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77" r:id="rId4"/>
    <p:sldId id="280" r:id="rId5"/>
    <p:sldId id="260" r:id="rId6"/>
    <p:sldId id="261" r:id="rId7"/>
    <p:sldId id="275" r:id="rId8"/>
    <p:sldId id="276" r:id="rId9"/>
    <p:sldId id="258" r:id="rId10"/>
    <p:sldId id="278" r:id="rId11"/>
    <p:sldId id="263" r:id="rId12"/>
    <p:sldId id="264" r:id="rId13"/>
    <p:sldId id="265" r:id="rId14"/>
    <p:sldId id="284" r:id="rId15"/>
    <p:sldId id="266" r:id="rId16"/>
    <p:sldId id="267" r:id="rId17"/>
    <p:sldId id="268" r:id="rId18"/>
    <p:sldId id="269" r:id="rId19"/>
    <p:sldId id="282" r:id="rId20"/>
    <p:sldId id="270" r:id="rId21"/>
    <p:sldId id="271" r:id="rId22"/>
    <p:sldId id="279" r:id="rId23"/>
    <p:sldId id="281" r:id="rId24"/>
    <p:sldId id="272" r:id="rId25"/>
    <p:sldId id="273" r:id="rId26"/>
    <p:sldId id="28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7EE18-DD57-4D53-9CC5-F1689475B31C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9A922-50A9-49C2-B4FD-6B69731F8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613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7EE18-DD57-4D53-9CC5-F1689475B31C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9A922-50A9-49C2-B4FD-6B69731F8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326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7626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7EE18-DD57-4D53-9CC5-F1689475B31C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9A922-50A9-49C2-B4FD-6B69731F8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262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7EE18-DD57-4D53-9CC5-F1689475B31C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9A922-50A9-49C2-B4FD-6B69731F8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034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7EE18-DD57-4D53-9CC5-F1689475B31C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9A922-50A9-49C2-B4FD-6B69731F8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246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1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825625"/>
            <a:ext cx="3867151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7EE18-DD57-4D53-9CC5-F1689475B31C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9A922-50A9-49C2-B4FD-6B69731F8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945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7EE18-DD57-4D53-9CC5-F1689475B31C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9A922-50A9-49C2-B4FD-6B69731F8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649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7EE18-DD57-4D53-9CC5-F1689475B31C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9A922-50A9-49C2-B4FD-6B69731F8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611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7EE18-DD57-4D53-9CC5-F1689475B31C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9A922-50A9-49C2-B4FD-6B69731F8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644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7EE18-DD57-4D53-9CC5-F1689475B31C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9A922-50A9-49C2-B4FD-6B69731F8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647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7EE18-DD57-4D53-9CC5-F1689475B31C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9A922-50A9-49C2-B4FD-6B69731F8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120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07EE18-DD57-4D53-9CC5-F1689475B31C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9A922-50A9-49C2-B4FD-6B69731F8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926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1690" y="1717407"/>
            <a:ext cx="9632324" cy="2996259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>
                <a:latin typeface="Arial Black" panose="020B0A04020102020204" pitchFamily="34" charset="0"/>
              </a:rPr>
              <a:t>HOW BABCOCK UNIVERSITY IS IMPLEMENTING THE ‘’I WILL GO’’  STRATEGIC PLAN</a:t>
            </a:r>
            <a:endParaRPr lang="en-US" sz="4000" dirty="0">
              <a:latin typeface="Arial Black" panose="020B0A040201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559896" y="4823132"/>
            <a:ext cx="3992451" cy="135228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>
                <a:latin typeface="Arial Black" panose="020B0A04020102020204" pitchFamily="34" charset="0"/>
              </a:rPr>
              <a:t>Presented by </a:t>
            </a:r>
            <a:endParaRPr lang="en-US" i="1" dirty="0">
              <a:latin typeface="Arial Black" panose="020B0A04020102020204" pitchFamily="34" charset="0"/>
            </a:endParaRPr>
          </a:p>
          <a:p>
            <a:pPr algn="ctr"/>
            <a:r>
              <a:rPr lang="en-US" b="1" i="1" dirty="0" err="1">
                <a:latin typeface="Arial Black" panose="020B0A04020102020204" pitchFamily="34" charset="0"/>
              </a:rPr>
              <a:t>Ademola</a:t>
            </a:r>
            <a:r>
              <a:rPr lang="en-US" b="1" i="1" dirty="0">
                <a:latin typeface="Arial Black" panose="020B0A04020102020204" pitchFamily="34" charset="0"/>
              </a:rPr>
              <a:t> </a:t>
            </a:r>
            <a:r>
              <a:rPr lang="en-US" b="1" i="1" dirty="0" smtClean="0">
                <a:latin typeface="Arial Black" panose="020B0A04020102020204" pitchFamily="34" charset="0"/>
              </a:rPr>
              <a:t>S. </a:t>
            </a:r>
            <a:r>
              <a:rPr lang="en-US" b="1" i="1" dirty="0" err="1">
                <a:latin typeface="Arial Black" panose="020B0A04020102020204" pitchFamily="34" charset="0"/>
              </a:rPr>
              <a:t>Tayo</a:t>
            </a:r>
            <a:endParaRPr lang="en-US" i="1" dirty="0">
              <a:latin typeface="Arial Black" panose="020B0A04020102020204" pitchFamily="34" charset="0"/>
            </a:endParaRPr>
          </a:p>
          <a:p>
            <a:pPr algn="ctr"/>
            <a:r>
              <a:rPr lang="en-US" b="1" i="1" dirty="0">
                <a:latin typeface="Arial Black" panose="020B0A04020102020204" pitchFamily="34" charset="0"/>
              </a:rPr>
              <a:t>President </a:t>
            </a:r>
            <a:r>
              <a:rPr lang="en-US" b="1" i="1" dirty="0" smtClean="0">
                <a:latin typeface="Arial Black" panose="020B0A04020102020204" pitchFamily="34" charset="0"/>
              </a:rPr>
              <a:t>/Vice-Chancellor</a:t>
            </a:r>
            <a:endParaRPr lang="en-US" i="1" dirty="0">
              <a:latin typeface="Arial Black" panose="020B0A04020102020204" pitchFamily="34" charset="0"/>
            </a:endParaRPr>
          </a:p>
          <a:p>
            <a:pPr algn="ctr"/>
            <a:r>
              <a:rPr lang="en-US" b="1" i="1" dirty="0">
                <a:latin typeface="Arial Black" panose="020B0A04020102020204" pitchFamily="34" charset="0"/>
              </a:rPr>
              <a:t>Babcock University, Nigeria</a:t>
            </a:r>
            <a:endParaRPr lang="en-US" i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018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 txBox="1">
            <a:spLocks/>
          </p:cNvSpPr>
          <p:nvPr/>
        </p:nvSpPr>
        <p:spPr>
          <a:xfrm>
            <a:off x="103960" y="248253"/>
            <a:ext cx="5974868" cy="12231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 smtClean="0">
                <a:latin typeface="Arial Black" panose="020B0A04020102020204" pitchFamily="34" charset="0"/>
              </a:rPr>
              <a:t>Faculty Development: Pastor </a:t>
            </a:r>
            <a:r>
              <a:rPr lang="en-US" sz="2400" dirty="0" err="1" smtClean="0">
                <a:latin typeface="Arial Black" panose="020B0A04020102020204" pitchFamily="34" charset="0"/>
              </a:rPr>
              <a:t>Oluseun</a:t>
            </a:r>
            <a:r>
              <a:rPr lang="en-US" sz="2400" dirty="0" smtClean="0">
                <a:latin typeface="Arial Black" panose="020B0A04020102020204" pitchFamily="34" charset="0"/>
              </a:rPr>
              <a:t> </a:t>
            </a:r>
            <a:r>
              <a:rPr lang="en-US" sz="2400" dirty="0" err="1" smtClean="0">
                <a:latin typeface="Arial Black" panose="020B0A04020102020204" pitchFamily="34" charset="0"/>
              </a:rPr>
              <a:t>Akinpelu</a:t>
            </a:r>
            <a:r>
              <a:rPr lang="en-US" sz="2400" dirty="0" smtClean="0">
                <a:latin typeface="Arial Black" panose="020B0A04020102020204" pitchFamily="34" charset="0"/>
              </a:rPr>
              <a:t> resumes Doctoral Studies at AUA 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pic>
        <p:nvPicPr>
          <p:cNvPr id="5" name="Content Placeholder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9" y="1471410"/>
            <a:ext cx="2763441" cy="4478629"/>
          </a:xfrm>
          <a:prstGeom prst="rect">
            <a:avLst/>
          </a:prstGeom>
        </p:spPr>
      </p:pic>
      <p:sp>
        <p:nvSpPr>
          <p:cNvPr id="6" name="Text Placeholder 4"/>
          <p:cNvSpPr txBox="1">
            <a:spLocks/>
          </p:cNvSpPr>
          <p:nvPr/>
        </p:nvSpPr>
        <p:spPr>
          <a:xfrm>
            <a:off x="6433959" y="1"/>
            <a:ext cx="5389860" cy="1471408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 smtClean="0">
                <a:latin typeface="Arial Black" panose="020B0A04020102020204" pitchFamily="34" charset="0"/>
              </a:rPr>
              <a:t>Pastor Daniel </a:t>
            </a:r>
            <a:r>
              <a:rPr lang="en-US" sz="2000" dirty="0" err="1" smtClean="0">
                <a:latin typeface="Arial Black" panose="020B0A04020102020204" pitchFamily="34" charset="0"/>
              </a:rPr>
              <a:t>Gambo</a:t>
            </a:r>
            <a:r>
              <a:rPr lang="en-US" sz="2000" dirty="0" smtClean="0">
                <a:latin typeface="Arial Black" panose="020B0A04020102020204" pitchFamily="34" charset="0"/>
              </a:rPr>
              <a:t>, one of our Adjunct Staff completed his Doctoral Degree in New Testament Studies, September 27, 2022</a:t>
            </a:r>
            <a:endParaRPr lang="en-US" sz="2000" dirty="0">
              <a:latin typeface="Arial Black" panose="020B0A04020102020204" pitchFamily="34" charset="0"/>
            </a:endParaRPr>
          </a:p>
        </p:txBody>
      </p:sp>
      <p:pic>
        <p:nvPicPr>
          <p:cNvPr id="7" name="Content Placeholder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885" y="1471411"/>
            <a:ext cx="3500074" cy="44786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444" y="1471409"/>
            <a:ext cx="5323375" cy="447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99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1004219"/>
              </p:ext>
            </p:extLst>
          </p:nvPr>
        </p:nvGraphicFramePr>
        <p:xfrm>
          <a:off x="838200" y="1339403"/>
          <a:ext cx="10515600" cy="46010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/>
                <a:gridCol w="5257800"/>
              </a:tblGrid>
              <a:tr h="4601022">
                <a:tc>
                  <a:txBody>
                    <a:bodyPr/>
                    <a:lstStyle/>
                    <a:p>
                      <a:pPr marL="342900" indent="-342900" algn="ctr">
                        <a:buFont typeface="Wingdings" panose="05000000000000000000" pitchFamily="2" charset="2"/>
                        <a:buChar char="Ø"/>
                      </a:pPr>
                      <a:endParaRPr lang="en-US" sz="2400" dirty="0" smtClean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  <a:p>
                      <a:pPr marL="342900" indent="-342900" algn="ctr">
                        <a:buFont typeface="Wingdings" panose="05000000000000000000" pitchFamily="2" charset="2"/>
                        <a:buChar char="Ø"/>
                      </a:pPr>
                      <a:endParaRPr lang="en-US" sz="2400" dirty="0" smtClean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  <a:p>
                      <a:pPr marL="342900" indent="-342900" algn="ctr">
                        <a:buFont typeface="Wingdings" panose="05000000000000000000" pitchFamily="2" charset="2"/>
                        <a:buChar char="Ø"/>
                      </a:pPr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Arial Black" panose="020B0A04020102020204" pitchFamily="34" charset="0"/>
                        </a:rPr>
                        <a:t>KPI 5.2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: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Significant increase in numbers of church members and unbaptized children and youth regularly attending divine service and Sabbath School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endParaRPr lang="en-US" sz="2400" b="1" kern="1200" dirty="0" smtClean="0">
                        <a:solidFill>
                          <a:schemeClr val="lt1"/>
                        </a:solidFill>
                        <a:effectLst/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u="sng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ACTIVITIES</a:t>
                      </a:r>
                      <a:r>
                        <a:rPr lang="en-US" sz="2400" u="sng" baseline="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OF BU IN ITS IMPLEMENTATION</a:t>
                      </a:r>
                    </a:p>
                    <a:p>
                      <a:pPr marL="342900" marR="0" lvl="0" indent="-34290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2400" b="0" u="none" baseline="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Vacation Bible School with varieties of interesting </a:t>
                      </a:r>
                      <a:r>
                        <a:rPr lang="en-US" sz="2400" b="0" u="none" baseline="0" dirty="0" err="1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programmes</a:t>
                      </a:r>
                      <a:r>
                        <a:rPr lang="en-US" sz="2400" b="0" u="none" baseline="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like Kids on Balloon Evangelism in order to increase children and youth attendance in Sabbath School and Divine Service </a:t>
                      </a:r>
                    </a:p>
                    <a:p>
                      <a:pPr algn="ctr"/>
                      <a:endParaRPr 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392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1" b="2803"/>
          <a:stretch/>
        </p:blipFill>
        <p:spPr bwMode="auto">
          <a:xfrm>
            <a:off x="347730" y="1184857"/>
            <a:ext cx="5615192" cy="4868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799" y="1184857"/>
            <a:ext cx="5962915" cy="486821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160854" y="449618"/>
            <a:ext cx="38702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latin typeface="Arial Black" panose="020B0A04020102020204" pitchFamily="34" charset="0"/>
              </a:rPr>
              <a:t>Vacation Bible School</a:t>
            </a:r>
            <a:endParaRPr lang="en-US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44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1536142"/>
            <a:ext cx="9525000" cy="4608277"/>
          </a:xfrm>
        </p:spPr>
      </p:pic>
      <p:sp>
        <p:nvSpPr>
          <p:cNvPr id="5" name="Rectangle 4"/>
          <p:cNvSpPr/>
          <p:nvPr/>
        </p:nvSpPr>
        <p:spPr>
          <a:xfrm>
            <a:off x="1481071" y="591285"/>
            <a:ext cx="60897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Arial Black" panose="020B0A04020102020204" pitchFamily="34" charset="0"/>
              </a:rPr>
              <a:t>Vacation Bible School</a:t>
            </a:r>
            <a:endParaRPr lang="en-US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37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"/>
          <a:stretch/>
        </p:blipFill>
        <p:spPr bwMode="auto">
          <a:xfrm>
            <a:off x="1836575" y="1395956"/>
            <a:ext cx="8196067" cy="456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836574" y="304800"/>
            <a:ext cx="6621625" cy="777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smtClean="0">
                <a:latin typeface="Arial Black" panose="020B0A04020102020204" pitchFamily="34" charset="0"/>
              </a:rPr>
              <a:t>Vacation Bible School</a:t>
            </a:r>
            <a:endParaRPr lang="en-US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45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6664557"/>
              </p:ext>
            </p:extLst>
          </p:nvPr>
        </p:nvGraphicFramePr>
        <p:xfrm>
          <a:off x="206060" y="241518"/>
          <a:ext cx="11861444" cy="6583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30722"/>
                <a:gridCol w="5930722"/>
              </a:tblGrid>
              <a:tr h="370840">
                <a:tc>
                  <a:txBody>
                    <a:bodyPr/>
                    <a:lstStyle/>
                    <a:p>
                      <a:pPr marL="342900" marR="0" lvl="0" indent="-34290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Arial Black" panose="020B0A04020102020204" pitchFamily="34" charset="0"/>
                        </a:rPr>
                        <a:t>KPI 5.3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: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Significant increase in acceptance and practice of the church’s distinctive beliefs, especially: Creation (FB 6); Salvation by faith (FB 10); State of the dead and power of prayer over witchcraft and spiritualism (FB 26, FB 11); Remnant Church (FB 12, FB 14); Principles of healthful living (FB 22); The Sanctuary/Investigative Judgment (FB 24); Second Coming (FB 25); and the nature of the Fundamental Beliefs as a whole as Bible-centered doctrines that reflect a loving, gracious God</a:t>
                      </a:r>
                    </a:p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u="sng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ACTIVITIES</a:t>
                      </a:r>
                      <a:r>
                        <a:rPr lang="en-US" sz="2400" u="sng" baseline="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OF BU IN ITS IMPLEMENTATION</a:t>
                      </a:r>
                    </a:p>
                    <a:p>
                      <a:pPr marL="342900" marR="0" lvl="0" indent="-34290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2400" u="none" baseline="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Increased number of morning Devotional </a:t>
                      </a:r>
                      <a:r>
                        <a:rPr lang="en-US" sz="2400" u="none" baseline="0" dirty="0" err="1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Centres</a:t>
                      </a:r>
                      <a:r>
                        <a:rPr lang="en-US" sz="2400" u="none" baseline="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on Campus manned by trained Chaplains</a:t>
                      </a:r>
                    </a:p>
                    <a:p>
                      <a:pPr marL="342900" marR="0" lvl="0" indent="-34290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2400" u="none" baseline="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Variety of </a:t>
                      </a:r>
                      <a:r>
                        <a:rPr lang="en-US" sz="2400" u="none" baseline="0" dirty="0" err="1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Programmes</a:t>
                      </a:r>
                      <a:r>
                        <a:rPr lang="en-US" sz="2400" u="none" baseline="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introduced in the 30 Halls of Residence on Campus</a:t>
                      </a:r>
                    </a:p>
                    <a:p>
                      <a:pPr marL="342900" marR="0" lvl="0" indent="-34290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2400" u="none" baseline="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Bible study </a:t>
                      </a:r>
                      <a:r>
                        <a:rPr lang="en-US" sz="2400" u="none" baseline="0" dirty="0" err="1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centres</a:t>
                      </a:r>
                      <a:r>
                        <a:rPr lang="en-US" sz="2400" u="none" baseline="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increased on Campus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1769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61" y="1632445"/>
            <a:ext cx="5801784" cy="4742600"/>
          </a:xfrm>
        </p:spPr>
      </p:pic>
      <p:sp>
        <p:nvSpPr>
          <p:cNvPr id="7" name="Rectangle 6"/>
          <p:cNvSpPr/>
          <p:nvPr/>
        </p:nvSpPr>
        <p:spPr>
          <a:xfrm>
            <a:off x="0" y="14902"/>
            <a:ext cx="525458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Arial Black" panose="020B0A04020102020204" pitchFamily="34" charset="0"/>
              </a:rPr>
              <a:t>Mission to </a:t>
            </a:r>
            <a:r>
              <a:rPr lang="en-US" sz="2800" b="1" dirty="0" err="1" smtClean="0">
                <a:latin typeface="Arial Black" panose="020B0A04020102020204" pitchFamily="34" charset="0"/>
              </a:rPr>
              <a:t>Inisa</a:t>
            </a:r>
            <a:r>
              <a:rPr lang="en-US" sz="2800" b="1" dirty="0" smtClean="0">
                <a:latin typeface="Arial Black" panose="020B0A04020102020204" pitchFamily="34" charset="0"/>
              </a:rPr>
              <a:t> District, Osun State: August 14-27, 2022 </a:t>
            </a:r>
            <a:br>
              <a:rPr lang="en-US" sz="2800" b="1" dirty="0" smtClean="0">
                <a:latin typeface="Arial Black" panose="020B0A04020102020204" pitchFamily="34" charset="0"/>
              </a:rPr>
            </a:br>
            <a:endParaRPr lang="en-US" sz="2800" dirty="0">
              <a:latin typeface="Arial Black" panose="020B0A040201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145" y="1632445"/>
            <a:ext cx="5994117" cy="472971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099145" y="-62370"/>
            <a:ext cx="622593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 Black" panose="020B0A04020102020204" pitchFamily="34" charset="0"/>
              </a:rPr>
              <a:t>Pastor </a:t>
            </a:r>
            <a:r>
              <a:rPr lang="en-US" sz="2800" dirty="0" err="1" smtClean="0">
                <a:latin typeface="Arial Black" panose="020B0A04020102020204" pitchFamily="34" charset="0"/>
              </a:rPr>
              <a:t>Tanko</a:t>
            </a:r>
            <a:r>
              <a:rPr lang="en-US" sz="2800" dirty="0" smtClean="0">
                <a:latin typeface="Arial Black" panose="020B0A04020102020204" pitchFamily="34" charset="0"/>
              </a:rPr>
              <a:t> Jonathan </a:t>
            </a:r>
            <a:r>
              <a:rPr lang="en-US" sz="2800" dirty="0" err="1" smtClean="0">
                <a:latin typeface="Arial Black" panose="020B0A04020102020204" pitchFamily="34" charset="0"/>
              </a:rPr>
              <a:t>Dauda</a:t>
            </a:r>
            <a:r>
              <a:rPr lang="en-US" sz="2800" dirty="0" smtClean="0">
                <a:latin typeface="Arial Black" panose="020B0A04020102020204" pitchFamily="34" charset="0"/>
              </a:rPr>
              <a:t>, 400 level students conducting Bible Study at Bethel Chapel</a:t>
            </a:r>
            <a:endParaRPr lang="en-US" sz="2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56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1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66" y="1687131"/>
            <a:ext cx="4871434" cy="5016321"/>
          </a:xfrm>
        </p:spPr>
      </p:pic>
      <p:pic>
        <p:nvPicPr>
          <p:cNvPr id="5" name="Content Placeholder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3662513"/>
            <a:ext cx="6096000" cy="3040940"/>
          </a:xfrm>
          <a:prstGeom prst="rect">
            <a:avLst/>
          </a:prstGeom>
        </p:spPr>
      </p:pic>
      <p:pic>
        <p:nvPicPr>
          <p:cNvPr id="6" name="Content Placeholder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687130"/>
            <a:ext cx="6096000" cy="297502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1857"/>
            <a:ext cx="1219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Arial Black" panose="020B0A04020102020204" pitchFamily="34" charset="0"/>
              </a:rPr>
              <a:t>MINISTRY TO NEIGHBORING CHURCHES</a:t>
            </a:r>
            <a:r>
              <a:rPr lang="en-US" sz="2400" dirty="0" smtClean="0">
                <a:latin typeface="Arial Black" panose="020B0A04020102020204" pitchFamily="34" charset="0"/>
              </a:rPr>
              <a:t/>
            </a:r>
            <a:br>
              <a:rPr lang="en-US" sz="2400" dirty="0" smtClean="0">
                <a:latin typeface="Arial Black" panose="020B0A04020102020204" pitchFamily="34" charset="0"/>
              </a:rPr>
            </a:br>
            <a:r>
              <a:rPr lang="en-US" sz="2400" b="1" dirty="0" smtClean="0">
                <a:latin typeface="Arial Black" panose="020B0A04020102020204" pitchFamily="34" charset="0"/>
              </a:rPr>
              <a:t>Mission to </a:t>
            </a:r>
            <a:r>
              <a:rPr lang="en-US" sz="2400" b="1" dirty="0" err="1" smtClean="0">
                <a:latin typeface="Arial Black" panose="020B0A04020102020204" pitchFamily="34" charset="0"/>
              </a:rPr>
              <a:t>Inisa</a:t>
            </a:r>
            <a:r>
              <a:rPr lang="en-US" sz="2400" b="1" dirty="0" smtClean="0">
                <a:latin typeface="Arial Black" panose="020B0A04020102020204" pitchFamily="34" charset="0"/>
              </a:rPr>
              <a:t> District, Osun State: August 14-27, 2022</a:t>
            </a:r>
            <a:r>
              <a:rPr lang="en-US" sz="2400" dirty="0" smtClean="0">
                <a:latin typeface="Arial Black" panose="020B0A04020102020204" pitchFamily="34" charset="0"/>
              </a:rPr>
              <a:t>  </a:t>
            </a:r>
            <a:br>
              <a:rPr lang="en-US" sz="2400" dirty="0" smtClean="0">
                <a:latin typeface="Arial Black" panose="020B0A04020102020204" pitchFamily="34" charset="0"/>
              </a:rPr>
            </a:br>
            <a:r>
              <a:rPr lang="en-US" sz="2400" b="1" dirty="0" smtClean="0">
                <a:latin typeface="Arial Black" panose="020B0A04020102020204" pitchFamily="34" charset="0"/>
              </a:rPr>
              <a:t>Daniel </a:t>
            </a:r>
            <a:r>
              <a:rPr lang="en-US" sz="2400" b="1" dirty="0" err="1" smtClean="0">
                <a:latin typeface="Arial Black" panose="020B0A04020102020204" pitchFamily="34" charset="0"/>
              </a:rPr>
              <a:t>Babatunde</a:t>
            </a:r>
            <a:r>
              <a:rPr lang="en-US" sz="2400" b="1" dirty="0" smtClean="0">
                <a:latin typeface="Arial Black" panose="020B0A04020102020204" pitchFamily="34" charset="0"/>
              </a:rPr>
              <a:t>, a 400 level indigent student and his Mission of Hope Evangelistic Network in a 2-Week Bible and Medical Outreach.</a:t>
            </a:r>
            <a:endParaRPr lang="en-US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46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749311"/>
              </p:ext>
            </p:extLst>
          </p:nvPr>
        </p:nvGraphicFramePr>
        <p:xfrm>
          <a:off x="838200" y="528033"/>
          <a:ext cx="10515600" cy="56538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/>
                <a:gridCol w="5257800"/>
              </a:tblGrid>
              <a:tr h="5653825">
                <a:tc>
                  <a:txBody>
                    <a:bodyPr/>
                    <a:lstStyle/>
                    <a:p>
                      <a:pPr marL="342900" marR="0" lvl="0" indent="-34290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endParaRPr lang="en-US" sz="2400" dirty="0" smtClean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  <a:p>
                      <a:pPr marL="342900" marR="0" lvl="0" indent="-34290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Arial Black" panose="020B0A04020102020204" pitchFamily="34" charset="0"/>
                        </a:rPr>
                        <a:t>KPI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Arial Black" panose="020B0A04020102020204" pitchFamily="34" charset="0"/>
                        </a:rPr>
                        <a:t> 6.2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: 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Evidence of greater unity and community among church members, of reduced conflict in local churches, and of an active commitment to zero tolerance of physical, emotional, and sexual abuse</a:t>
                      </a:r>
                    </a:p>
                    <a:p>
                      <a:endParaRPr lang="en-US" sz="2400" dirty="0"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u="sng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ACTIVITIES</a:t>
                      </a:r>
                      <a:r>
                        <a:rPr lang="en-US" sz="2400" u="sng" baseline="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OF BU IN ITS IMPLEMENTATION</a:t>
                      </a:r>
                      <a:endParaRPr lang="en-US" sz="2400" u="none" baseline="0" dirty="0" smtClean="0">
                        <a:solidFill>
                          <a:schemeClr val="lt1"/>
                        </a:solidFill>
                        <a:latin typeface="+mn-lt"/>
                      </a:endParaRPr>
                    </a:p>
                    <a:p>
                      <a:pPr marL="285750" marR="0" lvl="0" indent="-28575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2400" u="none" baseline="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Inculcation of Cultural Sabbath in the 30 Worship </a:t>
                      </a:r>
                      <a:r>
                        <a:rPr lang="en-US" sz="2400" u="none" baseline="0" dirty="0" err="1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Centres</a:t>
                      </a:r>
                      <a:r>
                        <a:rPr lang="en-US" sz="2400" u="none" baseline="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on Campus</a:t>
                      </a:r>
                    </a:p>
                    <a:p>
                      <a:pPr marL="285750" marR="0" lvl="0" indent="-28575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2400" u="none" baseline="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Inclusiveness and Participation of the specially challenged and outreach to the people of other beliefs.</a:t>
                      </a:r>
                    </a:p>
                    <a:p>
                      <a:pPr marL="285750" marR="0" lvl="0" indent="-28575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2400" u="none" baseline="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Inauguration of Adventist African-traditionalist Relation Centre at Babcock University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979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052293" y="282576"/>
            <a:ext cx="7044744" cy="644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Century Gothic" panose="020B0502020202020204" pitchFamily="34" charset="0"/>
              </a:rPr>
              <a:t>Church Unity and Community</a:t>
            </a:r>
            <a:endParaRPr lang="en-US" sz="3200" b="1" dirty="0">
              <a:latin typeface="Century Gothic" panose="020B0502020202020204" pitchFamily="34" charset="0"/>
            </a:endParaRPr>
          </a:p>
        </p:txBody>
      </p:sp>
      <p:pic>
        <p:nvPicPr>
          <p:cNvPr id="5" name="Picture 4" descr="C:\Users\Prof. Efe\Downloads\WhatsApp Image 2022-10-12 at 4.20.31 PM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799" y="1313645"/>
            <a:ext cx="9272789" cy="42993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730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7848737"/>
              </p:ext>
            </p:extLst>
          </p:nvPr>
        </p:nvGraphicFramePr>
        <p:xfrm>
          <a:off x="424994" y="193178"/>
          <a:ext cx="11372054" cy="64381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86027"/>
                <a:gridCol w="5686027"/>
              </a:tblGrid>
              <a:tr h="6438148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Arial Black" panose="020B0A04020102020204" pitchFamily="34" charset="0"/>
                        </a:rPr>
                        <a:t>KPI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Arial Black" panose="020B0A04020102020204" pitchFamily="34" charset="0"/>
                        </a:rPr>
                        <a:t> 1.1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: Increased number of church members participating in both personal and public evangelistic outreach initiative with a goal to Total Member Involvement(TMI)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u="sng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ACTIVITIES</a:t>
                      </a:r>
                      <a:r>
                        <a:rPr lang="en-US" sz="2400" u="sng" baseline="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OF BU IN ITS IMPLEMENTATION</a:t>
                      </a:r>
                    </a:p>
                    <a:p>
                      <a:pPr marL="342900" indent="-342900" algn="l">
                        <a:buFont typeface="Wingdings" panose="05000000000000000000" pitchFamily="2" charset="2"/>
                        <a:buChar char="Ø"/>
                      </a:pPr>
                      <a:r>
                        <a:rPr lang="en-US" sz="2400" b="0" u="none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2022</a:t>
                      </a:r>
                      <a:r>
                        <a:rPr lang="en-US" sz="2400" b="0" u="none" baseline="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Summer Internship which led to 93 baptism</a:t>
                      </a:r>
                    </a:p>
                    <a:p>
                      <a:pPr marL="342900" indent="-342900" algn="l">
                        <a:buFont typeface="Wingdings" panose="05000000000000000000" pitchFamily="2" charset="2"/>
                        <a:buChar char="Ø"/>
                      </a:pPr>
                      <a:r>
                        <a:rPr lang="en-US" sz="2400" b="0" u="none" baseline="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Prison Ministry reinvigoration Post-</a:t>
                      </a:r>
                      <a:r>
                        <a:rPr lang="en-US" sz="2400" b="0" u="none" baseline="0" dirty="0" err="1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Covid</a:t>
                      </a:r>
                      <a:r>
                        <a:rPr lang="en-US" sz="2400" b="0" u="none" baseline="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.</a:t>
                      </a:r>
                    </a:p>
                    <a:p>
                      <a:pPr marL="342900" indent="-342900" algn="l">
                        <a:buFont typeface="Wingdings" panose="05000000000000000000" pitchFamily="2" charset="2"/>
                        <a:buChar char="Ø"/>
                      </a:pPr>
                      <a:r>
                        <a:rPr lang="en-US" sz="2400" b="0" u="none" baseline="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Dedicated trained Chaplains for Hospital Ministry (Patients)and their families</a:t>
                      </a:r>
                    </a:p>
                    <a:p>
                      <a:pPr marL="342900" indent="-342900" algn="l">
                        <a:buFont typeface="Wingdings" panose="05000000000000000000" pitchFamily="2" charset="2"/>
                        <a:buChar char="Ø"/>
                      </a:pPr>
                      <a:r>
                        <a:rPr lang="en-US" sz="2400" b="0" u="none" baseline="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Establishment of virile Student Association of Literature Evangelists(SALE) and Gospel Literature Acquisition Distribution Accord (GLADA) with thousands of literatures and tracts distributed  </a:t>
                      </a:r>
                      <a:endParaRPr lang="en-US" sz="2400" b="0" u="none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462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65161"/>
            <a:ext cx="5459569" cy="467686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769" y="1365161"/>
            <a:ext cx="5190186" cy="46768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52292" y="401273"/>
            <a:ext cx="60917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u="none" baseline="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Celebration of Diversity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96372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009" y="1223496"/>
            <a:ext cx="9362940" cy="5095138"/>
          </a:xfrm>
        </p:spPr>
      </p:pic>
      <p:sp>
        <p:nvSpPr>
          <p:cNvPr id="5" name="Rectangle 4"/>
          <p:cNvSpPr/>
          <p:nvPr/>
        </p:nvSpPr>
        <p:spPr>
          <a:xfrm>
            <a:off x="1275009" y="143690"/>
            <a:ext cx="78689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u="none" baseline="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Inauguration of Adventist African-traditionalist Relation Centre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442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1690690"/>
            <a:ext cx="5396784" cy="435133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285" y="1690690"/>
            <a:ext cx="4890214" cy="435133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48000" y="323997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u="none" baseline="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Inauguration of Adventist African-traditionalist Relation Centre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245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524" y="1017433"/>
            <a:ext cx="9556124" cy="5352715"/>
          </a:xfrm>
        </p:spPr>
      </p:pic>
      <p:sp>
        <p:nvSpPr>
          <p:cNvPr id="5" name="Rectangle 4"/>
          <p:cNvSpPr/>
          <p:nvPr/>
        </p:nvSpPr>
        <p:spPr>
          <a:xfrm>
            <a:off x="3048000" y="66419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u="none" baseline="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Inauguration of Adventist African-traditionalist Relation Centre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3906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1464682"/>
              </p:ext>
            </p:extLst>
          </p:nvPr>
        </p:nvGraphicFramePr>
        <p:xfrm>
          <a:off x="838198" y="489397"/>
          <a:ext cx="10881576" cy="59757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40788"/>
                <a:gridCol w="5440788"/>
              </a:tblGrid>
              <a:tr h="5975797">
                <a:tc>
                  <a:txBody>
                    <a:bodyPr/>
                    <a:lstStyle/>
                    <a:p>
                      <a:pPr marL="342900" indent="-342900" algn="ctr">
                        <a:buFont typeface="Wingdings" panose="05000000000000000000" pitchFamily="2" charset="2"/>
                        <a:buChar char="Ø"/>
                      </a:pPr>
                      <a:endParaRPr lang="en-US" sz="2400" dirty="0" smtClean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  <a:p>
                      <a:pPr marL="342900" indent="-342900" algn="ctr">
                        <a:buFont typeface="Wingdings" panose="05000000000000000000" pitchFamily="2" charset="2"/>
                        <a:buChar char="Ø"/>
                      </a:pPr>
                      <a:endParaRPr lang="en-US" sz="2400" dirty="0" smtClean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Arial Black" panose="020B0A04020102020204" pitchFamily="34" charset="0"/>
                        </a:rPr>
                        <a:t>KPI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Arial Black" panose="020B0A04020102020204" pitchFamily="34" charset="0"/>
                        </a:rPr>
                        <a:t> 8.1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: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Evidence that most pastors and teachers feel supported by church members and by conference administrators, continue to feel called to ministry, and are engaging in continuing education and development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endParaRPr lang="en-US" sz="2400" b="1" kern="1200" dirty="0" smtClean="0">
                        <a:solidFill>
                          <a:schemeClr val="lt1"/>
                        </a:solidFill>
                        <a:effectLst/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  <a:p>
                      <a:endParaRPr lang="en-US" sz="2400" dirty="0"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u="sng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ACTIVITIES</a:t>
                      </a:r>
                      <a:r>
                        <a:rPr lang="en-US" sz="2400" u="sng" baseline="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OF BU IN ITS IMPLEMENTATION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Babcock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University granted 75 percent tuition rebate to Theology students in order to encourage more in the Ministry (Beginning 2022/2023 session)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Pastoral Family Retreat parading tailor made topics and training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e.g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Pastoral Burn out, Pastoral Family and Ministry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Subscription in Pastoral Journals in order to keep Pastors updated.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50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64739" y="1671083"/>
            <a:ext cx="3693661" cy="418673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3672091" y="303429"/>
            <a:ext cx="4800600" cy="1203392"/>
          </a:xfrm>
          <a:prstGeom prst="rect">
            <a:avLst/>
          </a:prstGeom>
          <a:noFill/>
          <a:ln w="9525" cap="flat" cmpd="thickThin" algn="ctr">
            <a:noFill/>
            <a:prstDash val="solid"/>
            <a:miter lim="800000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 smtClean="0">
                <a:solidFill>
                  <a:schemeClr val="tx1"/>
                </a:solidFill>
                <a:latin typeface="Arial Black" panose="020B0A04020102020204" pitchFamily="34" charset="0"/>
                <a:ea typeface="Verdana" panose="020B0604030504040204" pitchFamily="34" charset="0"/>
              </a:rPr>
              <a:t>Pastoral engagement in continuing education and development  </a:t>
            </a:r>
            <a:endParaRPr lang="en-US" sz="2400" dirty="0">
              <a:solidFill>
                <a:schemeClr val="tx1"/>
              </a:solidFill>
              <a:latin typeface="Arial Black" panose="020B0A0402010202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Picture 3" descr="C:\Users\User\Desktop\DSL RAW REPORTS\IMG-20221012-WA00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073" y="1709721"/>
            <a:ext cx="4086917" cy="41867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545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10"/>
          <a:stretch/>
        </p:blipFill>
        <p:spPr bwMode="auto">
          <a:xfrm>
            <a:off x="1648496" y="1266064"/>
            <a:ext cx="7924800" cy="356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9525" y="304801"/>
            <a:ext cx="7772400" cy="9612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Pastoral Retreat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16830" y="4565650"/>
            <a:ext cx="3056466" cy="2292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070740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32586" y="1030310"/>
            <a:ext cx="8512935" cy="48939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2560946" y="332491"/>
            <a:ext cx="6531537" cy="974725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 smtClean="0">
                <a:solidFill>
                  <a:schemeClr val="tx1"/>
                </a:solidFill>
                <a:latin typeface="Arial Black" panose="020B0A04020102020204" pitchFamily="34" charset="0"/>
                <a:ea typeface="Verdana" panose="020B0604030504040204" pitchFamily="34" charset="0"/>
              </a:rPr>
              <a:t>168</a:t>
            </a:r>
            <a:r>
              <a:rPr lang="en-US" sz="2400" dirty="0" smtClean="0">
                <a:solidFill>
                  <a:schemeClr val="tx1"/>
                </a:solidFill>
                <a:latin typeface="Arial Black" panose="020B0A04020102020204" pitchFamily="34" charset="0"/>
                <a:ea typeface="Verdana" panose="020B0604030504040204" pitchFamily="34" charset="0"/>
              </a:rPr>
              <a:t> persons baptized so far in 2022</a:t>
            </a:r>
            <a:endParaRPr lang="en-US" sz="2400" dirty="0">
              <a:solidFill>
                <a:schemeClr val="tx1"/>
              </a:solidFill>
              <a:latin typeface="Arial Black" panose="020B0A0402010202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946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255" y="296214"/>
            <a:ext cx="8963694" cy="6194737"/>
          </a:xfrm>
        </p:spPr>
      </p:pic>
    </p:spTree>
    <p:extLst>
      <p:ext uri="{BB962C8B-B14F-4D97-AF65-F5344CB8AC3E}">
        <p14:creationId xmlns:p14="http://schemas.microsoft.com/office/powerpoint/2010/main" val="323229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792"/>
            <a:ext cx="5961685" cy="5705340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685" y="553792"/>
            <a:ext cx="6230315" cy="5705340"/>
          </a:xfrm>
        </p:spPr>
      </p:pic>
    </p:spTree>
    <p:extLst>
      <p:ext uri="{BB962C8B-B14F-4D97-AF65-F5344CB8AC3E}">
        <p14:creationId xmlns:p14="http://schemas.microsoft.com/office/powerpoint/2010/main" val="68534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3036"/>
            <a:ext cx="5911403" cy="4906852"/>
          </a:xfrm>
          <a:prstGeom prst="rect">
            <a:avLst/>
          </a:prstGeom>
        </p:spPr>
      </p:pic>
      <p:pic>
        <p:nvPicPr>
          <p:cNvPr id="5" name="Content Placeholder 7"/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402" y="953036"/>
            <a:ext cx="6280597" cy="490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89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30687" y="552715"/>
            <a:ext cx="5334000" cy="5486403"/>
            <a:chOff x="4639101" y="1371600"/>
            <a:chExt cx="5334000" cy="5105400"/>
          </a:xfrm>
        </p:grpSpPr>
        <p:pic>
          <p:nvPicPr>
            <p:cNvPr id="13" name="Content Placeholder 8" descr="Hope For Troubled Times"/>
            <p:cNvPicPr>
              <a:picLocks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6901" y="1371600"/>
              <a:ext cx="3886200" cy="259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4" name="Group 13"/>
            <p:cNvGrpSpPr/>
            <p:nvPr/>
          </p:nvGrpSpPr>
          <p:grpSpPr>
            <a:xfrm>
              <a:off x="4639101" y="1371600"/>
              <a:ext cx="4428699" cy="5105400"/>
              <a:chOff x="4715301" y="1371600"/>
              <a:chExt cx="4428699" cy="5105400"/>
            </a:xfrm>
          </p:grpSpPr>
          <p:pic>
            <p:nvPicPr>
              <p:cNvPr id="15" name="Picture 10" descr="A Trip Into the Supernatural (1997) - IMDb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10400" y="4114800"/>
                <a:ext cx="2133600" cy="2209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11" descr="The Great Controversy : Past, Present, Future, How Will It End? - Kindle  edition by White, Ellen G.. Literature &amp; Fiction Kindle eBooks @ Amazon.com.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24400" y="4114800"/>
                <a:ext cx="1981200" cy="2362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9" descr="Steps to Christ – Stanborough Press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5301" y="1371600"/>
                <a:ext cx="1981200" cy="2590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5507865" y="552715"/>
            <a:ext cx="6156101" cy="5615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47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434" y="1159099"/>
            <a:ext cx="8873543" cy="53447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42434" y="436738"/>
            <a:ext cx="55265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Arial Black" panose="020B0A04020102020204" pitchFamily="34" charset="0"/>
              </a:rPr>
              <a:t>Hospital Ministry</a:t>
            </a:r>
            <a:endParaRPr lang="en-US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09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0176213"/>
              </p:ext>
            </p:extLst>
          </p:nvPr>
        </p:nvGraphicFramePr>
        <p:xfrm>
          <a:off x="334850" y="460462"/>
          <a:ext cx="11500834" cy="594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50417"/>
                <a:gridCol w="5750417"/>
              </a:tblGrid>
              <a:tr h="5914666">
                <a:tc>
                  <a:txBody>
                    <a:bodyPr/>
                    <a:lstStyle/>
                    <a:p>
                      <a:pPr marL="342900" indent="-342900" algn="ctr">
                        <a:buFont typeface="Wingdings" panose="05000000000000000000" pitchFamily="2" charset="2"/>
                        <a:buChar char="Ø"/>
                      </a:pPr>
                      <a:endParaRPr lang="en-US" sz="2400" dirty="0" smtClean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  <a:p>
                      <a:pPr marL="342900" indent="-342900" algn="ctr">
                        <a:buFont typeface="Wingdings" panose="05000000000000000000" pitchFamily="2" charset="2"/>
                        <a:buChar char="Ø"/>
                      </a:pPr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Arial Black" panose="020B0A04020102020204" pitchFamily="34" charset="0"/>
                        </a:rPr>
                        <a:t>KPI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Arial Black" panose="020B0A04020102020204" pitchFamily="34" charset="0"/>
                        </a:rPr>
                        <a:t> 4.2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: Adventist tertiary institutions increase the proportion of missiologists teaching mission, all of whom are faithful to biblical missional principles, Adventist educated, and endorsed by IMTE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u="sng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ACTIVITIES</a:t>
                      </a:r>
                      <a:r>
                        <a:rPr lang="en-US" sz="2400" u="sng" baseline="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OF BU IN ITS IMPLEMENTATION</a:t>
                      </a:r>
                    </a:p>
                    <a:p>
                      <a:pPr marL="342900" marR="0" lvl="0" indent="-34290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2400" b="0" u="none" baseline="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Intentional Recruitment of Theology Faculty in the area of Mission and doctoral training of a staff at Adventist University of Africa</a:t>
                      </a:r>
                    </a:p>
                    <a:p>
                      <a:pPr marL="457200" marR="0" lvl="0" indent="-45720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2400" b="0" u="none" baseline="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Pastor </a:t>
                      </a:r>
                      <a:r>
                        <a:rPr lang="en-US" sz="2400" b="0" u="none" baseline="0" dirty="0" err="1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Muyi</a:t>
                      </a:r>
                      <a:r>
                        <a:rPr lang="en-US" sz="2400" b="0" u="none" baseline="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en-US" sz="2400" b="0" u="none" baseline="0" dirty="0" err="1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Oyinloye</a:t>
                      </a:r>
                      <a:r>
                        <a:rPr lang="en-US" sz="2400" b="0" u="none" baseline="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-Doctoral Candidate in Mission at Andrews University</a:t>
                      </a:r>
                    </a:p>
                    <a:p>
                      <a:pPr marL="457200" marR="0" lvl="0" indent="-45720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2400" b="0" u="none" baseline="0" dirty="0" err="1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Mrs</a:t>
                      </a:r>
                      <a:r>
                        <a:rPr lang="en-US" sz="2400" b="0" u="none" baseline="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Harriet </a:t>
                      </a:r>
                      <a:r>
                        <a:rPr lang="en-US" sz="2400" b="0" u="none" baseline="0" dirty="0" err="1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Osaretin</a:t>
                      </a:r>
                      <a:r>
                        <a:rPr lang="en-US" sz="2400" b="0" u="none" baseline="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en-US" sz="2400" b="0" u="none" baseline="0" dirty="0" err="1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Ikhane</a:t>
                      </a:r>
                      <a:r>
                        <a:rPr lang="en-US" sz="2400" b="0" u="none" baseline="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-Doctoral Student in Improved Mission at AUA</a:t>
                      </a:r>
                    </a:p>
                    <a:p>
                      <a:pPr marL="342900" marR="0" lvl="0" indent="-34290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2400" b="0" u="none" baseline="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IBMTE Credential of Theology faculty </a:t>
                      </a:r>
                    </a:p>
                    <a:p>
                      <a:pPr marL="342900" indent="-342900" algn="l">
                        <a:buFont typeface="Wingdings" panose="05000000000000000000" pitchFamily="2" charset="2"/>
                        <a:buChar char="Ø"/>
                      </a:pPr>
                      <a:endParaRPr 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355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323</TotalTime>
  <Words>659</Words>
  <Application>Microsoft Office PowerPoint</Application>
  <PresentationFormat>Widescreen</PresentationFormat>
  <Paragraphs>60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Arial Black</vt:lpstr>
      <vt:lpstr>Calibri</vt:lpstr>
      <vt:lpstr>Calibri Light</vt:lpstr>
      <vt:lpstr>Century Gothic</vt:lpstr>
      <vt:lpstr>Verdana</vt:lpstr>
      <vt:lpstr>Wingdings</vt:lpstr>
      <vt:lpstr>Office Theme</vt:lpstr>
      <vt:lpstr>HOW BABCOCK UNIVERSITY IS IMPLEMENTING THE ‘’I WILL GO’’  STRATEGIC PLAN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BABCOCK UNIVERSITY IS IMPLEMENTING THE ‘’I WILL GO’’  STRATEGIC PLAN</dc:title>
  <dc:creator>Adedeji Fatoke</dc:creator>
  <cp:lastModifiedBy>Adedeji Fatoke</cp:lastModifiedBy>
  <cp:revision>27</cp:revision>
  <dcterms:created xsi:type="dcterms:W3CDTF">2022-10-27T15:55:06Z</dcterms:created>
  <dcterms:modified xsi:type="dcterms:W3CDTF">2022-10-27T21:30:12Z</dcterms:modified>
</cp:coreProperties>
</file>