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90"/>
  </p:notesMasterIdLst>
  <p:sldIdLst>
    <p:sldId id="518" r:id="rId2"/>
    <p:sldId id="435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375" r:id="rId11"/>
    <p:sldId id="567" r:id="rId12"/>
    <p:sldId id="594" r:id="rId13"/>
    <p:sldId id="351" r:id="rId14"/>
    <p:sldId id="397" r:id="rId15"/>
    <p:sldId id="398" r:id="rId16"/>
    <p:sldId id="519" r:id="rId17"/>
    <p:sldId id="520" r:id="rId18"/>
    <p:sldId id="521" r:id="rId19"/>
    <p:sldId id="595" r:id="rId20"/>
    <p:sldId id="523" r:id="rId21"/>
    <p:sldId id="378" r:id="rId22"/>
    <p:sldId id="596" r:id="rId23"/>
    <p:sldId id="381" r:id="rId24"/>
    <p:sldId id="331" r:id="rId25"/>
    <p:sldId id="333" r:id="rId26"/>
    <p:sldId id="334" r:id="rId27"/>
    <p:sldId id="335" r:id="rId28"/>
    <p:sldId id="336" r:id="rId29"/>
    <p:sldId id="337" r:id="rId30"/>
    <p:sldId id="338" r:id="rId31"/>
    <p:sldId id="339" r:id="rId32"/>
    <p:sldId id="340" r:id="rId33"/>
    <p:sldId id="343" r:id="rId34"/>
    <p:sldId id="344" r:id="rId35"/>
    <p:sldId id="383" r:id="rId36"/>
    <p:sldId id="346" r:id="rId37"/>
    <p:sldId id="394" r:id="rId38"/>
    <p:sldId id="396" r:id="rId39"/>
    <p:sldId id="391" r:id="rId40"/>
    <p:sldId id="392" r:id="rId41"/>
    <p:sldId id="597" r:id="rId42"/>
    <p:sldId id="495" r:id="rId43"/>
    <p:sldId id="599" r:id="rId44"/>
    <p:sldId id="571" r:id="rId45"/>
    <p:sldId id="570" r:id="rId46"/>
    <p:sldId id="574" r:id="rId47"/>
    <p:sldId id="583" r:id="rId48"/>
    <p:sldId id="582" r:id="rId49"/>
    <p:sldId id="581" r:id="rId50"/>
    <p:sldId id="580" r:id="rId51"/>
    <p:sldId id="579" r:id="rId52"/>
    <p:sldId id="578" r:id="rId53"/>
    <p:sldId id="577" r:id="rId54"/>
    <p:sldId id="576" r:id="rId55"/>
    <p:sldId id="575" r:id="rId56"/>
    <p:sldId id="573" r:id="rId57"/>
    <p:sldId id="572" r:id="rId58"/>
    <p:sldId id="592" r:id="rId59"/>
    <p:sldId id="591" r:id="rId60"/>
    <p:sldId id="590" r:id="rId61"/>
    <p:sldId id="589" r:id="rId62"/>
    <p:sldId id="588" r:id="rId63"/>
    <p:sldId id="587" r:id="rId64"/>
    <p:sldId id="586" r:id="rId65"/>
    <p:sldId id="585" r:id="rId66"/>
    <p:sldId id="584" r:id="rId67"/>
    <p:sldId id="593" r:id="rId68"/>
    <p:sldId id="512" r:id="rId69"/>
    <p:sldId id="598" r:id="rId70"/>
    <p:sldId id="515" r:id="rId71"/>
    <p:sldId id="516" r:id="rId72"/>
    <p:sldId id="517" r:id="rId73"/>
    <p:sldId id="514" r:id="rId74"/>
    <p:sldId id="496" r:id="rId75"/>
    <p:sldId id="497" r:id="rId76"/>
    <p:sldId id="498" r:id="rId77"/>
    <p:sldId id="499" r:id="rId78"/>
    <p:sldId id="500" r:id="rId79"/>
    <p:sldId id="501" r:id="rId80"/>
    <p:sldId id="502" r:id="rId81"/>
    <p:sldId id="503" r:id="rId82"/>
    <p:sldId id="504" r:id="rId83"/>
    <p:sldId id="505" r:id="rId84"/>
    <p:sldId id="506" r:id="rId85"/>
    <p:sldId id="507" r:id="rId86"/>
    <p:sldId id="508" r:id="rId87"/>
    <p:sldId id="509" r:id="rId88"/>
    <p:sldId id="510" r:id="rId89"/>
  </p:sldIdLst>
  <p:sldSz cx="9144000" cy="6858000" type="screen4x3"/>
  <p:notesSz cx="6858000" cy="9144000"/>
  <p:defaultTextStyle>
    <a:defPPr>
      <a:defRPr lang="en-US"/>
    </a:defPPr>
    <a:lvl1pPr algn="ctr" rtl="0" fontAlgn="base">
      <a:spcBef>
        <a:spcPct val="50000"/>
      </a:spcBef>
      <a:spcAft>
        <a:spcPct val="0"/>
      </a:spcAft>
      <a:defRPr sz="4800" kern="1200">
        <a:solidFill>
          <a:schemeClr val="tx1"/>
        </a:solidFill>
        <a:latin typeface="Arial Rounded MT Bold" pitchFamily="34" charset="0"/>
        <a:ea typeface="+mn-ea"/>
        <a:cs typeface="+mn-cs"/>
      </a:defRPr>
    </a:lvl1pPr>
    <a:lvl2pPr marL="457200" algn="ctr" rtl="0" fontAlgn="base">
      <a:spcBef>
        <a:spcPct val="50000"/>
      </a:spcBef>
      <a:spcAft>
        <a:spcPct val="0"/>
      </a:spcAft>
      <a:defRPr sz="4800" kern="1200">
        <a:solidFill>
          <a:schemeClr val="tx1"/>
        </a:solidFill>
        <a:latin typeface="Arial Rounded MT Bold" pitchFamily="34" charset="0"/>
        <a:ea typeface="+mn-ea"/>
        <a:cs typeface="+mn-cs"/>
      </a:defRPr>
    </a:lvl2pPr>
    <a:lvl3pPr marL="914400" algn="ctr" rtl="0" fontAlgn="base">
      <a:spcBef>
        <a:spcPct val="50000"/>
      </a:spcBef>
      <a:spcAft>
        <a:spcPct val="0"/>
      </a:spcAft>
      <a:defRPr sz="4800" kern="1200">
        <a:solidFill>
          <a:schemeClr val="tx1"/>
        </a:solidFill>
        <a:latin typeface="Arial Rounded MT Bold" pitchFamily="34" charset="0"/>
        <a:ea typeface="+mn-ea"/>
        <a:cs typeface="+mn-cs"/>
      </a:defRPr>
    </a:lvl3pPr>
    <a:lvl4pPr marL="1371600" algn="ctr" rtl="0" fontAlgn="base">
      <a:spcBef>
        <a:spcPct val="50000"/>
      </a:spcBef>
      <a:spcAft>
        <a:spcPct val="0"/>
      </a:spcAft>
      <a:defRPr sz="4800" kern="1200">
        <a:solidFill>
          <a:schemeClr val="tx1"/>
        </a:solidFill>
        <a:latin typeface="Arial Rounded MT Bold" pitchFamily="34" charset="0"/>
        <a:ea typeface="+mn-ea"/>
        <a:cs typeface="+mn-cs"/>
      </a:defRPr>
    </a:lvl4pPr>
    <a:lvl5pPr marL="1828800" algn="ctr" rtl="0" fontAlgn="base">
      <a:spcBef>
        <a:spcPct val="50000"/>
      </a:spcBef>
      <a:spcAft>
        <a:spcPct val="0"/>
      </a:spcAft>
      <a:defRPr sz="4800" kern="1200">
        <a:solidFill>
          <a:schemeClr val="tx1"/>
        </a:solidFill>
        <a:latin typeface="Arial Rounded MT Bold" pitchFamily="34" charset="0"/>
        <a:ea typeface="+mn-ea"/>
        <a:cs typeface="+mn-cs"/>
      </a:defRPr>
    </a:lvl5pPr>
    <a:lvl6pPr marL="2286000" algn="l" defTabSz="914400" rtl="0" eaLnBrk="1" latinLnBrk="0" hangingPunct="1">
      <a:defRPr sz="4800" kern="1200">
        <a:solidFill>
          <a:schemeClr val="tx1"/>
        </a:solidFill>
        <a:latin typeface="Arial Rounded MT Bold" pitchFamily="34" charset="0"/>
        <a:ea typeface="+mn-ea"/>
        <a:cs typeface="+mn-cs"/>
      </a:defRPr>
    </a:lvl6pPr>
    <a:lvl7pPr marL="2743200" algn="l" defTabSz="914400" rtl="0" eaLnBrk="1" latinLnBrk="0" hangingPunct="1">
      <a:defRPr sz="4800" kern="1200">
        <a:solidFill>
          <a:schemeClr val="tx1"/>
        </a:solidFill>
        <a:latin typeface="Arial Rounded MT Bold" pitchFamily="34" charset="0"/>
        <a:ea typeface="+mn-ea"/>
        <a:cs typeface="+mn-cs"/>
      </a:defRPr>
    </a:lvl7pPr>
    <a:lvl8pPr marL="3200400" algn="l" defTabSz="914400" rtl="0" eaLnBrk="1" latinLnBrk="0" hangingPunct="1">
      <a:defRPr sz="4800" kern="1200">
        <a:solidFill>
          <a:schemeClr val="tx1"/>
        </a:solidFill>
        <a:latin typeface="Arial Rounded MT Bold" pitchFamily="34" charset="0"/>
        <a:ea typeface="+mn-ea"/>
        <a:cs typeface="+mn-cs"/>
      </a:defRPr>
    </a:lvl8pPr>
    <a:lvl9pPr marL="3657600" algn="l" defTabSz="914400" rtl="0" eaLnBrk="1" latinLnBrk="0" hangingPunct="1">
      <a:defRPr sz="4800" kern="1200">
        <a:solidFill>
          <a:schemeClr val="tx1"/>
        </a:solidFill>
        <a:latin typeface="Arial Rounded MT Bold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  <a:srgbClr val="FFFFFF"/>
    <a:srgbClr val="000000"/>
    <a:srgbClr val="000066"/>
    <a:srgbClr val="333399"/>
    <a:srgbClr val="000099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387" autoAdjust="0"/>
    <p:restoredTop sz="94728" autoAdjust="0"/>
  </p:normalViewPr>
  <p:slideViewPr>
    <p:cSldViewPr>
      <p:cViewPr varScale="1">
        <p:scale>
          <a:sx n="72" d="100"/>
          <a:sy n="72" d="100"/>
        </p:scale>
        <p:origin x="2460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notesMaster" Target="notesMasters/notesMaster1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viewProps" Target="viewProps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82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sz="1200"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33382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33382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33382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3383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sz="1200"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33383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>
                <a:latin typeface="Times New Roman" pitchFamily="18" charset="0"/>
              </a:defRPr>
            </a:lvl1pPr>
          </a:lstStyle>
          <a:p>
            <a:fld id="{A2CD82D7-B836-4F2C-9D2A-B47F27A1CF8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341951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67ECDB8-89D7-4AF7-A84E-B5C86D1AC160}" type="slidenum">
              <a:rPr lang="en-US"/>
              <a:pPr/>
              <a:t>1</a:t>
            </a:fld>
            <a:endParaRPr lang="en-US"/>
          </a:p>
        </p:txBody>
      </p:sp>
      <p:sp>
        <p:nvSpPr>
          <p:cNvPr id="334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48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4D25D6E-ADD3-4B88-BE09-30E2479762B9}" type="slidenum">
              <a:rPr lang="en-US"/>
              <a:pPr/>
              <a:t>10</a:t>
            </a:fld>
            <a:endParaRPr lang="en-US"/>
          </a:p>
        </p:txBody>
      </p:sp>
      <p:sp>
        <p:nvSpPr>
          <p:cNvPr id="344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40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43C87E0-701D-4090-B00B-0FA1D90DA735}" type="slidenum">
              <a:rPr lang="en-US"/>
              <a:pPr/>
              <a:t>12</a:t>
            </a:fld>
            <a:endParaRPr lang="en-US"/>
          </a:p>
        </p:txBody>
      </p:sp>
      <p:sp>
        <p:nvSpPr>
          <p:cNvPr id="335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58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EFA8A2A-EAE0-4BFC-89B4-9C37169B0A37}" type="slidenum">
              <a:rPr lang="en-US"/>
              <a:pPr/>
              <a:t>13</a:t>
            </a:fld>
            <a:endParaRPr lang="en-US"/>
          </a:p>
        </p:txBody>
      </p:sp>
      <p:sp>
        <p:nvSpPr>
          <p:cNvPr id="345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50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4A76C46-20EE-4552-BCA2-F869E443727A}" type="slidenum">
              <a:rPr lang="en-US"/>
              <a:pPr/>
              <a:t>14</a:t>
            </a:fld>
            <a:endParaRPr lang="en-US"/>
          </a:p>
        </p:txBody>
      </p:sp>
      <p:sp>
        <p:nvSpPr>
          <p:cNvPr id="3512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12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2BB0F92-EB17-4082-A0D1-B1C3A023360E}" type="slidenum">
              <a:rPr lang="en-US"/>
              <a:pPr/>
              <a:t>15</a:t>
            </a:fld>
            <a:endParaRPr lang="en-US"/>
          </a:p>
        </p:txBody>
      </p:sp>
      <p:sp>
        <p:nvSpPr>
          <p:cNvPr id="3522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22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BB1AC9E-02F5-4A01-9DC8-3656CA819475}" type="slidenum">
              <a:rPr lang="en-US"/>
              <a:pPr/>
              <a:t>16</a:t>
            </a:fld>
            <a:endParaRPr lang="en-US"/>
          </a:p>
        </p:txBody>
      </p:sp>
      <p:sp>
        <p:nvSpPr>
          <p:cNvPr id="3532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32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C58397A-C8BB-4AF4-AABE-869BA3AF434B}" type="slidenum">
              <a:rPr lang="en-US"/>
              <a:pPr/>
              <a:t>17</a:t>
            </a:fld>
            <a:endParaRPr lang="en-US"/>
          </a:p>
        </p:txBody>
      </p:sp>
      <p:sp>
        <p:nvSpPr>
          <p:cNvPr id="354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43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B252260-30AE-4075-8D51-9E2CB8E3A9AB}" type="slidenum">
              <a:rPr lang="en-US"/>
              <a:pPr/>
              <a:t>18</a:t>
            </a:fld>
            <a:endParaRPr lang="en-US"/>
          </a:p>
        </p:txBody>
      </p:sp>
      <p:sp>
        <p:nvSpPr>
          <p:cNvPr id="3553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53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43C87E0-701D-4090-B00B-0FA1D90DA735}" type="slidenum">
              <a:rPr lang="en-US"/>
              <a:pPr/>
              <a:t>19</a:t>
            </a:fld>
            <a:endParaRPr lang="en-US"/>
          </a:p>
        </p:txBody>
      </p:sp>
      <p:sp>
        <p:nvSpPr>
          <p:cNvPr id="335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58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DC53FDA-DA69-4BF1-849D-36A7A65E9549}" type="slidenum">
              <a:rPr lang="en-US"/>
              <a:pPr/>
              <a:t>20</a:t>
            </a:fld>
            <a:endParaRPr lang="en-US"/>
          </a:p>
        </p:txBody>
      </p:sp>
      <p:sp>
        <p:nvSpPr>
          <p:cNvPr id="3573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73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43C87E0-701D-4090-B00B-0FA1D90DA735}" type="slidenum">
              <a:rPr lang="en-US"/>
              <a:pPr/>
              <a:t>2</a:t>
            </a:fld>
            <a:endParaRPr lang="en-US"/>
          </a:p>
        </p:txBody>
      </p:sp>
      <p:sp>
        <p:nvSpPr>
          <p:cNvPr id="335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58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270519E-F378-40D7-9F9E-B9F870BE40D8}" type="slidenum">
              <a:rPr lang="en-US"/>
              <a:pPr/>
              <a:t>21</a:t>
            </a:fld>
            <a:endParaRPr lang="en-US"/>
          </a:p>
        </p:txBody>
      </p:sp>
      <p:sp>
        <p:nvSpPr>
          <p:cNvPr id="358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6E29A4E-18DF-4D38-8ADA-6F0DC2DB5C7B}" type="slidenum">
              <a:rPr lang="en-US"/>
              <a:pPr/>
              <a:t>23</a:t>
            </a:fld>
            <a:endParaRPr lang="en-US"/>
          </a:p>
        </p:txBody>
      </p:sp>
      <p:sp>
        <p:nvSpPr>
          <p:cNvPr id="360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04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0BFA79F-9394-49CA-A2FD-B12BA7492AF1}" type="slidenum">
              <a:rPr lang="en-US"/>
              <a:pPr/>
              <a:t>24</a:t>
            </a:fld>
            <a:endParaRPr lang="en-US"/>
          </a:p>
        </p:txBody>
      </p:sp>
      <p:sp>
        <p:nvSpPr>
          <p:cNvPr id="3614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14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4A98AFE-CE3C-48B8-8F5C-C4E38F118D79}" type="slidenum">
              <a:rPr lang="en-US"/>
              <a:pPr/>
              <a:t>25</a:t>
            </a:fld>
            <a:endParaRPr lang="en-US"/>
          </a:p>
        </p:txBody>
      </p:sp>
      <p:sp>
        <p:nvSpPr>
          <p:cNvPr id="3624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24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873E910-D4C4-4F9C-B8B4-814AA522878E}" type="slidenum">
              <a:rPr lang="en-US"/>
              <a:pPr/>
              <a:t>26</a:t>
            </a:fld>
            <a:endParaRPr lang="en-US"/>
          </a:p>
        </p:txBody>
      </p:sp>
      <p:sp>
        <p:nvSpPr>
          <p:cNvPr id="363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35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E18EA2C-9351-40A6-9FA0-BAC9E70DDBB0}" type="slidenum">
              <a:rPr lang="en-US"/>
              <a:pPr/>
              <a:t>27</a:t>
            </a:fld>
            <a:endParaRPr lang="en-US"/>
          </a:p>
        </p:txBody>
      </p:sp>
      <p:sp>
        <p:nvSpPr>
          <p:cNvPr id="3645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45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5E2A671-BF1B-4C79-BA0D-F9F6EF0690E0}" type="slidenum">
              <a:rPr lang="en-US"/>
              <a:pPr/>
              <a:t>28</a:t>
            </a:fld>
            <a:endParaRPr lang="en-US"/>
          </a:p>
        </p:txBody>
      </p:sp>
      <p:sp>
        <p:nvSpPr>
          <p:cNvPr id="3655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55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1E4A2E3-B0BF-4E7F-A55D-6FD38658F2EC}" type="slidenum">
              <a:rPr lang="en-US"/>
              <a:pPr/>
              <a:t>29</a:t>
            </a:fld>
            <a:endParaRPr lang="en-US"/>
          </a:p>
        </p:txBody>
      </p:sp>
      <p:sp>
        <p:nvSpPr>
          <p:cNvPr id="366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6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1A5AC13-5EEC-4A76-87CC-7D49E3EAE43C}" type="slidenum">
              <a:rPr lang="en-US"/>
              <a:pPr/>
              <a:t>30</a:t>
            </a:fld>
            <a:endParaRPr lang="en-US"/>
          </a:p>
        </p:txBody>
      </p:sp>
      <p:sp>
        <p:nvSpPr>
          <p:cNvPr id="3676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76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E0132CA-EA1F-460E-9D47-A902133CF5FB}" type="slidenum">
              <a:rPr lang="en-US"/>
              <a:pPr/>
              <a:t>31</a:t>
            </a:fld>
            <a:endParaRPr lang="en-US"/>
          </a:p>
        </p:txBody>
      </p:sp>
      <p:sp>
        <p:nvSpPr>
          <p:cNvPr id="368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4E60FEE-574A-4574-9BCA-05776092975C}" type="slidenum">
              <a:rPr lang="en-US"/>
              <a:pPr/>
              <a:t>3</a:t>
            </a:fld>
            <a:endParaRPr lang="en-US"/>
          </a:p>
        </p:txBody>
      </p:sp>
      <p:sp>
        <p:nvSpPr>
          <p:cNvPr id="3368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68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FE4ACA0-F97D-43FA-A789-977C63D25D1C}" type="slidenum">
              <a:rPr lang="en-US"/>
              <a:pPr/>
              <a:t>32</a:t>
            </a:fld>
            <a:endParaRPr lang="en-US"/>
          </a:p>
        </p:txBody>
      </p:sp>
      <p:sp>
        <p:nvSpPr>
          <p:cNvPr id="3696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96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6BD3BE8-C287-4284-BCB3-81BD2DEA838B}" type="slidenum">
              <a:rPr lang="en-US"/>
              <a:pPr/>
              <a:t>33</a:t>
            </a:fld>
            <a:endParaRPr lang="en-US"/>
          </a:p>
        </p:txBody>
      </p:sp>
      <p:sp>
        <p:nvSpPr>
          <p:cNvPr id="3706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06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0B11A66-2F32-4726-8AB5-D8F7B27D6EFC}" type="slidenum">
              <a:rPr lang="en-US"/>
              <a:pPr/>
              <a:t>34</a:t>
            </a:fld>
            <a:endParaRPr lang="en-US"/>
          </a:p>
        </p:txBody>
      </p:sp>
      <p:sp>
        <p:nvSpPr>
          <p:cNvPr id="3717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17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CE12007-02C5-4833-AECF-E9B3106D5442}" type="slidenum">
              <a:rPr lang="en-US"/>
              <a:pPr/>
              <a:t>35</a:t>
            </a:fld>
            <a:endParaRPr lang="en-US"/>
          </a:p>
        </p:txBody>
      </p:sp>
      <p:sp>
        <p:nvSpPr>
          <p:cNvPr id="3727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27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7209422-B0DA-4BAB-90DB-56137487196A}" type="slidenum">
              <a:rPr lang="en-US"/>
              <a:pPr/>
              <a:t>36</a:t>
            </a:fld>
            <a:endParaRPr lang="en-US"/>
          </a:p>
        </p:txBody>
      </p:sp>
      <p:sp>
        <p:nvSpPr>
          <p:cNvPr id="3737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37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04DF97D-47C9-476A-ACFF-AACFBC874E4A}" type="slidenum">
              <a:rPr lang="en-US"/>
              <a:pPr/>
              <a:t>37</a:t>
            </a:fld>
            <a:endParaRPr lang="en-US"/>
          </a:p>
        </p:txBody>
      </p:sp>
      <p:sp>
        <p:nvSpPr>
          <p:cNvPr id="3747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47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DD668DB-E2DF-4E5B-873D-0534272CE08D}" type="slidenum">
              <a:rPr lang="en-US"/>
              <a:pPr/>
              <a:t>38</a:t>
            </a:fld>
            <a:endParaRPr lang="en-US"/>
          </a:p>
        </p:txBody>
      </p:sp>
      <p:sp>
        <p:nvSpPr>
          <p:cNvPr id="3758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58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64762FC-657E-4D5B-87C5-4CBD2BA0D8F7}" type="slidenum">
              <a:rPr lang="en-US"/>
              <a:pPr/>
              <a:t>39</a:t>
            </a:fld>
            <a:endParaRPr lang="en-US"/>
          </a:p>
        </p:txBody>
      </p:sp>
      <p:sp>
        <p:nvSpPr>
          <p:cNvPr id="3768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68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FB84A29-B911-4704-82CD-E608A317875C}" type="slidenum">
              <a:rPr lang="en-US"/>
              <a:pPr/>
              <a:t>40</a:t>
            </a:fld>
            <a:endParaRPr lang="en-US"/>
          </a:p>
        </p:txBody>
      </p:sp>
      <p:sp>
        <p:nvSpPr>
          <p:cNvPr id="3778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78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43C87E0-701D-4090-B00B-0FA1D90DA735}" type="slidenum">
              <a:rPr lang="en-US"/>
              <a:pPr/>
              <a:t>41</a:t>
            </a:fld>
            <a:endParaRPr lang="en-US"/>
          </a:p>
        </p:txBody>
      </p:sp>
      <p:sp>
        <p:nvSpPr>
          <p:cNvPr id="335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58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510DD81-2458-4F1D-B566-1AE6CF35E923}" type="slidenum">
              <a:rPr lang="en-US"/>
              <a:pPr/>
              <a:t>4</a:t>
            </a:fld>
            <a:endParaRPr lang="en-US"/>
          </a:p>
        </p:txBody>
      </p:sp>
      <p:sp>
        <p:nvSpPr>
          <p:cNvPr id="3379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3D648E4-9C9A-48DB-BBFC-64621399D5ED}" type="slidenum">
              <a:rPr lang="en-US"/>
              <a:pPr/>
              <a:t>42</a:t>
            </a:fld>
            <a:endParaRPr lang="en-US"/>
          </a:p>
        </p:txBody>
      </p:sp>
      <p:sp>
        <p:nvSpPr>
          <p:cNvPr id="388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8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5272D01-1A48-498A-B68C-E0D0EB97C5B4}" type="slidenum">
              <a:rPr lang="en-US"/>
              <a:pPr/>
              <a:t>68</a:t>
            </a:fld>
            <a:endParaRPr lang="en-US"/>
          </a:p>
        </p:txBody>
      </p:sp>
      <p:sp>
        <p:nvSpPr>
          <p:cNvPr id="409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43C87E0-701D-4090-B00B-0FA1D90DA735}" type="slidenum">
              <a:rPr lang="en-US"/>
              <a:pPr/>
              <a:t>69</a:t>
            </a:fld>
            <a:endParaRPr lang="en-US"/>
          </a:p>
        </p:txBody>
      </p:sp>
      <p:sp>
        <p:nvSpPr>
          <p:cNvPr id="335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58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7560CC6-0531-4805-960C-F187B72CFB0A}" type="slidenum">
              <a:rPr lang="en-US"/>
              <a:pPr/>
              <a:t>70</a:t>
            </a:fld>
            <a:endParaRPr lang="en-US"/>
          </a:p>
        </p:txBody>
      </p:sp>
      <p:sp>
        <p:nvSpPr>
          <p:cNvPr id="410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06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346AD84-965D-4F94-965F-1B08FD4091B9}" type="slidenum">
              <a:rPr lang="en-US"/>
              <a:pPr/>
              <a:t>71</a:t>
            </a:fld>
            <a:endParaRPr lang="en-US"/>
          </a:p>
        </p:txBody>
      </p:sp>
      <p:sp>
        <p:nvSpPr>
          <p:cNvPr id="411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1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C5BD607-6B02-488B-B507-22F11457940C}" type="slidenum">
              <a:rPr lang="en-US"/>
              <a:pPr/>
              <a:t>72</a:t>
            </a:fld>
            <a:endParaRPr lang="en-US"/>
          </a:p>
        </p:txBody>
      </p:sp>
      <p:sp>
        <p:nvSpPr>
          <p:cNvPr id="412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26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55893B7-40C4-45C3-99B0-1A52B2F78363}" type="slidenum">
              <a:rPr lang="en-US"/>
              <a:pPr/>
              <a:t>73</a:t>
            </a:fld>
            <a:endParaRPr lang="en-US"/>
          </a:p>
        </p:txBody>
      </p:sp>
      <p:sp>
        <p:nvSpPr>
          <p:cNvPr id="413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36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A851021-8553-4322-A00F-93C03BB05F6C}" type="slidenum">
              <a:rPr lang="en-US"/>
              <a:pPr/>
              <a:t>74</a:t>
            </a:fld>
            <a:endParaRPr lang="en-US"/>
          </a:p>
        </p:txBody>
      </p:sp>
      <p:sp>
        <p:nvSpPr>
          <p:cNvPr id="414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47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EE08721-7B00-4BAE-9650-BCA6F7AC8FB4}" type="slidenum">
              <a:rPr lang="en-US"/>
              <a:pPr/>
              <a:t>75</a:t>
            </a:fld>
            <a:endParaRPr lang="en-US"/>
          </a:p>
        </p:txBody>
      </p:sp>
      <p:sp>
        <p:nvSpPr>
          <p:cNvPr id="415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57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19E4F55-49C9-4F7E-BACD-829666371C8F}" type="slidenum">
              <a:rPr lang="en-US"/>
              <a:pPr/>
              <a:t>76</a:t>
            </a:fld>
            <a:endParaRPr lang="en-US"/>
          </a:p>
        </p:txBody>
      </p:sp>
      <p:sp>
        <p:nvSpPr>
          <p:cNvPr id="416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67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5732BCB-8131-45E3-BE68-813D15B4A65F}" type="slidenum">
              <a:rPr lang="en-US"/>
              <a:pPr/>
              <a:t>5</a:t>
            </a:fld>
            <a:endParaRPr lang="en-US"/>
          </a:p>
        </p:txBody>
      </p:sp>
      <p:sp>
        <p:nvSpPr>
          <p:cNvPr id="338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89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03FD201-D308-41D4-9B70-884FCE1A37A2}" type="slidenum">
              <a:rPr lang="en-US"/>
              <a:pPr/>
              <a:t>77</a:t>
            </a:fld>
            <a:endParaRPr lang="en-US"/>
          </a:p>
        </p:txBody>
      </p:sp>
      <p:sp>
        <p:nvSpPr>
          <p:cNvPr id="417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77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CA3FC96-DF74-4950-A516-5FA6B2C1E0AC}" type="slidenum">
              <a:rPr lang="en-US"/>
              <a:pPr/>
              <a:t>78</a:t>
            </a:fld>
            <a:endParaRPr lang="en-US"/>
          </a:p>
        </p:txBody>
      </p:sp>
      <p:sp>
        <p:nvSpPr>
          <p:cNvPr id="418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88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AB40248-DCE0-41D4-976E-BEB1E3B997BB}" type="slidenum">
              <a:rPr lang="en-US"/>
              <a:pPr/>
              <a:t>79</a:t>
            </a:fld>
            <a:endParaRPr lang="en-US"/>
          </a:p>
        </p:txBody>
      </p:sp>
      <p:sp>
        <p:nvSpPr>
          <p:cNvPr id="419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EC1CFA2-A965-475C-ACA8-9974C06B6E9C}" type="slidenum">
              <a:rPr lang="en-US"/>
              <a:pPr/>
              <a:t>80</a:t>
            </a:fld>
            <a:endParaRPr lang="en-US"/>
          </a:p>
        </p:txBody>
      </p:sp>
      <p:sp>
        <p:nvSpPr>
          <p:cNvPr id="420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208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F49C71C-CB55-4A21-9898-367E720556E8}" type="slidenum">
              <a:rPr lang="en-US"/>
              <a:pPr/>
              <a:t>81</a:t>
            </a:fld>
            <a:endParaRPr lang="en-US"/>
          </a:p>
        </p:txBody>
      </p:sp>
      <p:sp>
        <p:nvSpPr>
          <p:cNvPr id="421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218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C36117D-F926-40AF-BAD1-B5FB3057D36A}" type="slidenum">
              <a:rPr lang="en-US"/>
              <a:pPr/>
              <a:t>82</a:t>
            </a:fld>
            <a:endParaRPr lang="en-US"/>
          </a:p>
        </p:txBody>
      </p:sp>
      <p:sp>
        <p:nvSpPr>
          <p:cNvPr id="422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229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70DD835-B014-49DB-AE1E-B8027BD5E9AB}" type="slidenum">
              <a:rPr lang="en-US"/>
              <a:pPr/>
              <a:t>83</a:t>
            </a:fld>
            <a:endParaRPr lang="en-US"/>
          </a:p>
        </p:txBody>
      </p:sp>
      <p:sp>
        <p:nvSpPr>
          <p:cNvPr id="423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239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0398A4D-6681-47A6-A8FB-496A09B37E34}" type="slidenum">
              <a:rPr lang="en-US"/>
              <a:pPr/>
              <a:t>84</a:t>
            </a:fld>
            <a:endParaRPr lang="en-US"/>
          </a:p>
        </p:txBody>
      </p:sp>
      <p:sp>
        <p:nvSpPr>
          <p:cNvPr id="424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24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67F54DA-E92D-4A3D-8EDF-668C27083945}" type="slidenum">
              <a:rPr lang="en-US"/>
              <a:pPr/>
              <a:t>85</a:t>
            </a:fld>
            <a:endParaRPr lang="en-US"/>
          </a:p>
        </p:txBody>
      </p:sp>
      <p:sp>
        <p:nvSpPr>
          <p:cNvPr id="425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259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4F4FE61-E73A-4470-B57B-0ECC8E713F96}" type="slidenum">
              <a:rPr lang="en-US"/>
              <a:pPr/>
              <a:t>86</a:t>
            </a:fld>
            <a:endParaRPr lang="en-US"/>
          </a:p>
        </p:txBody>
      </p:sp>
      <p:sp>
        <p:nvSpPr>
          <p:cNvPr id="427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270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F3E7898-2718-4107-B054-8996AC49959A}" type="slidenum">
              <a:rPr lang="en-US"/>
              <a:pPr/>
              <a:t>6</a:t>
            </a:fld>
            <a:endParaRPr lang="en-US"/>
          </a:p>
        </p:txBody>
      </p:sp>
      <p:sp>
        <p:nvSpPr>
          <p:cNvPr id="339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99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DC4800E-409B-45F3-89F4-514746438F8C}" type="slidenum">
              <a:rPr lang="en-US"/>
              <a:pPr/>
              <a:t>87</a:t>
            </a:fld>
            <a:endParaRPr lang="en-US"/>
          </a:p>
        </p:txBody>
      </p:sp>
      <p:sp>
        <p:nvSpPr>
          <p:cNvPr id="428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280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774373A-4942-4EEC-98CA-3E6216C78A2E}" type="slidenum">
              <a:rPr lang="en-US"/>
              <a:pPr/>
              <a:t>88</a:t>
            </a:fld>
            <a:endParaRPr lang="en-US"/>
          </a:p>
        </p:txBody>
      </p:sp>
      <p:sp>
        <p:nvSpPr>
          <p:cNvPr id="429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29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2943F6F-850B-42E7-9547-AD7F5A4E5320}" type="slidenum">
              <a:rPr lang="en-US"/>
              <a:pPr/>
              <a:t>7</a:t>
            </a:fld>
            <a:endParaRPr lang="en-US"/>
          </a:p>
        </p:txBody>
      </p:sp>
      <p:sp>
        <p:nvSpPr>
          <p:cNvPr id="340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09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CC66659-C96A-4FEB-909B-12686FE32542}" type="slidenum">
              <a:rPr lang="en-US"/>
              <a:pPr/>
              <a:t>8</a:t>
            </a:fld>
            <a:endParaRPr lang="en-US"/>
          </a:p>
        </p:txBody>
      </p:sp>
      <p:sp>
        <p:nvSpPr>
          <p:cNvPr id="342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20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781C8B7-B724-482A-B06A-E4034BBD5B93}" type="slidenum">
              <a:rPr lang="en-US"/>
              <a:pPr/>
              <a:t>9</a:t>
            </a:fld>
            <a:endParaRPr lang="en-US"/>
          </a:p>
        </p:txBody>
      </p:sp>
      <p:sp>
        <p:nvSpPr>
          <p:cNvPr id="343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30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Franklin Gothic Book"/>
            </a:endParaRPr>
          </a:p>
        </p:txBody>
      </p:sp>
      <p:sp>
        <p:nvSpPr>
          <p:cNvPr id="29" name="Title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337AA104-55E7-43C6-82F2-00786C5E57C1}" type="slidenum">
              <a:rPr lang="en-US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81516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498E70-0934-4E92-87BE-6C5AD1F716C1}" type="slidenum">
              <a:rPr lang="en-US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25722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6ED8A-9870-4A2C-8AFC-2B24C8E01B03}" type="slidenum">
              <a:rPr lang="en-US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54643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CC0C6BF5-6F37-4DF4-9011-9D756DEAF044}" type="slidenum">
              <a:rPr lang="en-US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43893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27" name="Content Placeholder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CB2E382F-8D0C-4A62-AF58-4A7034C5D0DD}" type="slidenum">
              <a:rPr lang="en-US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77441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Franklin Gothic Book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2269E-8052-4E70-8E00-44CB692E287C}" type="slidenum">
              <a:rPr lang="en-US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0205505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1C109-F6F5-4672-9413-38E10C7C0900}" type="slidenum">
              <a:rPr lang="en-US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29377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25" name="Text Placeholder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8" name="Content Placeholder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D9F89D20-B7E4-40A0-A97D-964EFA39AE6E}" type="slidenum">
              <a:rPr lang="en-US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29430654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3018EA-E0AD-4DA9-A7AA-23DA1FE86BD5}" type="slidenum">
              <a:rPr lang="en-US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03155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4" name="Footer Placeholder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917A4-0D4B-4B16-8E2F-662447E48839}" type="slidenum">
              <a:rPr lang="en-US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23544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Franklin Gothic Book"/>
            </a:endParaRP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26" name="Text Placeholder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9" name="Footer Placeholder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75A97-C9AF-4B55-8FCD-FFC4EC7E13AB}" type="slidenum">
              <a:rPr lang="en-US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9979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F9C52-DCC1-4BB6-8888-3B39E39A4D33}" type="slidenum">
              <a:rPr lang="en-US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26" name="Text Placeholder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944143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Franklin Gothic Book"/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8BE0F2C6-B2EA-43E6-A8EA-C2A88E9DEA33}" type="datetimeFigureOut">
              <a:rPr lang="en-US" smtClean="0">
                <a:solidFill>
                  <a:srgbClr val="F0A22E">
                    <a:shade val="75000"/>
                  </a:srgbClr>
                </a:solidFill>
                <a:latin typeface="Franklin Gothic Book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2/25/2023</a:t>
            </a:fld>
            <a:endParaRPr lang="en-US">
              <a:solidFill>
                <a:srgbClr val="F0A22E">
                  <a:shade val="75000"/>
                </a:srgbClr>
              </a:solidFill>
              <a:latin typeface="Franklin Gothic Book"/>
            </a:endParaRPr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0A22E">
                  <a:shade val="75000"/>
                </a:srgbClr>
              </a:solidFill>
              <a:latin typeface="Franklin Gothic Book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337F413C-FAE4-4696-9FAB-350CFF9481DC}" type="slidenum">
              <a:rPr lang="en-US" smtClean="0">
                <a:solidFill>
                  <a:srgbClr val="F0A22E">
                    <a:shade val="75000"/>
                  </a:srgbClr>
                </a:solidFill>
                <a:latin typeface="Franklin Gothic Book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srgbClr val="F0A22E">
                  <a:shade val="75000"/>
                </a:srgbClr>
              </a:solidFill>
              <a:latin typeface="Franklin Gothic Book"/>
            </a:endParaRPr>
          </a:p>
        </p:txBody>
      </p:sp>
      <p:sp>
        <p:nvSpPr>
          <p:cNvPr id="10" name="Title Placeholder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Franklin Gothic Book"/>
            </a:endParaRPr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8745569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32000" r="-3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659" name="Rectangle 3"/>
          <p:cNvSpPr>
            <a:spLocks noChangeArrowheads="1"/>
          </p:cNvSpPr>
          <p:nvPr/>
        </p:nvSpPr>
        <p:spPr bwMode="auto">
          <a:xfrm>
            <a:off x="0" y="980728"/>
            <a:ext cx="9144000" cy="2800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r>
              <a:rPr lang="en-US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Paleocurrents</a:t>
            </a:r>
            <a:r>
              <a:rPr lang="en-US" dirty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: A Window into Geologic History</a:t>
            </a:r>
          </a:p>
          <a:p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What can we learn about the past history of the earth from studying the sediments?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978" name="Picture 2" descr="scour mark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09600"/>
            <a:ext cx="9144000" cy="6045200"/>
          </a:xfrm>
          <a:prstGeom prst="rect">
            <a:avLst/>
          </a:prstGeom>
          <a:noFill/>
        </p:spPr>
      </p:pic>
      <p:sp>
        <p:nvSpPr>
          <p:cNvPr id="126979" name="Text Box 3"/>
          <p:cNvSpPr txBox="1">
            <a:spLocks noChangeArrowheads="1"/>
          </p:cNvSpPr>
          <p:nvPr/>
        </p:nvSpPr>
        <p:spPr bwMode="auto">
          <a:xfrm>
            <a:off x="0" y="0"/>
            <a:ext cx="30480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/>
            <a:r>
              <a:rPr lang="en-US" sz="3200"/>
              <a:t>Scour Marks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2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7821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78212" name="Picture 4" descr="2112_0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23850" y="117475"/>
            <a:ext cx="10152063" cy="73533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8" name="Rectangle 2"/>
          <p:cNvSpPr>
            <a:spLocks noGrp="1" noChangeArrowheads="1"/>
          </p:cNvSpPr>
          <p:nvPr>
            <p:ph type="title"/>
          </p:nvPr>
        </p:nvSpPr>
        <p:spPr>
          <a:xfrm>
            <a:off x="539552" y="188640"/>
            <a:ext cx="7772400" cy="863600"/>
          </a:xfrm>
        </p:spPr>
        <p:txBody>
          <a:bodyPr/>
          <a:lstStyle/>
          <a:p>
            <a:pPr algn="l"/>
            <a:r>
              <a:rPr lang="en-US" dirty="0" err="1">
                <a:latin typeface="Arial Rounded MT Bold" pitchFamily="34" charset="0"/>
              </a:rPr>
              <a:t>Paleocurrents</a:t>
            </a:r>
            <a:endParaRPr lang="en-US" dirty="0">
              <a:latin typeface="Arial Rounded MT Bold" pitchFamily="34" charset="0"/>
            </a:endParaRPr>
          </a:p>
        </p:txBody>
      </p:sp>
      <p:sp>
        <p:nvSpPr>
          <p:cNvPr id="214019" name="Rectangle 3"/>
          <p:cNvSpPr>
            <a:spLocks noGrp="1" noChangeArrowheads="1"/>
          </p:cNvSpPr>
          <p:nvPr>
            <p:ph idx="1"/>
          </p:nvPr>
        </p:nvSpPr>
        <p:spPr>
          <a:xfrm>
            <a:off x="179512" y="1196752"/>
            <a:ext cx="8856984" cy="5661248"/>
          </a:xfrm>
        </p:spPr>
        <p:txBody>
          <a:bodyPr/>
          <a:lstStyle/>
          <a:p>
            <a:r>
              <a:rPr lang="en-US" sz="2800" dirty="0">
                <a:latin typeface="Arial Rounded MT Bold" pitchFamily="34" charset="0"/>
              </a:rPr>
              <a:t>What are </a:t>
            </a:r>
            <a:r>
              <a:rPr lang="en-US" sz="2800" dirty="0" err="1">
                <a:latin typeface="Arial Rounded MT Bold" pitchFamily="34" charset="0"/>
              </a:rPr>
              <a:t>Paleocurrents</a:t>
            </a:r>
            <a:r>
              <a:rPr lang="en-US" sz="2800" dirty="0">
                <a:latin typeface="Arial Rounded MT Bold" pitchFamily="34" charset="0"/>
              </a:rPr>
              <a:t> and why might they be useful to us?</a:t>
            </a:r>
          </a:p>
          <a:p>
            <a:r>
              <a:rPr lang="en-US" sz="2800" dirty="0">
                <a:solidFill>
                  <a:srgbClr val="00B0F0"/>
                </a:solidFill>
                <a:latin typeface="Arial Rounded MT Bold" pitchFamily="34" charset="0"/>
              </a:rPr>
              <a:t>Where do we get them and how can we interpret them?</a:t>
            </a:r>
          </a:p>
          <a:p>
            <a:r>
              <a:rPr lang="en-US" sz="2800" dirty="0">
                <a:latin typeface="Arial Rounded MT Bold" pitchFamily="34" charset="0"/>
              </a:rPr>
              <a:t>What are the results for North America through geologic time?</a:t>
            </a:r>
          </a:p>
          <a:p>
            <a:r>
              <a:rPr lang="en-US" sz="2800" dirty="0">
                <a:latin typeface="Arial Rounded MT Bold" pitchFamily="34" charset="0"/>
              </a:rPr>
              <a:t>What are the results on a global scale through geologic time?</a:t>
            </a:r>
          </a:p>
          <a:p>
            <a:r>
              <a:rPr lang="en-US" sz="2800" dirty="0">
                <a:latin typeface="Arial Rounded MT Bold" pitchFamily="34" charset="0"/>
              </a:rPr>
              <a:t>How can we use this information to better understand the history of the earth?</a:t>
            </a:r>
          </a:p>
          <a:p>
            <a:endParaRPr lang="en-US" sz="2800" dirty="0">
              <a:latin typeface="Arial Rounded MT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46684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260648"/>
            <a:ext cx="8686800" cy="838200"/>
          </a:xfrm>
        </p:spPr>
        <p:txBody>
          <a:bodyPr/>
          <a:lstStyle/>
          <a:p>
            <a:pPr algn="l"/>
            <a:r>
              <a:rPr lang="en-US" dirty="0">
                <a:latin typeface="Arial Rounded MT Bold" pitchFamily="34" charset="0"/>
              </a:rPr>
              <a:t>Where do we get them?</a:t>
            </a:r>
          </a:p>
        </p:txBody>
      </p:sp>
      <p:sp>
        <p:nvSpPr>
          <p:cNvPr id="99331" name="Rectangle 3"/>
          <p:cNvSpPr>
            <a:spLocks noGrp="1" noChangeArrowheads="1"/>
          </p:cNvSpPr>
          <p:nvPr>
            <p:ph idx="1"/>
          </p:nvPr>
        </p:nvSpPr>
        <p:spPr>
          <a:xfrm>
            <a:off x="304800" y="1196752"/>
            <a:ext cx="8686800" cy="54006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800" dirty="0">
                <a:latin typeface="Arial Rounded MT Bold" pitchFamily="34" charset="0"/>
              </a:rPr>
              <a:t>Theses and dissertations </a:t>
            </a:r>
            <a:r>
              <a:rPr lang="en-US" sz="2800">
                <a:latin typeface="Arial Rounded MT Bold" pitchFamily="34" charset="0"/>
              </a:rPr>
              <a:t>in libraries </a:t>
            </a:r>
            <a:r>
              <a:rPr lang="en-US" sz="2800" dirty="0">
                <a:latin typeface="Arial Rounded MT Bold" pitchFamily="34" charset="0"/>
              </a:rPr>
              <a:t>of major universities with geology departments.</a:t>
            </a:r>
          </a:p>
          <a:p>
            <a:pPr>
              <a:lnSpc>
                <a:spcPct val="80000"/>
              </a:lnSpc>
            </a:pPr>
            <a:r>
              <a:rPr lang="en-US" sz="2800" dirty="0">
                <a:latin typeface="Arial Rounded MT Bold" pitchFamily="34" charset="0"/>
              </a:rPr>
              <a:t>Online.</a:t>
            </a:r>
          </a:p>
          <a:p>
            <a:pPr>
              <a:lnSpc>
                <a:spcPct val="80000"/>
              </a:lnSpc>
            </a:pPr>
            <a:r>
              <a:rPr lang="en-US" sz="2800" dirty="0">
                <a:latin typeface="Arial Rounded MT Bold" pitchFamily="34" charset="0"/>
              </a:rPr>
              <a:t>Results of over 1,000,000 measurements of </a:t>
            </a:r>
            <a:r>
              <a:rPr lang="en-US" sz="2800" dirty="0" err="1">
                <a:latin typeface="Arial Rounded MT Bold" pitchFamily="34" charset="0"/>
              </a:rPr>
              <a:t>paleocurrents</a:t>
            </a:r>
            <a:r>
              <a:rPr lang="en-US" sz="2800" dirty="0">
                <a:latin typeface="Arial Rounded MT Bold" pitchFamily="34" charset="0"/>
              </a:rPr>
              <a:t> throughout the geologic record are in the database.</a:t>
            </a:r>
          </a:p>
          <a:p>
            <a:pPr>
              <a:lnSpc>
                <a:spcPct val="80000"/>
              </a:lnSpc>
            </a:pPr>
            <a:r>
              <a:rPr lang="en-US" sz="2800" dirty="0">
                <a:latin typeface="Arial Rounded MT Bold" pitchFamily="34" charset="0"/>
              </a:rPr>
              <a:t>North America, South America, Australia, Great Britain, parts of Western Europe, China, Africa fairly well represented.</a:t>
            </a:r>
          </a:p>
          <a:p>
            <a:pPr>
              <a:lnSpc>
                <a:spcPct val="80000"/>
              </a:lnSpc>
            </a:pPr>
            <a:r>
              <a:rPr lang="en-US" sz="2800" dirty="0">
                <a:latin typeface="Arial Rounded MT Bold" pitchFamily="34" charset="0"/>
              </a:rPr>
              <a:t>Antarctica, Eastern Europe, Asia modestly represented.</a:t>
            </a:r>
          </a:p>
          <a:p>
            <a:pPr>
              <a:lnSpc>
                <a:spcPct val="80000"/>
              </a:lnSpc>
            </a:pPr>
            <a:r>
              <a:rPr lang="en-US" sz="2800" dirty="0">
                <a:latin typeface="Arial Rounded MT Bold" pitchFamily="34" charset="0"/>
              </a:rPr>
              <a:t>Russia poorly represented.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2"/>
          <p:cNvSpPr>
            <a:spLocks noGrp="1" noChangeArrowheads="1"/>
          </p:cNvSpPr>
          <p:nvPr>
            <p:ph type="title"/>
          </p:nvPr>
        </p:nvSpPr>
        <p:spPr>
          <a:xfrm>
            <a:off x="179512" y="0"/>
            <a:ext cx="8610600" cy="1143000"/>
          </a:xfrm>
        </p:spPr>
        <p:txBody>
          <a:bodyPr>
            <a:normAutofit/>
          </a:bodyPr>
          <a:lstStyle/>
          <a:p>
            <a:pPr algn="l"/>
            <a:r>
              <a:rPr lang="en-US" sz="4000" dirty="0">
                <a:latin typeface="Arial Rounded MT Bold" pitchFamily="34" charset="0"/>
              </a:rPr>
              <a:t>How can we interpret them?</a:t>
            </a:r>
          </a:p>
        </p:txBody>
      </p:sp>
      <p:sp>
        <p:nvSpPr>
          <p:cNvPr id="167939" name="Rectangle 3"/>
          <p:cNvSpPr>
            <a:spLocks noGrp="1" noChangeArrowheads="1"/>
          </p:cNvSpPr>
          <p:nvPr>
            <p:ph idx="1"/>
          </p:nvPr>
        </p:nvSpPr>
        <p:spPr>
          <a:xfrm>
            <a:off x="179512" y="1268760"/>
            <a:ext cx="8784976" cy="5328592"/>
          </a:xfrm>
        </p:spPr>
        <p:txBody>
          <a:bodyPr/>
          <a:lstStyle/>
          <a:p>
            <a:r>
              <a:rPr lang="en-US" dirty="0">
                <a:latin typeface="Arial Rounded MT Bold" pitchFamily="34" charset="0"/>
              </a:rPr>
              <a:t>What do we expect to see:</a:t>
            </a:r>
          </a:p>
          <a:p>
            <a:pPr lvl="1"/>
            <a:r>
              <a:rPr lang="en-US" dirty="0">
                <a:latin typeface="Arial Rounded MT Bold" pitchFamily="34" charset="0"/>
              </a:rPr>
              <a:t>from standard geological models?</a:t>
            </a:r>
          </a:p>
          <a:p>
            <a:pPr lvl="1"/>
            <a:r>
              <a:rPr lang="en-US" dirty="0">
                <a:latin typeface="Arial Rounded MT Bold" pitchFamily="34" charset="0"/>
              </a:rPr>
              <a:t>from a catastrophic, global flood?</a:t>
            </a:r>
          </a:p>
          <a:p>
            <a:r>
              <a:rPr lang="en-US" dirty="0">
                <a:latin typeface="Arial Rounded MT Bold" pitchFamily="34" charset="0"/>
              </a:rPr>
              <a:t>What do we see?</a:t>
            </a:r>
          </a:p>
          <a:p>
            <a:r>
              <a:rPr lang="en-US" dirty="0">
                <a:latin typeface="Arial Rounded MT Bold" pitchFamily="34" charset="0"/>
              </a:rPr>
              <a:t>Which model best fits the data?</a:t>
            </a:r>
          </a:p>
          <a:p>
            <a:r>
              <a:rPr lang="en-US" dirty="0">
                <a:latin typeface="Arial Rounded MT Bold" pitchFamily="34" charset="0"/>
              </a:rPr>
              <a:t>What can we learn in the process?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991" name="Picture 7" descr="Pat in wash basi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524000" y="6350"/>
            <a:ext cx="11811000" cy="6889750"/>
          </a:xfrm>
          <a:prstGeom prst="rect">
            <a:avLst/>
          </a:prstGeom>
          <a:noFill/>
        </p:spPr>
      </p:pic>
      <p:sp>
        <p:nvSpPr>
          <p:cNvPr id="169992" name="Text Box 8"/>
          <p:cNvSpPr txBox="1">
            <a:spLocks noChangeArrowheads="1"/>
          </p:cNvSpPr>
          <p:nvPr/>
        </p:nvSpPr>
        <p:spPr bwMode="auto">
          <a:xfrm>
            <a:off x="203200" y="685800"/>
            <a:ext cx="8940800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dirty="0"/>
              <a:t>What is a Sedimentary Basin?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8706" name="Picture 2" descr="basin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-38100"/>
            <a:ext cx="7543800" cy="70040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9733" name="Picture 5" descr="basi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0"/>
            <a:ext cx="8001000" cy="5291138"/>
          </a:xfrm>
          <a:prstGeom prst="rect">
            <a:avLst/>
          </a:prstGeom>
          <a:noFill/>
        </p:spPr>
      </p:pic>
      <p:pic>
        <p:nvPicPr>
          <p:cNvPr id="329734" name="Picture 6" descr="basin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5800" y="5257800"/>
            <a:ext cx="7848600" cy="16002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0755" name="Picture 3" descr="basin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5257800"/>
            <a:ext cx="7848600" cy="1600200"/>
          </a:xfrm>
          <a:prstGeom prst="rect">
            <a:avLst/>
          </a:prstGeom>
          <a:noFill/>
        </p:spPr>
      </p:pic>
      <p:pic>
        <p:nvPicPr>
          <p:cNvPr id="330759" name="Picture 7" descr="basin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9600" y="0"/>
            <a:ext cx="8001000" cy="529113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8" name="Rectangle 2"/>
          <p:cNvSpPr>
            <a:spLocks noGrp="1" noChangeArrowheads="1"/>
          </p:cNvSpPr>
          <p:nvPr>
            <p:ph type="title"/>
          </p:nvPr>
        </p:nvSpPr>
        <p:spPr>
          <a:xfrm>
            <a:off x="539552" y="188640"/>
            <a:ext cx="7772400" cy="863600"/>
          </a:xfrm>
        </p:spPr>
        <p:txBody>
          <a:bodyPr/>
          <a:lstStyle/>
          <a:p>
            <a:pPr algn="l"/>
            <a:r>
              <a:rPr lang="en-US" dirty="0" err="1">
                <a:latin typeface="Arial Rounded MT Bold" pitchFamily="34" charset="0"/>
              </a:rPr>
              <a:t>Paleocurrents</a:t>
            </a:r>
            <a:endParaRPr lang="en-US" dirty="0">
              <a:latin typeface="Arial Rounded MT Bold" pitchFamily="34" charset="0"/>
            </a:endParaRPr>
          </a:p>
        </p:txBody>
      </p:sp>
      <p:sp>
        <p:nvSpPr>
          <p:cNvPr id="214019" name="Rectangle 3"/>
          <p:cNvSpPr>
            <a:spLocks noGrp="1" noChangeArrowheads="1"/>
          </p:cNvSpPr>
          <p:nvPr>
            <p:ph idx="1"/>
          </p:nvPr>
        </p:nvSpPr>
        <p:spPr>
          <a:xfrm>
            <a:off x="179512" y="1196752"/>
            <a:ext cx="8856984" cy="5661248"/>
          </a:xfrm>
        </p:spPr>
        <p:txBody>
          <a:bodyPr/>
          <a:lstStyle/>
          <a:p>
            <a:r>
              <a:rPr lang="en-US" sz="2800" dirty="0">
                <a:latin typeface="Arial Rounded MT Bold" pitchFamily="34" charset="0"/>
              </a:rPr>
              <a:t>What are </a:t>
            </a:r>
            <a:r>
              <a:rPr lang="en-US" sz="2800" dirty="0" err="1">
                <a:latin typeface="Arial Rounded MT Bold" pitchFamily="34" charset="0"/>
              </a:rPr>
              <a:t>Paleocurrents</a:t>
            </a:r>
            <a:r>
              <a:rPr lang="en-US" sz="2800" dirty="0">
                <a:latin typeface="Arial Rounded MT Bold" pitchFamily="34" charset="0"/>
              </a:rPr>
              <a:t> and why might they be useful to us?</a:t>
            </a:r>
          </a:p>
          <a:p>
            <a:r>
              <a:rPr lang="en-US" sz="2800" dirty="0">
                <a:latin typeface="Arial Rounded MT Bold" pitchFamily="34" charset="0"/>
              </a:rPr>
              <a:t>Where do we get them and how can we interpret them?</a:t>
            </a:r>
          </a:p>
          <a:p>
            <a:r>
              <a:rPr lang="en-US" sz="2800" dirty="0">
                <a:solidFill>
                  <a:srgbClr val="00B0F0"/>
                </a:solidFill>
                <a:latin typeface="Arial Rounded MT Bold" pitchFamily="34" charset="0"/>
              </a:rPr>
              <a:t>What are the results for North America through geologic time?</a:t>
            </a:r>
          </a:p>
          <a:p>
            <a:r>
              <a:rPr lang="en-US" sz="2800" dirty="0">
                <a:latin typeface="Arial Rounded MT Bold" pitchFamily="34" charset="0"/>
              </a:rPr>
              <a:t>What are the results on a global scale through geologic time?</a:t>
            </a:r>
          </a:p>
          <a:p>
            <a:r>
              <a:rPr lang="en-US" sz="2800" dirty="0">
                <a:latin typeface="Arial Rounded MT Bold" pitchFamily="34" charset="0"/>
              </a:rPr>
              <a:t>How can we use this information to better understand the history of the earth?</a:t>
            </a:r>
          </a:p>
          <a:p>
            <a:endParaRPr lang="en-US" sz="2800" dirty="0">
              <a:latin typeface="Arial Rounded MT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40947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8" name="Rectangle 2"/>
          <p:cNvSpPr>
            <a:spLocks noGrp="1" noChangeArrowheads="1"/>
          </p:cNvSpPr>
          <p:nvPr>
            <p:ph type="title"/>
          </p:nvPr>
        </p:nvSpPr>
        <p:spPr>
          <a:xfrm>
            <a:off x="539552" y="188640"/>
            <a:ext cx="7772400" cy="863600"/>
          </a:xfrm>
        </p:spPr>
        <p:txBody>
          <a:bodyPr/>
          <a:lstStyle/>
          <a:p>
            <a:pPr algn="l"/>
            <a:r>
              <a:rPr lang="en-US" dirty="0" err="1">
                <a:latin typeface="Arial Rounded MT Bold" pitchFamily="34" charset="0"/>
              </a:rPr>
              <a:t>Paleocurrents</a:t>
            </a:r>
            <a:endParaRPr lang="en-US" dirty="0">
              <a:latin typeface="Arial Rounded MT Bold" pitchFamily="34" charset="0"/>
            </a:endParaRPr>
          </a:p>
        </p:txBody>
      </p:sp>
      <p:sp>
        <p:nvSpPr>
          <p:cNvPr id="214019" name="Rectangle 3"/>
          <p:cNvSpPr>
            <a:spLocks noGrp="1" noChangeArrowheads="1"/>
          </p:cNvSpPr>
          <p:nvPr>
            <p:ph idx="1"/>
          </p:nvPr>
        </p:nvSpPr>
        <p:spPr>
          <a:xfrm>
            <a:off x="179512" y="1196752"/>
            <a:ext cx="8856984" cy="5661248"/>
          </a:xfrm>
        </p:spPr>
        <p:txBody>
          <a:bodyPr/>
          <a:lstStyle/>
          <a:p>
            <a:r>
              <a:rPr lang="en-US" sz="2800" dirty="0">
                <a:solidFill>
                  <a:srgbClr val="00B0F0"/>
                </a:solidFill>
                <a:latin typeface="Arial Rounded MT Bold" pitchFamily="34" charset="0"/>
              </a:rPr>
              <a:t>What are </a:t>
            </a:r>
            <a:r>
              <a:rPr lang="en-US" sz="2800" dirty="0" err="1">
                <a:solidFill>
                  <a:srgbClr val="00B0F0"/>
                </a:solidFill>
                <a:latin typeface="Arial Rounded MT Bold" pitchFamily="34" charset="0"/>
              </a:rPr>
              <a:t>Paleocurrents</a:t>
            </a:r>
            <a:r>
              <a:rPr lang="en-US" sz="2800" dirty="0">
                <a:solidFill>
                  <a:srgbClr val="00B0F0"/>
                </a:solidFill>
                <a:latin typeface="Arial Rounded MT Bold" pitchFamily="34" charset="0"/>
              </a:rPr>
              <a:t> and why might they be useful to us?</a:t>
            </a:r>
          </a:p>
          <a:p>
            <a:r>
              <a:rPr lang="en-US" sz="2800" dirty="0">
                <a:latin typeface="Arial Rounded MT Bold" pitchFamily="34" charset="0"/>
              </a:rPr>
              <a:t>Where do we get them and how can we visualize them?</a:t>
            </a:r>
          </a:p>
          <a:p>
            <a:r>
              <a:rPr lang="en-US" sz="2800" dirty="0">
                <a:latin typeface="Arial Rounded MT Bold" pitchFamily="34" charset="0"/>
              </a:rPr>
              <a:t>What are the results for North America through geologic time?</a:t>
            </a:r>
          </a:p>
          <a:p>
            <a:r>
              <a:rPr lang="en-US" sz="2800" dirty="0">
                <a:latin typeface="Arial Rounded MT Bold" pitchFamily="34" charset="0"/>
              </a:rPr>
              <a:t>What are the results on a global scale through geologic time?</a:t>
            </a:r>
          </a:p>
          <a:p>
            <a:r>
              <a:rPr lang="en-US" sz="2800" dirty="0">
                <a:latin typeface="Arial Rounded MT Bold" pitchFamily="34" charset="0"/>
              </a:rPr>
              <a:t>How can we use this information to better understand the history of the earth?</a:t>
            </a:r>
          </a:p>
          <a:p>
            <a:endParaRPr lang="en-US" sz="2800" dirty="0">
              <a:latin typeface="Arial Rounded MT Bold" pitchFamily="34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2802" name="Picture 2" descr="colum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55776" y="0"/>
            <a:ext cx="7883624" cy="6858000"/>
          </a:xfrm>
          <a:prstGeom prst="rect">
            <a:avLst/>
          </a:prstGeom>
          <a:noFill/>
        </p:spPr>
      </p:pic>
      <p:sp>
        <p:nvSpPr>
          <p:cNvPr id="332803" name="Text Box 3"/>
          <p:cNvSpPr txBox="1">
            <a:spLocks noChangeArrowheads="1"/>
          </p:cNvSpPr>
          <p:nvPr/>
        </p:nvSpPr>
        <p:spPr bwMode="auto">
          <a:xfrm>
            <a:off x="304800" y="381000"/>
            <a:ext cx="2667000" cy="173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/>
            <a:r>
              <a:rPr lang="en-US" sz="3600"/>
              <a:t>The Geologic Column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074" name="Picture 1026" descr="precam1equal50smoothsiz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49225"/>
            <a:ext cx="9144000" cy="6557963"/>
          </a:xfrm>
          <a:prstGeom prst="rect">
            <a:avLst/>
          </a:prstGeom>
          <a:noFill/>
        </p:spPr>
      </p:pic>
      <p:pic>
        <p:nvPicPr>
          <p:cNvPr id="131077" name="Picture 102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149725"/>
            <a:ext cx="1131888" cy="228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1078" name="Text Box 1030"/>
          <p:cNvSpPr txBox="1">
            <a:spLocks noChangeArrowheads="1"/>
          </p:cNvSpPr>
          <p:nvPr/>
        </p:nvSpPr>
        <p:spPr bwMode="auto">
          <a:xfrm>
            <a:off x="1116013" y="5949950"/>
            <a:ext cx="727075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dirty="0">
                <a:latin typeface="Wingdings 3" pitchFamily="18" charset="2"/>
              </a:rPr>
              <a:t>f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"/>
            <a:ext cx="9218613" cy="6704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102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149725"/>
            <a:ext cx="1131888" cy="228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 Box 1030"/>
          <p:cNvSpPr txBox="1">
            <a:spLocks noChangeArrowheads="1"/>
          </p:cNvSpPr>
          <p:nvPr/>
        </p:nvSpPr>
        <p:spPr bwMode="auto">
          <a:xfrm>
            <a:off x="1116013" y="5949950"/>
            <a:ext cx="727075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dirty="0">
                <a:latin typeface="Wingdings 3" pitchFamily="18" charset="2"/>
              </a:rPr>
              <a:t>f</a:t>
            </a:r>
          </a:p>
        </p:txBody>
      </p:sp>
    </p:spTree>
    <p:extLst>
      <p:ext uri="{BB962C8B-B14F-4D97-AF65-F5344CB8AC3E}">
        <p14:creationId xmlns:p14="http://schemas.microsoft.com/office/powerpoint/2010/main" val="384024287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148" name="Picture 1028" descr="pz1equal20smooth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46050"/>
            <a:ext cx="9144000" cy="6565900"/>
          </a:xfrm>
          <a:prstGeom prst="rect">
            <a:avLst/>
          </a:prstGeom>
          <a:noFill/>
        </p:spPr>
      </p:pic>
      <p:pic>
        <p:nvPicPr>
          <p:cNvPr id="134149" name="Picture 102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149725"/>
            <a:ext cx="1131888" cy="228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4150" name="Text Box 1030"/>
          <p:cNvSpPr txBox="1">
            <a:spLocks noChangeArrowheads="1"/>
          </p:cNvSpPr>
          <p:nvPr/>
        </p:nvSpPr>
        <p:spPr bwMode="auto">
          <a:xfrm>
            <a:off x="250825" y="5445125"/>
            <a:ext cx="727075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dirty="0">
                <a:latin typeface="Wingdings 3" pitchFamily="18" charset="2"/>
              </a:rPr>
              <a:t>f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2" descr="cam1equal20smooth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52400"/>
            <a:ext cx="9144000" cy="6548438"/>
          </a:xfrm>
          <a:prstGeom prst="rect">
            <a:avLst/>
          </a:prstGeom>
          <a:noFill/>
        </p:spPr>
      </p:pic>
      <p:pic>
        <p:nvPicPr>
          <p:cNvPr id="788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149725"/>
            <a:ext cx="1131888" cy="228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8852" name="Text Box 4"/>
          <p:cNvSpPr txBox="1">
            <a:spLocks noChangeArrowheads="1"/>
          </p:cNvSpPr>
          <p:nvPr/>
        </p:nvSpPr>
        <p:spPr bwMode="auto">
          <a:xfrm>
            <a:off x="971550" y="5805488"/>
            <a:ext cx="727075" cy="82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>
                <a:latin typeface="Wingdings 3" pitchFamily="18" charset="2"/>
              </a:rPr>
              <a:t>f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2" descr="ordo1equal20smooth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52400"/>
            <a:ext cx="9144000" cy="6534150"/>
          </a:xfrm>
          <a:prstGeom prst="rect">
            <a:avLst/>
          </a:prstGeom>
          <a:noFill/>
        </p:spPr>
      </p:pic>
      <p:pic>
        <p:nvPicPr>
          <p:cNvPr id="8089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149725"/>
            <a:ext cx="1131888" cy="228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0900" name="Text Box 4"/>
          <p:cNvSpPr txBox="1">
            <a:spLocks noChangeArrowheads="1"/>
          </p:cNvSpPr>
          <p:nvPr/>
        </p:nvSpPr>
        <p:spPr bwMode="auto">
          <a:xfrm>
            <a:off x="1042988" y="5661025"/>
            <a:ext cx="727075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>
                <a:latin typeface="Wingdings 3" pitchFamily="18" charset="2"/>
              </a:rPr>
              <a:t>f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2" descr="sil1equal20smooth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52400"/>
            <a:ext cx="9144000" cy="6588125"/>
          </a:xfrm>
          <a:prstGeom prst="rect">
            <a:avLst/>
          </a:prstGeom>
          <a:noFill/>
        </p:spPr>
      </p:pic>
      <p:pic>
        <p:nvPicPr>
          <p:cNvPr id="8192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149725"/>
            <a:ext cx="1131888" cy="228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1924" name="Text Box 4"/>
          <p:cNvSpPr txBox="1">
            <a:spLocks noChangeArrowheads="1"/>
          </p:cNvSpPr>
          <p:nvPr/>
        </p:nvSpPr>
        <p:spPr bwMode="auto">
          <a:xfrm>
            <a:off x="1042988" y="5516563"/>
            <a:ext cx="727075" cy="82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>
                <a:latin typeface="Wingdings 3" pitchFamily="18" charset="2"/>
              </a:rPr>
              <a:t>f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2" descr="dev1equal20smooth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28600"/>
            <a:ext cx="9144000" cy="6554788"/>
          </a:xfrm>
          <a:prstGeom prst="rect">
            <a:avLst/>
          </a:prstGeom>
          <a:noFill/>
        </p:spPr>
      </p:pic>
      <p:pic>
        <p:nvPicPr>
          <p:cNvPr id="8294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149725"/>
            <a:ext cx="1131888" cy="228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2948" name="Text Box 4"/>
          <p:cNvSpPr txBox="1">
            <a:spLocks noChangeArrowheads="1"/>
          </p:cNvSpPr>
          <p:nvPr/>
        </p:nvSpPr>
        <p:spPr bwMode="auto">
          <a:xfrm>
            <a:off x="971550" y="5445125"/>
            <a:ext cx="727075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>
                <a:latin typeface="Wingdings 3" pitchFamily="18" charset="2"/>
              </a:rPr>
              <a:t>f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2" descr="lcarb1equal20smooth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52400"/>
            <a:ext cx="9144000" cy="6537325"/>
          </a:xfrm>
          <a:prstGeom prst="rect">
            <a:avLst/>
          </a:prstGeom>
          <a:noFill/>
        </p:spPr>
      </p:pic>
      <p:pic>
        <p:nvPicPr>
          <p:cNvPr id="8397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149725"/>
            <a:ext cx="1131888" cy="228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3972" name="Text Box 4"/>
          <p:cNvSpPr txBox="1">
            <a:spLocks noChangeArrowheads="1"/>
          </p:cNvSpPr>
          <p:nvPr/>
        </p:nvSpPr>
        <p:spPr bwMode="auto">
          <a:xfrm>
            <a:off x="971550" y="5300663"/>
            <a:ext cx="727075" cy="82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>
                <a:latin typeface="Wingdings 3" pitchFamily="18" charset="2"/>
              </a:rPr>
              <a:t>f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2" descr="ucarb1equal20smooth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65100"/>
            <a:ext cx="9144000" cy="6527800"/>
          </a:xfrm>
          <a:prstGeom prst="rect">
            <a:avLst/>
          </a:prstGeom>
          <a:noFill/>
        </p:spPr>
      </p:pic>
      <p:pic>
        <p:nvPicPr>
          <p:cNvPr id="8499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149725"/>
            <a:ext cx="1131888" cy="228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4996" name="Text Box 4"/>
          <p:cNvSpPr txBox="1">
            <a:spLocks noChangeArrowheads="1"/>
          </p:cNvSpPr>
          <p:nvPr/>
        </p:nvSpPr>
        <p:spPr bwMode="auto">
          <a:xfrm>
            <a:off x="971550" y="5300663"/>
            <a:ext cx="727075" cy="82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>
                <a:latin typeface="Wingdings 3" pitchFamily="18" charset="2"/>
              </a:rPr>
              <a:t>f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611188" y="2781300"/>
            <a:ext cx="7772400" cy="771525"/>
          </a:xfrm>
        </p:spPr>
        <p:txBody>
          <a:bodyPr/>
          <a:lstStyle/>
          <a:p>
            <a:pPr algn="l"/>
            <a:r>
              <a:rPr lang="en-US">
                <a:latin typeface="Arial Rounded MT Bold" pitchFamily="34" charset="0"/>
              </a:rPr>
              <a:t>Why Paleocurrents?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2" descr="perm1equal20smooth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52400"/>
            <a:ext cx="9144000" cy="6537325"/>
          </a:xfrm>
          <a:prstGeom prst="rect">
            <a:avLst/>
          </a:prstGeom>
          <a:noFill/>
        </p:spPr>
      </p:pic>
      <p:pic>
        <p:nvPicPr>
          <p:cNvPr id="8601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149725"/>
            <a:ext cx="1131888" cy="228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6020" name="Text Box 4"/>
          <p:cNvSpPr txBox="1">
            <a:spLocks noChangeArrowheads="1"/>
          </p:cNvSpPr>
          <p:nvPr/>
        </p:nvSpPr>
        <p:spPr bwMode="auto">
          <a:xfrm>
            <a:off x="900113" y="5157788"/>
            <a:ext cx="727075" cy="82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>
                <a:latin typeface="Wingdings 3" pitchFamily="18" charset="2"/>
              </a:rPr>
              <a:t>f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2" descr="meso1equal20smooth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52400"/>
            <a:ext cx="9144000" cy="6534150"/>
          </a:xfrm>
          <a:prstGeom prst="rect">
            <a:avLst/>
          </a:prstGeom>
          <a:noFill/>
        </p:spPr>
      </p:pic>
      <p:pic>
        <p:nvPicPr>
          <p:cNvPr id="8704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149725"/>
            <a:ext cx="1131888" cy="228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7044" name="Text Box 4"/>
          <p:cNvSpPr txBox="1">
            <a:spLocks noChangeArrowheads="1"/>
          </p:cNvSpPr>
          <p:nvPr/>
        </p:nvSpPr>
        <p:spPr bwMode="auto">
          <a:xfrm>
            <a:off x="395288" y="4868863"/>
            <a:ext cx="727075" cy="82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>
                <a:latin typeface="Wingdings 3" pitchFamily="18" charset="2"/>
              </a:rPr>
              <a:t>f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2" descr="trias1equal20smooth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52400"/>
            <a:ext cx="9144000" cy="6543675"/>
          </a:xfrm>
          <a:prstGeom prst="rect">
            <a:avLst/>
          </a:prstGeom>
          <a:noFill/>
        </p:spPr>
      </p:pic>
      <p:pic>
        <p:nvPicPr>
          <p:cNvPr id="8806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149725"/>
            <a:ext cx="1131888" cy="228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8069" name="Text Box 5"/>
          <p:cNvSpPr txBox="1">
            <a:spLocks noChangeArrowheads="1"/>
          </p:cNvSpPr>
          <p:nvPr/>
        </p:nvSpPr>
        <p:spPr bwMode="auto">
          <a:xfrm>
            <a:off x="900113" y="5013325"/>
            <a:ext cx="727075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>
                <a:latin typeface="Wingdings 3" pitchFamily="18" charset="2"/>
              </a:rPr>
              <a:t>f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2" descr="juras1equal20smooth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52400"/>
            <a:ext cx="9144000" cy="6542088"/>
          </a:xfrm>
          <a:prstGeom prst="rect">
            <a:avLst/>
          </a:prstGeom>
          <a:noFill/>
        </p:spPr>
      </p:pic>
      <p:pic>
        <p:nvPicPr>
          <p:cNvPr id="9113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149725"/>
            <a:ext cx="1131888" cy="228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1140" name="Text Box 4"/>
          <p:cNvSpPr txBox="1">
            <a:spLocks noChangeArrowheads="1"/>
          </p:cNvSpPr>
          <p:nvPr/>
        </p:nvSpPr>
        <p:spPr bwMode="auto">
          <a:xfrm>
            <a:off x="900113" y="4868863"/>
            <a:ext cx="727075" cy="82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>
                <a:latin typeface="Wingdings 3" pitchFamily="18" charset="2"/>
              </a:rPr>
              <a:t>f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2" descr="lcret1equal20smooth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52400"/>
            <a:ext cx="9144000" cy="6534150"/>
          </a:xfrm>
          <a:prstGeom prst="rect">
            <a:avLst/>
          </a:prstGeom>
          <a:noFill/>
        </p:spPr>
      </p:pic>
      <p:pic>
        <p:nvPicPr>
          <p:cNvPr id="9216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149725"/>
            <a:ext cx="1131888" cy="228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2164" name="Text Box 4"/>
          <p:cNvSpPr txBox="1">
            <a:spLocks noChangeArrowheads="1"/>
          </p:cNvSpPr>
          <p:nvPr/>
        </p:nvSpPr>
        <p:spPr bwMode="auto">
          <a:xfrm>
            <a:off x="971550" y="4724400"/>
            <a:ext cx="727075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>
                <a:latin typeface="Wingdings 3" pitchFamily="18" charset="2"/>
              </a:rPr>
              <a:t>f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194" name="Picture 2" descr="ucret1equal20smooth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57163"/>
            <a:ext cx="9144000" cy="6543675"/>
          </a:xfrm>
          <a:prstGeom prst="rect">
            <a:avLst/>
          </a:prstGeom>
          <a:noFill/>
        </p:spPr>
      </p:pic>
      <p:pic>
        <p:nvPicPr>
          <p:cNvPr id="13619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149725"/>
            <a:ext cx="1131888" cy="228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6196" name="Text Box 4"/>
          <p:cNvSpPr txBox="1">
            <a:spLocks noChangeArrowheads="1"/>
          </p:cNvSpPr>
          <p:nvPr/>
        </p:nvSpPr>
        <p:spPr bwMode="auto">
          <a:xfrm>
            <a:off x="971550" y="4724400"/>
            <a:ext cx="727075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>
                <a:latin typeface="Wingdings 3" pitchFamily="18" charset="2"/>
              </a:rPr>
              <a:t>f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0" name="Picture 2" descr="cretpal1equal20smooth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52400"/>
            <a:ext cx="9144000" cy="6577013"/>
          </a:xfrm>
          <a:prstGeom prst="rect">
            <a:avLst/>
          </a:prstGeom>
          <a:noFill/>
        </p:spPr>
      </p:pic>
      <p:pic>
        <p:nvPicPr>
          <p:cNvPr id="9421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149725"/>
            <a:ext cx="1131888" cy="228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4212" name="Text Box 4"/>
          <p:cNvSpPr txBox="1">
            <a:spLocks noChangeArrowheads="1"/>
          </p:cNvSpPr>
          <p:nvPr/>
        </p:nvSpPr>
        <p:spPr bwMode="auto">
          <a:xfrm>
            <a:off x="900113" y="4652963"/>
            <a:ext cx="727075" cy="82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>
                <a:latin typeface="Wingdings 3" pitchFamily="18" charset="2"/>
              </a:rPr>
              <a:t>f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42" name="Picture 1026" descr="pPaleo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50825"/>
            <a:ext cx="9144000" cy="6354763"/>
          </a:xfrm>
          <a:prstGeom prst="rect">
            <a:avLst/>
          </a:prstGeom>
          <a:noFill/>
        </p:spPr>
      </p:pic>
      <p:sp>
        <p:nvSpPr>
          <p:cNvPr id="163843" name="Text Box 1027"/>
          <p:cNvSpPr txBox="1">
            <a:spLocks noChangeArrowheads="1"/>
          </p:cNvSpPr>
          <p:nvPr/>
        </p:nvSpPr>
        <p:spPr bwMode="auto">
          <a:xfrm>
            <a:off x="0" y="5943600"/>
            <a:ext cx="2057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/>
            <a:r>
              <a:rPr lang="en-US" sz="2400"/>
              <a:t>Paleogene</a:t>
            </a:r>
          </a:p>
        </p:txBody>
      </p:sp>
      <p:pic>
        <p:nvPicPr>
          <p:cNvPr id="163844" name="Picture 102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716338"/>
            <a:ext cx="1131888" cy="228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63845" name="Text Box 1029"/>
          <p:cNvSpPr txBox="1">
            <a:spLocks noChangeArrowheads="1"/>
          </p:cNvSpPr>
          <p:nvPr/>
        </p:nvSpPr>
        <p:spPr bwMode="auto">
          <a:xfrm>
            <a:off x="971550" y="4005263"/>
            <a:ext cx="727075" cy="82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>
                <a:latin typeface="Wingdings 3" pitchFamily="18" charset="2"/>
              </a:rPr>
              <a:t>f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890" name="Picture 2" descr="pNeo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57175"/>
            <a:ext cx="9144000" cy="6342063"/>
          </a:xfrm>
          <a:prstGeom prst="rect">
            <a:avLst/>
          </a:prstGeom>
          <a:noFill/>
        </p:spPr>
      </p:pic>
      <p:sp>
        <p:nvSpPr>
          <p:cNvPr id="165891" name="Text Box 3"/>
          <p:cNvSpPr txBox="1">
            <a:spLocks noChangeArrowheads="1"/>
          </p:cNvSpPr>
          <p:nvPr/>
        </p:nvSpPr>
        <p:spPr bwMode="auto">
          <a:xfrm>
            <a:off x="304800" y="60198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/>
            <a:r>
              <a:rPr lang="en-US" sz="2400"/>
              <a:t>Neogene</a:t>
            </a:r>
          </a:p>
        </p:txBody>
      </p:sp>
      <p:pic>
        <p:nvPicPr>
          <p:cNvPr id="16589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860800"/>
            <a:ext cx="1131888" cy="228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65893" name="Text Box 5"/>
          <p:cNvSpPr txBox="1">
            <a:spLocks noChangeArrowheads="1"/>
          </p:cNvSpPr>
          <p:nvPr/>
        </p:nvSpPr>
        <p:spPr bwMode="auto">
          <a:xfrm>
            <a:off x="827088" y="3789363"/>
            <a:ext cx="727075" cy="82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>
                <a:latin typeface="Wingdings 3" pitchFamily="18" charset="2"/>
              </a:rPr>
              <a:t>f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762000"/>
          </a:xfrm>
        </p:spPr>
        <p:txBody>
          <a:bodyPr/>
          <a:lstStyle/>
          <a:p>
            <a:pPr algn="l"/>
            <a:r>
              <a:rPr lang="en-US">
                <a:latin typeface="Arial Rounded MT Bold" pitchFamily="34" charset="0"/>
              </a:rPr>
              <a:t>Summary:</a:t>
            </a:r>
          </a:p>
        </p:txBody>
      </p:sp>
      <p:sp>
        <p:nvSpPr>
          <p:cNvPr id="160771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1219200"/>
            <a:ext cx="8686800" cy="54102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800" b="1">
                <a:latin typeface="Arial Rounded MT Bold" pitchFamily="34" charset="0"/>
              </a:rPr>
              <a:t>Precambrian</a:t>
            </a:r>
            <a:r>
              <a:rPr lang="en-US" sz="2800">
                <a:latin typeface="Arial Rounded MT Bold" pitchFamily="34" charset="0"/>
              </a:rPr>
              <a:t>: North American paleocurrents are variable and show no distinctive continent-wide patterns.</a:t>
            </a:r>
          </a:p>
          <a:p>
            <a:pPr>
              <a:lnSpc>
                <a:spcPct val="90000"/>
              </a:lnSpc>
            </a:pPr>
            <a:r>
              <a:rPr lang="en-US" sz="2800" b="1">
                <a:latin typeface="Arial Rounded MT Bold" pitchFamily="34" charset="0"/>
              </a:rPr>
              <a:t>Paleozoic</a:t>
            </a:r>
            <a:r>
              <a:rPr lang="en-US" sz="2800">
                <a:latin typeface="Arial Rounded MT Bold" pitchFamily="34" charset="0"/>
              </a:rPr>
              <a:t>: Paleocurrents show patterns that are continent-wide and typically flow towards the southwest across the continent.  </a:t>
            </a:r>
          </a:p>
          <a:p>
            <a:pPr>
              <a:lnSpc>
                <a:spcPct val="90000"/>
              </a:lnSpc>
            </a:pPr>
            <a:r>
              <a:rPr lang="en-US" sz="2800" b="1">
                <a:latin typeface="Arial Rounded MT Bold" pitchFamily="34" charset="0"/>
              </a:rPr>
              <a:t>Mesozoic</a:t>
            </a:r>
            <a:r>
              <a:rPr lang="en-US" sz="2800">
                <a:latin typeface="Arial Rounded MT Bold" pitchFamily="34" charset="0"/>
              </a:rPr>
              <a:t>: Patterns are continent-wide and typically flow toward the east across the continent.</a:t>
            </a:r>
          </a:p>
          <a:p>
            <a:pPr>
              <a:lnSpc>
                <a:spcPct val="90000"/>
              </a:lnSpc>
            </a:pPr>
            <a:r>
              <a:rPr lang="en-US" sz="2800" b="1">
                <a:latin typeface="Arial Rounded MT Bold" pitchFamily="34" charset="0"/>
              </a:rPr>
              <a:t>Cenozoic</a:t>
            </a:r>
            <a:r>
              <a:rPr lang="en-US" sz="2800">
                <a:latin typeface="Arial Rounded MT Bold" pitchFamily="34" charset="0"/>
              </a:rPr>
              <a:t>: North American paleocurrents are again variable and do not show continent-wide patterns.</a:t>
            </a:r>
          </a:p>
          <a:p>
            <a:pPr>
              <a:lnSpc>
                <a:spcPct val="90000"/>
              </a:lnSpc>
              <a:buFontTx/>
              <a:buNone/>
            </a:pPr>
            <a:endParaRPr lang="en-US" sz="2800">
              <a:latin typeface="Arial Rounded MT Bold" pitchFamily="34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251520" y="188640"/>
            <a:ext cx="8686800" cy="838200"/>
          </a:xfrm>
        </p:spPr>
        <p:txBody>
          <a:bodyPr/>
          <a:lstStyle/>
          <a:p>
            <a:pPr algn="l"/>
            <a:r>
              <a:rPr lang="en-US" dirty="0">
                <a:solidFill>
                  <a:srgbClr val="FFFF00"/>
                </a:solidFill>
                <a:latin typeface="Arial Rounded MT Bold" pitchFamily="34" charset="0"/>
              </a:rPr>
              <a:t>What are </a:t>
            </a:r>
            <a:r>
              <a:rPr lang="en-US" dirty="0" err="1">
                <a:solidFill>
                  <a:srgbClr val="FFFF00"/>
                </a:solidFill>
                <a:latin typeface="Arial Rounded MT Bold" pitchFamily="34" charset="0"/>
              </a:rPr>
              <a:t>Paleocurrents</a:t>
            </a:r>
            <a:r>
              <a:rPr lang="en-US" dirty="0">
                <a:solidFill>
                  <a:srgbClr val="FFFF00"/>
                </a:solidFill>
                <a:latin typeface="Arial Rounded MT Bold" pitchFamily="34" charset="0"/>
              </a:rPr>
              <a:t>?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idx="1"/>
          </p:nvPr>
        </p:nvSpPr>
        <p:spPr>
          <a:solidFill>
            <a:srgbClr val="FFFFCC">
              <a:alpha val="63137"/>
            </a:srgbClr>
          </a:solidFill>
        </p:spPr>
        <p:txBody>
          <a:bodyPr/>
          <a:lstStyle/>
          <a:p>
            <a:r>
              <a:rPr lang="en-US" b="1" dirty="0" err="1">
                <a:latin typeface="Arial Rounded MT Bold" pitchFamily="34" charset="0"/>
              </a:rPr>
              <a:t>Paleocurrents</a:t>
            </a:r>
            <a:r>
              <a:rPr lang="en-US" dirty="0">
                <a:latin typeface="Arial Rounded MT Bold" pitchFamily="34" charset="0"/>
              </a:rPr>
              <a:t> are flow directions derived from features of sedimentary rocks that reveal the sense of the current of wind or water that deposited the sediment.</a:t>
            </a:r>
          </a:p>
          <a:p>
            <a:r>
              <a:rPr lang="en-US" dirty="0">
                <a:latin typeface="Arial Rounded MT Bold" pitchFamily="34" charset="0"/>
              </a:rPr>
              <a:t>All sedimentary rocks contain </a:t>
            </a:r>
            <a:r>
              <a:rPr lang="en-US" dirty="0" err="1">
                <a:latin typeface="Arial Rounded MT Bold" pitchFamily="34" charset="0"/>
              </a:rPr>
              <a:t>paleocurrent</a:t>
            </a:r>
            <a:r>
              <a:rPr lang="en-US" dirty="0">
                <a:latin typeface="Arial Rounded MT Bold" pitchFamily="34" charset="0"/>
              </a:rPr>
              <a:t> indicators, some of which can be read and interpreted.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762000"/>
          </a:xfrm>
        </p:spPr>
        <p:txBody>
          <a:bodyPr/>
          <a:lstStyle/>
          <a:p>
            <a:pPr algn="l"/>
            <a:r>
              <a:rPr lang="en-US">
                <a:latin typeface="Arial Rounded MT Bold" pitchFamily="34" charset="0"/>
              </a:rPr>
              <a:t>Summary (cont):</a:t>
            </a:r>
          </a:p>
        </p:txBody>
      </p:sp>
      <p:sp>
        <p:nvSpPr>
          <p:cNvPr id="161795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990600"/>
            <a:ext cx="8686800" cy="5638800"/>
          </a:xfrm>
        </p:spPr>
        <p:txBody>
          <a:bodyPr/>
          <a:lstStyle/>
          <a:p>
            <a:r>
              <a:rPr lang="en-US" sz="2800" dirty="0">
                <a:latin typeface="Arial Rounded MT Bold" pitchFamily="34" charset="0"/>
              </a:rPr>
              <a:t>These trends are not expected in the model of conventional </a:t>
            </a:r>
            <a:r>
              <a:rPr lang="en-US" sz="2800" dirty="0" err="1">
                <a:latin typeface="Arial Rounded MT Bold" pitchFamily="34" charset="0"/>
              </a:rPr>
              <a:t>basinal</a:t>
            </a:r>
            <a:r>
              <a:rPr lang="en-US" sz="2800" dirty="0">
                <a:latin typeface="Arial Rounded MT Bold" pitchFamily="34" charset="0"/>
              </a:rPr>
              <a:t> geology.</a:t>
            </a:r>
          </a:p>
          <a:p>
            <a:r>
              <a:rPr lang="en-US" sz="2800" dirty="0">
                <a:latin typeface="Arial Rounded MT Bold" pitchFamily="34" charset="0"/>
              </a:rPr>
              <a:t>Trends show processes were active that were larger than those predicted for conventional geologic models, suggesting such models may be inadequate.  </a:t>
            </a:r>
          </a:p>
          <a:p>
            <a:r>
              <a:rPr lang="en-US" sz="2800" dirty="0">
                <a:latin typeface="Arial Rounded MT Bold" pitchFamily="34" charset="0"/>
              </a:rPr>
              <a:t>Such trends seem to be consistent with a  process such as the Genesis flood, but other explanations may be forthcoming.</a:t>
            </a:r>
          </a:p>
          <a:p>
            <a:endParaRPr lang="en-US" sz="2800" dirty="0">
              <a:latin typeface="Arial Rounded MT Bold" pitchFamily="34" charset="0"/>
            </a:endParaRPr>
          </a:p>
          <a:p>
            <a:pPr>
              <a:buFontTx/>
              <a:buNone/>
            </a:pPr>
            <a:endParaRPr lang="en-US" sz="2800" dirty="0">
              <a:latin typeface="Arial Rounded MT Bold" pitchFamily="34" charset="0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8" name="Rectangle 2"/>
          <p:cNvSpPr>
            <a:spLocks noGrp="1" noChangeArrowheads="1"/>
          </p:cNvSpPr>
          <p:nvPr>
            <p:ph type="title"/>
          </p:nvPr>
        </p:nvSpPr>
        <p:spPr>
          <a:xfrm>
            <a:off x="539552" y="188640"/>
            <a:ext cx="7772400" cy="863600"/>
          </a:xfrm>
        </p:spPr>
        <p:txBody>
          <a:bodyPr/>
          <a:lstStyle/>
          <a:p>
            <a:pPr algn="l"/>
            <a:r>
              <a:rPr lang="en-US" dirty="0" err="1">
                <a:latin typeface="Arial Rounded MT Bold" pitchFamily="34" charset="0"/>
              </a:rPr>
              <a:t>Paleocurrents</a:t>
            </a:r>
            <a:endParaRPr lang="en-US" dirty="0">
              <a:latin typeface="Arial Rounded MT Bold" pitchFamily="34" charset="0"/>
            </a:endParaRPr>
          </a:p>
        </p:txBody>
      </p:sp>
      <p:sp>
        <p:nvSpPr>
          <p:cNvPr id="214019" name="Rectangle 3"/>
          <p:cNvSpPr>
            <a:spLocks noGrp="1" noChangeArrowheads="1"/>
          </p:cNvSpPr>
          <p:nvPr>
            <p:ph idx="1"/>
          </p:nvPr>
        </p:nvSpPr>
        <p:spPr>
          <a:xfrm>
            <a:off x="179512" y="1196752"/>
            <a:ext cx="8856984" cy="5661248"/>
          </a:xfrm>
        </p:spPr>
        <p:txBody>
          <a:bodyPr/>
          <a:lstStyle/>
          <a:p>
            <a:r>
              <a:rPr lang="en-US" sz="2800" dirty="0">
                <a:latin typeface="Arial Rounded MT Bold" pitchFamily="34" charset="0"/>
              </a:rPr>
              <a:t>What are </a:t>
            </a:r>
            <a:r>
              <a:rPr lang="en-US" sz="2800" dirty="0" err="1">
                <a:latin typeface="Arial Rounded MT Bold" pitchFamily="34" charset="0"/>
              </a:rPr>
              <a:t>Paleocurrents</a:t>
            </a:r>
            <a:r>
              <a:rPr lang="en-US" sz="2800" dirty="0">
                <a:latin typeface="Arial Rounded MT Bold" pitchFamily="34" charset="0"/>
              </a:rPr>
              <a:t> and why might they be useful to us?</a:t>
            </a:r>
          </a:p>
          <a:p>
            <a:r>
              <a:rPr lang="en-US" sz="2800" dirty="0">
                <a:latin typeface="Arial Rounded MT Bold" pitchFamily="34" charset="0"/>
              </a:rPr>
              <a:t>Where do we get them and how can we interpret them?</a:t>
            </a:r>
          </a:p>
          <a:p>
            <a:r>
              <a:rPr lang="en-US" sz="2800" dirty="0">
                <a:latin typeface="Arial Rounded MT Bold" pitchFamily="34" charset="0"/>
              </a:rPr>
              <a:t>What are the results for North America through geologic time?</a:t>
            </a:r>
          </a:p>
          <a:p>
            <a:r>
              <a:rPr lang="en-US" sz="2800" dirty="0">
                <a:solidFill>
                  <a:srgbClr val="00B0F0"/>
                </a:solidFill>
                <a:latin typeface="Arial Rounded MT Bold" pitchFamily="34" charset="0"/>
              </a:rPr>
              <a:t>What are the results on a global scale through geologic time?</a:t>
            </a:r>
          </a:p>
          <a:p>
            <a:r>
              <a:rPr lang="en-US" sz="2800" dirty="0">
                <a:latin typeface="Arial Rounded MT Bold" pitchFamily="34" charset="0"/>
              </a:rPr>
              <a:t>How can we use this information to better understand the history of the earth?</a:t>
            </a:r>
          </a:p>
          <a:p>
            <a:endParaRPr lang="en-US" sz="2800" dirty="0">
              <a:latin typeface="Arial Rounded MT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419689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650" name="Rectangle 2"/>
          <p:cNvSpPr>
            <a:spLocks noGrp="1" noChangeArrowheads="1"/>
          </p:cNvSpPr>
          <p:nvPr>
            <p:ph type="title"/>
          </p:nvPr>
        </p:nvSpPr>
        <p:spPr>
          <a:xfrm>
            <a:off x="342900" y="188640"/>
            <a:ext cx="8458200" cy="838200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err="1">
                <a:latin typeface="Arial Rounded MT Bold" pitchFamily="34" charset="0"/>
              </a:rPr>
              <a:t>Supracontinental</a:t>
            </a:r>
            <a:r>
              <a:rPr lang="en-US" dirty="0">
                <a:latin typeface="Arial Rounded MT Bold" pitchFamily="34" charset="0"/>
              </a:rPr>
              <a:t> Megatrends</a:t>
            </a:r>
          </a:p>
        </p:txBody>
      </p:sp>
      <p:sp>
        <p:nvSpPr>
          <p:cNvPr id="283651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1371600"/>
            <a:ext cx="8610600" cy="48006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800" dirty="0">
                <a:latin typeface="Arial Rounded MT Bold" pitchFamily="34" charset="0"/>
              </a:rPr>
              <a:t>Patterns on Pangaea</a:t>
            </a:r>
          </a:p>
          <a:p>
            <a:pPr>
              <a:lnSpc>
                <a:spcPct val="90000"/>
              </a:lnSpc>
            </a:pPr>
            <a:r>
              <a:rPr lang="en-US" sz="2800" dirty="0">
                <a:latin typeface="Arial Rounded MT Bold" pitchFamily="34" charset="0"/>
              </a:rPr>
              <a:t>Problem:</a:t>
            </a:r>
          </a:p>
          <a:p>
            <a:pPr lvl="1">
              <a:lnSpc>
                <a:spcPct val="90000"/>
              </a:lnSpc>
            </a:pPr>
            <a:r>
              <a:rPr lang="en-US" sz="2400" dirty="0">
                <a:latin typeface="Arial Rounded MT Bold" pitchFamily="34" charset="0"/>
              </a:rPr>
              <a:t>Conventional geology has not typically been thought of on this scale.</a:t>
            </a:r>
          </a:p>
          <a:p>
            <a:pPr lvl="1">
              <a:lnSpc>
                <a:spcPct val="90000"/>
              </a:lnSpc>
            </a:pPr>
            <a:r>
              <a:rPr lang="en-US" sz="2400" dirty="0">
                <a:latin typeface="Arial Rounded MT Bold" pitchFamily="34" charset="0"/>
              </a:rPr>
              <a:t>Evidence of </a:t>
            </a:r>
            <a:r>
              <a:rPr lang="en-US" sz="2400" b="1" dirty="0">
                <a:latin typeface="Arial Rounded MT Bold" pitchFamily="34" charset="0"/>
              </a:rPr>
              <a:t>continent-wide</a:t>
            </a:r>
            <a:r>
              <a:rPr lang="en-US" sz="2400" dirty="0">
                <a:latin typeface="Arial Rounded MT Bold" pitchFamily="34" charset="0"/>
              </a:rPr>
              <a:t> trends is anomalous, but recognized.</a:t>
            </a:r>
          </a:p>
          <a:p>
            <a:pPr lvl="1">
              <a:lnSpc>
                <a:spcPct val="90000"/>
              </a:lnSpc>
            </a:pPr>
            <a:r>
              <a:rPr lang="en-US" sz="2400" dirty="0">
                <a:latin typeface="Arial Rounded MT Bold" pitchFamily="34" charset="0"/>
              </a:rPr>
              <a:t>Basin-limited </a:t>
            </a:r>
            <a:r>
              <a:rPr lang="en-US" sz="2400" dirty="0" err="1">
                <a:latin typeface="Arial Rounded MT Bold" pitchFamily="34" charset="0"/>
              </a:rPr>
              <a:t>supracontinental</a:t>
            </a:r>
            <a:r>
              <a:rPr lang="en-US" sz="2400" dirty="0">
                <a:latin typeface="Arial Rounded MT Bold" pitchFamily="34" charset="0"/>
              </a:rPr>
              <a:t> </a:t>
            </a:r>
            <a:r>
              <a:rPr lang="en-US" sz="2400" dirty="0" err="1">
                <a:latin typeface="Arial Rounded MT Bold" pitchFamily="34" charset="0"/>
              </a:rPr>
              <a:t>paleocurrents</a:t>
            </a:r>
            <a:r>
              <a:rPr lang="en-US" sz="2400" dirty="0">
                <a:latin typeface="Arial Rounded MT Bold" pitchFamily="34" charset="0"/>
              </a:rPr>
              <a:t> were one of the lines of evidence supporting plate tectonics.  What was happening outside the basin?</a:t>
            </a:r>
          </a:p>
          <a:p>
            <a:pPr>
              <a:lnSpc>
                <a:spcPct val="90000"/>
              </a:lnSpc>
            </a:pPr>
            <a:r>
              <a:rPr lang="en-US" sz="2800" dirty="0">
                <a:latin typeface="Arial Rounded MT Bold" pitchFamily="34" charset="0"/>
              </a:rPr>
              <a:t>Can we see any </a:t>
            </a:r>
            <a:r>
              <a:rPr lang="en-US" sz="2800" dirty="0" err="1">
                <a:latin typeface="Arial Rounded MT Bold" pitchFamily="34" charset="0"/>
              </a:rPr>
              <a:t>supracontinental</a:t>
            </a:r>
            <a:r>
              <a:rPr lang="en-US" sz="2800" dirty="0">
                <a:latin typeface="Arial Rounded MT Bold" pitchFamily="34" charset="0"/>
              </a:rPr>
              <a:t> trends in </a:t>
            </a:r>
            <a:r>
              <a:rPr lang="en-US" sz="2800" dirty="0" err="1">
                <a:latin typeface="Arial Rounded MT Bold" pitchFamily="34" charset="0"/>
              </a:rPr>
              <a:t>paleocurrent</a:t>
            </a:r>
            <a:r>
              <a:rPr lang="en-US" sz="2800" dirty="0">
                <a:latin typeface="Arial Rounded MT Bold" pitchFamily="34" charset="0"/>
              </a:rPr>
              <a:t> patterns, and if so, what do they tell us? 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550" y="0"/>
            <a:ext cx="919809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2453114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C:\Users\Art\Desktop\faith and science 14\paleocurrents\closevectordrift\aprecambrian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550" y="1"/>
            <a:ext cx="9156550" cy="6854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02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149725"/>
            <a:ext cx="1131888" cy="228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 Box 1030"/>
          <p:cNvSpPr txBox="1">
            <a:spLocks noChangeArrowheads="1"/>
          </p:cNvSpPr>
          <p:nvPr/>
        </p:nvSpPr>
        <p:spPr bwMode="auto">
          <a:xfrm>
            <a:off x="1115616" y="5877272"/>
            <a:ext cx="727075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7200" dirty="0">
                <a:latin typeface="Wingdings 3" pitchFamily="18" charset="2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4171080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C:\Users\Art\Desktop\faith and science 14\paleocurrents\closevectordrift\bpaleozoi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02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149725"/>
            <a:ext cx="1131888" cy="228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 Box 1030"/>
          <p:cNvSpPr txBox="1">
            <a:spLocks noChangeArrowheads="1"/>
          </p:cNvSpPr>
          <p:nvPr/>
        </p:nvSpPr>
        <p:spPr bwMode="auto">
          <a:xfrm>
            <a:off x="388541" y="5301208"/>
            <a:ext cx="727075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7200" dirty="0">
                <a:solidFill>
                  <a:srgbClr val="FFFF00"/>
                </a:solidFill>
                <a:latin typeface="Wingdings 3" pitchFamily="18" charset="2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843113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 descr="C:\Users\Art\Desktop\faith and science 14\paleocurrents\closevectordrift\cambrian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550" y="0"/>
            <a:ext cx="91565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02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149725"/>
            <a:ext cx="1131888" cy="228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 Box 1030"/>
          <p:cNvSpPr txBox="1">
            <a:spLocks noChangeArrowheads="1"/>
          </p:cNvSpPr>
          <p:nvPr/>
        </p:nvSpPr>
        <p:spPr bwMode="auto">
          <a:xfrm>
            <a:off x="1115616" y="5661248"/>
            <a:ext cx="727075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7200" dirty="0">
                <a:latin typeface="Wingdings 3" pitchFamily="18" charset="2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585437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 descr="C:\Users\Art\Desktop\faith and science 14\paleocurrents\closevectordrift\dordovician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550" y="0"/>
            <a:ext cx="91565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02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149725"/>
            <a:ext cx="1131888" cy="228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 Box 1030"/>
          <p:cNvSpPr txBox="1">
            <a:spLocks noChangeArrowheads="1"/>
          </p:cNvSpPr>
          <p:nvPr/>
        </p:nvSpPr>
        <p:spPr bwMode="auto">
          <a:xfrm>
            <a:off x="1115616" y="5517232"/>
            <a:ext cx="727075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7200" dirty="0">
                <a:latin typeface="Wingdings 3" pitchFamily="18" charset="2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498992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 descr="C:\Users\Art\Desktop\faith and science 14\paleocurrents\closevectordrift\esilurian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550" y="0"/>
            <a:ext cx="91565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02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149725"/>
            <a:ext cx="1131888" cy="228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 Box 1030"/>
          <p:cNvSpPr txBox="1">
            <a:spLocks noChangeArrowheads="1"/>
          </p:cNvSpPr>
          <p:nvPr/>
        </p:nvSpPr>
        <p:spPr bwMode="auto">
          <a:xfrm>
            <a:off x="1115616" y="5373216"/>
            <a:ext cx="727075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7200" dirty="0">
                <a:latin typeface="Wingdings 3" pitchFamily="18" charset="2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983674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7" name="Picture 3" descr="C:\Users\Art\Desktop\faith and science 14\paleocurrents\closevectordrift\fdevonian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550" y="0"/>
            <a:ext cx="9156550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02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149725"/>
            <a:ext cx="1131888" cy="228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 Box 1030"/>
          <p:cNvSpPr txBox="1">
            <a:spLocks noChangeArrowheads="1"/>
          </p:cNvSpPr>
          <p:nvPr/>
        </p:nvSpPr>
        <p:spPr bwMode="auto">
          <a:xfrm>
            <a:off x="1115616" y="5229200"/>
            <a:ext cx="727075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7200" dirty="0">
                <a:latin typeface="Wingdings 3" pitchFamily="18" charset="2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501055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crossbeddi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22225"/>
            <a:ext cx="9144000" cy="69024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 descr="C:\Users\Art\Desktop\faith and science 14\paleocurrents\closevectordrift\gmississippian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550" y="0"/>
            <a:ext cx="9156550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02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149725"/>
            <a:ext cx="1131888" cy="228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 Box 1030"/>
          <p:cNvSpPr txBox="1">
            <a:spLocks noChangeArrowheads="1"/>
          </p:cNvSpPr>
          <p:nvPr/>
        </p:nvSpPr>
        <p:spPr bwMode="auto">
          <a:xfrm>
            <a:off x="1115616" y="5157192"/>
            <a:ext cx="727075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7200" dirty="0">
                <a:latin typeface="Wingdings 3" pitchFamily="18" charset="2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516971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 descr="C:\Users\Art\Desktop\faith and science 14\paleocurrents\closevectordrift\hpennsylvanian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02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149725"/>
            <a:ext cx="1131888" cy="228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 Box 1030"/>
          <p:cNvSpPr txBox="1">
            <a:spLocks noChangeArrowheads="1"/>
          </p:cNvSpPr>
          <p:nvPr/>
        </p:nvSpPr>
        <p:spPr bwMode="auto">
          <a:xfrm>
            <a:off x="1115616" y="5085184"/>
            <a:ext cx="727075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7200" dirty="0">
                <a:latin typeface="Wingdings 3" pitchFamily="18" charset="2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52436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8" name="Picture 4" descr="C:\Users\chadwick\Desktop\faith and science 14\paleocurrents\closevectordrift\ipermian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743" y="0"/>
            <a:ext cx="916174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02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149725"/>
            <a:ext cx="1131888" cy="228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Text Box 1030"/>
          <p:cNvSpPr txBox="1">
            <a:spLocks noChangeArrowheads="1"/>
          </p:cNvSpPr>
          <p:nvPr/>
        </p:nvSpPr>
        <p:spPr bwMode="auto">
          <a:xfrm>
            <a:off x="1115616" y="5013176"/>
            <a:ext cx="727075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7200" dirty="0">
                <a:latin typeface="Wingdings 3" pitchFamily="18" charset="2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952143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C:\Users\chadwick\Desktop\faith and science 14\paleocurrents\closevectordrift\jmesozoic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550" y="0"/>
            <a:ext cx="91565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02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149725"/>
            <a:ext cx="1131888" cy="228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 Box 1030"/>
          <p:cNvSpPr txBox="1">
            <a:spLocks noChangeArrowheads="1"/>
          </p:cNvSpPr>
          <p:nvPr/>
        </p:nvSpPr>
        <p:spPr bwMode="auto">
          <a:xfrm>
            <a:off x="388541" y="4725144"/>
            <a:ext cx="727075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7200" dirty="0">
                <a:solidFill>
                  <a:srgbClr val="FFFF00"/>
                </a:solidFill>
                <a:latin typeface="Wingdings 3" pitchFamily="18" charset="2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066742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 descr="C:\Users\chadwick\Desktop\faith and science 14\paleocurrents\closevectordrift\ktriassic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366" y="0"/>
            <a:ext cx="917281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02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149725"/>
            <a:ext cx="1131888" cy="228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 Box 1030"/>
          <p:cNvSpPr txBox="1">
            <a:spLocks noChangeArrowheads="1"/>
          </p:cNvSpPr>
          <p:nvPr/>
        </p:nvSpPr>
        <p:spPr bwMode="auto">
          <a:xfrm>
            <a:off x="1115616" y="4869160"/>
            <a:ext cx="727075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7200" dirty="0">
                <a:latin typeface="Wingdings 3" pitchFamily="18" charset="2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631536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 descr="C:\Users\chadwick\Desktop\faith and science 14\paleocurrents\closevectordrift\ljurassic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550" y="0"/>
            <a:ext cx="91565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02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149725"/>
            <a:ext cx="1131888" cy="228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 Box 1030"/>
          <p:cNvSpPr txBox="1">
            <a:spLocks noChangeArrowheads="1"/>
          </p:cNvSpPr>
          <p:nvPr/>
        </p:nvSpPr>
        <p:spPr bwMode="auto">
          <a:xfrm>
            <a:off x="1115616" y="4725144"/>
            <a:ext cx="727075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7200" dirty="0">
                <a:latin typeface="Wingdings 3" pitchFamily="18" charset="2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493012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 descr="C:\Users\chadwick\Desktop\faith and science 14\paleocurrents\closevectordrift\mlower cretaceous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702" y="0"/>
            <a:ext cx="915642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02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149725"/>
            <a:ext cx="1131888" cy="228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 Box 1030"/>
          <p:cNvSpPr txBox="1">
            <a:spLocks noChangeArrowheads="1"/>
          </p:cNvSpPr>
          <p:nvPr/>
        </p:nvSpPr>
        <p:spPr bwMode="auto">
          <a:xfrm>
            <a:off x="1115616" y="4676943"/>
            <a:ext cx="727075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7200" dirty="0">
                <a:latin typeface="Wingdings 3" pitchFamily="18" charset="2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614856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 descr="C:\Users\chadwick\Desktop\faith and science 14\paleocurrents\closevectordrift\nuppercrfetaceous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02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149725"/>
            <a:ext cx="1131888" cy="228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 Box 1030"/>
          <p:cNvSpPr txBox="1">
            <a:spLocks noChangeArrowheads="1"/>
          </p:cNvSpPr>
          <p:nvPr/>
        </p:nvSpPr>
        <p:spPr bwMode="auto">
          <a:xfrm>
            <a:off x="1115616" y="4581128"/>
            <a:ext cx="727075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7200" dirty="0">
                <a:latin typeface="Wingdings 3" pitchFamily="18" charset="2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514276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1" name="Picture 3" descr="C:\Users\chadwick\Desktop\faith and science 14\paleocurrents\closevectordrift\ocret-paleocene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550" y="0"/>
            <a:ext cx="91565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02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149725"/>
            <a:ext cx="1131888" cy="228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 Box 1030"/>
          <p:cNvSpPr txBox="1">
            <a:spLocks noChangeArrowheads="1"/>
          </p:cNvSpPr>
          <p:nvPr/>
        </p:nvSpPr>
        <p:spPr bwMode="auto">
          <a:xfrm>
            <a:off x="1115616" y="4509120"/>
            <a:ext cx="727075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7200" dirty="0">
                <a:latin typeface="Wingdings 3" pitchFamily="18" charset="2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806663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 descr="C:\Users\chadwick\Desktop\faith and science 14\paleocurrents\closevectordrift\ptertiary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550" y="0"/>
            <a:ext cx="91565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02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149725"/>
            <a:ext cx="1131888" cy="228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 Box 1030"/>
          <p:cNvSpPr txBox="1">
            <a:spLocks noChangeArrowheads="1"/>
          </p:cNvSpPr>
          <p:nvPr/>
        </p:nvSpPr>
        <p:spPr bwMode="auto">
          <a:xfrm>
            <a:off x="388541" y="3933056"/>
            <a:ext cx="727075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7200" dirty="0">
                <a:solidFill>
                  <a:srgbClr val="FFFF00"/>
                </a:solidFill>
                <a:latin typeface="Wingdings 3" pitchFamily="18" charset="2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841610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Image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3175"/>
            <a:ext cx="9144000" cy="68643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8" name="Picture 2" descr="C:\Users\chadwick\Desktop\faith and science 14\paleocurrents\closevectordrift\qpaleocene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550" y="0"/>
            <a:ext cx="91565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02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149725"/>
            <a:ext cx="1131888" cy="228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 Box 1030"/>
          <p:cNvSpPr txBox="1">
            <a:spLocks noChangeArrowheads="1"/>
          </p:cNvSpPr>
          <p:nvPr/>
        </p:nvSpPr>
        <p:spPr bwMode="auto">
          <a:xfrm>
            <a:off x="1115616" y="4437112"/>
            <a:ext cx="727075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7200" dirty="0">
                <a:latin typeface="Wingdings 3" pitchFamily="18" charset="2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49479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42" name="Picture 2" descr="C:\Users\chadwick\Desktop\faith and science 14\paleocurrents\closevectordrift\reocene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550" y="0"/>
            <a:ext cx="91565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02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149725"/>
            <a:ext cx="1131888" cy="228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 Box 1030"/>
          <p:cNvSpPr txBox="1">
            <a:spLocks noChangeArrowheads="1"/>
          </p:cNvSpPr>
          <p:nvPr/>
        </p:nvSpPr>
        <p:spPr bwMode="auto">
          <a:xfrm>
            <a:off x="1115616" y="4221088"/>
            <a:ext cx="727075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7200" dirty="0">
                <a:latin typeface="Wingdings 3" pitchFamily="18" charset="2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4067861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266" name="Picture 2" descr="C:\Users\chadwick\Desktop\faith and science 14\paleocurrents\closevectordrift\toligocene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550" y="0"/>
            <a:ext cx="91565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02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149725"/>
            <a:ext cx="1131888" cy="228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 Box 1030"/>
          <p:cNvSpPr txBox="1">
            <a:spLocks noChangeArrowheads="1"/>
          </p:cNvSpPr>
          <p:nvPr/>
        </p:nvSpPr>
        <p:spPr bwMode="auto">
          <a:xfrm>
            <a:off x="1115616" y="4077072"/>
            <a:ext cx="727075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7200" dirty="0">
                <a:latin typeface="Wingdings 3" pitchFamily="18" charset="2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091205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290" name="Picture 2" descr="C:\Users\chadwick\Desktop\faith and science 14\paleocurrents\closevectordrift\umiocene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550" y="0"/>
            <a:ext cx="91565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02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149725"/>
            <a:ext cx="1131888" cy="228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 Box 1030"/>
          <p:cNvSpPr txBox="1">
            <a:spLocks noChangeArrowheads="1"/>
          </p:cNvSpPr>
          <p:nvPr/>
        </p:nvSpPr>
        <p:spPr bwMode="auto">
          <a:xfrm>
            <a:off x="1115616" y="4028871"/>
            <a:ext cx="727075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7200" dirty="0">
                <a:latin typeface="Wingdings 3" pitchFamily="18" charset="2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4274569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314" name="Picture 2" descr="C:\Users\chadwick\Desktop\faith and science 14\paleocurrents\closevectordrift\vpliocene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550" y="0"/>
            <a:ext cx="91565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02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149725"/>
            <a:ext cx="1131888" cy="228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 Box 1030"/>
          <p:cNvSpPr txBox="1">
            <a:spLocks noChangeArrowheads="1"/>
          </p:cNvSpPr>
          <p:nvPr/>
        </p:nvSpPr>
        <p:spPr bwMode="auto">
          <a:xfrm>
            <a:off x="1115616" y="3933056"/>
            <a:ext cx="727075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7200" dirty="0">
                <a:latin typeface="Wingdings 3" pitchFamily="18" charset="2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676784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338" name="Picture 2" descr="C:\Users\chadwick\Desktop\faith and science 14\paleocurrents\closevectordrift\wpleistocene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550" y="0"/>
            <a:ext cx="91565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02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149725"/>
            <a:ext cx="1131888" cy="228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 Box 1030"/>
          <p:cNvSpPr txBox="1">
            <a:spLocks noChangeArrowheads="1"/>
          </p:cNvSpPr>
          <p:nvPr/>
        </p:nvSpPr>
        <p:spPr bwMode="auto">
          <a:xfrm>
            <a:off x="1115616" y="3717032"/>
            <a:ext cx="727075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7200" dirty="0">
                <a:latin typeface="Wingdings 3" pitchFamily="18" charset="2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4088707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362" name="Picture 2" descr="C:\Users\chadwick\Desktop\faith and science 14\paleocurrents\closevectordrift\xpaleogene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02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149725"/>
            <a:ext cx="1131888" cy="228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 Box 1030"/>
          <p:cNvSpPr txBox="1">
            <a:spLocks noChangeArrowheads="1"/>
          </p:cNvSpPr>
          <p:nvPr/>
        </p:nvSpPr>
        <p:spPr bwMode="auto">
          <a:xfrm>
            <a:off x="1115616" y="4316903"/>
            <a:ext cx="727075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7200" dirty="0">
                <a:latin typeface="Wingdings 3" pitchFamily="18" charset="2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403356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6387" name="Picture 3" descr="C:\Users\chadwick\Desktop\faith and science 14\paleocurrents\closevectordrift\yneogene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02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149725"/>
            <a:ext cx="1131888" cy="228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 Box 1030"/>
          <p:cNvSpPr txBox="1">
            <a:spLocks noChangeArrowheads="1"/>
          </p:cNvSpPr>
          <p:nvPr/>
        </p:nvSpPr>
        <p:spPr bwMode="auto">
          <a:xfrm>
            <a:off x="1115616" y="3956863"/>
            <a:ext cx="727075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7200" dirty="0">
                <a:latin typeface="Wingdings 3" pitchFamily="18" charset="2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171889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106" name="Rectangle 1026"/>
          <p:cNvSpPr>
            <a:spLocks noGrp="1" noChangeArrowheads="1"/>
          </p:cNvSpPr>
          <p:nvPr>
            <p:ph type="title"/>
          </p:nvPr>
        </p:nvSpPr>
        <p:spPr>
          <a:xfrm>
            <a:off x="266700" y="188640"/>
            <a:ext cx="8610600" cy="990600"/>
          </a:xfrm>
        </p:spPr>
        <p:txBody>
          <a:bodyPr/>
          <a:lstStyle/>
          <a:p>
            <a:pPr algn="l"/>
            <a:r>
              <a:rPr lang="en-US" dirty="0">
                <a:latin typeface="Arial Rounded MT Bold" pitchFamily="34" charset="0"/>
              </a:rPr>
              <a:t>Conclusions</a:t>
            </a:r>
          </a:p>
        </p:txBody>
      </p:sp>
      <p:sp>
        <p:nvSpPr>
          <p:cNvPr id="303107" name="Rectangle 1027"/>
          <p:cNvSpPr>
            <a:spLocks noGrp="1" noChangeArrowheads="1"/>
          </p:cNvSpPr>
          <p:nvPr>
            <p:ph idx="1"/>
          </p:nvPr>
        </p:nvSpPr>
        <p:spPr>
          <a:xfrm>
            <a:off x="266700" y="1268760"/>
            <a:ext cx="8610600" cy="5284440"/>
          </a:xfrm>
        </p:spPr>
        <p:txBody>
          <a:bodyPr/>
          <a:lstStyle/>
          <a:p>
            <a:r>
              <a:rPr lang="en-US" sz="2800" dirty="0">
                <a:latin typeface="Arial Rounded MT Bold" pitchFamily="34" charset="0"/>
              </a:rPr>
              <a:t>Continent-wide </a:t>
            </a:r>
            <a:r>
              <a:rPr lang="en-US" sz="2800" dirty="0" err="1">
                <a:latin typeface="Arial Rounded MT Bold" pitchFamily="34" charset="0"/>
              </a:rPr>
              <a:t>paleocurrents</a:t>
            </a:r>
            <a:r>
              <a:rPr lang="en-US" sz="2800" dirty="0">
                <a:latin typeface="Arial Rounded MT Bold" pitchFamily="34" charset="0"/>
              </a:rPr>
              <a:t> are unexpected (anomalous) but recognized and probably could be accommodated in conventional models.</a:t>
            </a:r>
          </a:p>
          <a:p>
            <a:r>
              <a:rPr lang="en-US" sz="2800" dirty="0" err="1">
                <a:latin typeface="Arial Rounded MT Bold" pitchFamily="34" charset="0"/>
              </a:rPr>
              <a:t>Supracontinental</a:t>
            </a:r>
            <a:r>
              <a:rPr lang="en-US" sz="2800" dirty="0">
                <a:latin typeface="Arial Rounded MT Bold" pitchFamily="34" charset="0"/>
              </a:rPr>
              <a:t> (megatrends) are unexpected and unrecognized and probably cannot be accommodated in conventional models.</a:t>
            </a:r>
          </a:p>
          <a:p>
            <a:r>
              <a:rPr lang="en-US" sz="2800" dirty="0">
                <a:latin typeface="Arial Rounded MT Bold" pitchFamily="34" charset="0"/>
              </a:rPr>
              <a:t>A global catastrophic flood is consistent with the observations and worthy of further consideration.</a:t>
            </a:r>
          </a:p>
          <a:p>
            <a:pPr>
              <a:buFontTx/>
              <a:buNone/>
            </a:pPr>
            <a:endParaRPr lang="en-US" sz="2800" dirty="0">
              <a:latin typeface="Arial Rounded MT Bold" pitchFamily="34" charset="0"/>
            </a:endParaRP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8" name="Rectangle 2"/>
          <p:cNvSpPr>
            <a:spLocks noGrp="1" noChangeArrowheads="1"/>
          </p:cNvSpPr>
          <p:nvPr>
            <p:ph type="title"/>
          </p:nvPr>
        </p:nvSpPr>
        <p:spPr>
          <a:xfrm>
            <a:off x="539552" y="188640"/>
            <a:ext cx="7772400" cy="863600"/>
          </a:xfrm>
        </p:spPr>
        <p:txBody>
          <a:bodyPr/>
          <a:lstStyle/>
          <a:p>
            <a:pPr algn="l"/>
            <a:r>
              <a:rPr lang="en-US" dirty="0" err="1">
                <a:latin typeface="Arial Rounded MT Bold" pitchFamily="34" charset="0"/>
              </a:rPr>
              <a:t>Paleocurrents</a:t>
            </a:r>
            <a:endParaRPr lang="en-US" dirty="0">
              <a:latin typeface="Arial Rounded MT Bold" pitchFamily="34" charset="0"/>
            </a:endParaRPr>
          </a:p>
        </p:txBody>
      </p:sp>
      <p:sp>
        <p:nvSpPr>
          <p:cNvPr id="214019" name="Rectangle 3"/>
          <p:cNvSpPr>
            <a:spLocks noGrp="1" noChangeArrowheads="1"/>
          </p:cNvSpPr>
          <p:nvPr>
            <p:ph idx="1"/>
          </p:nvPr>
        </p:nvSpPr>
        <p:spPr>
          <a:xfrm>
            <a:off x="179512" y="1196752"/>
            <a:ext cx="8856984" cy="5661248"/>
          </a:xfrm>
        </p:spPr>
        <p:txBody>
          <a:bodyPr/>
          <a:lstStyle/>
          <a:p>
            <a:r>
              <a:rPr lang="en-US" sz="2800" dirty="0">
                <a:latin typeface="Arial Rounded MT Bold" pitchFamily="34" charset="0"/>
              </a:rPr>
              <a:t>What are </a:t>
            </a:r>
            <a:r>
              <a:rPr lang="en-US" sz="2800" dirty="0" err="1">
                <a:latin typeface="Arial Rounded MT Bold" pitchFamily="34" charset="0"/>
              </a:rPr>
              <a:t>Paleocurrents</a:t>
            </a:r>
            <a:r>
              <a:rPr lang="en-US" sz="2800" dirty="0">
                <a:latin typeface="Arial Rounded MT Bold" pitchFamily="34" charset="0"/>
              </a:rPr>
              <a:t> and why might they be useful to us?</a:t>
            </a:r>
          </a:p>
          <a:p>
            <a:r>
              <a:rPr lang="en-US" sz="2800" dirty="0">
                <a:latin typeface="Arial Rounded MT Bold" pitchFamily="34" charset="0"/>
              </a:rPr>
              <a:t>Where do we get them and how can we interpret them?</a:t>
            </a:r>
          </a:p>
          <a:p>
            <a:r>
              <a:rPr lang="en-US" sz="2800" dirty="0">
                <a:latin typeface="Arial Rounded MT Bold" pitchFamily="34" charset="0"/>
              </a:rPr>
              <a:t>What are the results for North America through geologic time?</a:t>
            </a:r>
          </a:p>
          <a:p>
            <a:r>
              <a:rPr lang="en-US" sz="2800" dirty="0">
                <a:latin typeface="Arial Rounded MT Bold" pitchFamily="34" charset="0"/>
              </a:rPr>
              <a:t>What are the results on a global scale through geologic time?</a:t>
            </a:r>
          </a:p>
          <a:p>
            <a:r>
              <a:rPr lang="en-US" sz="2800" dirty="0">
                <a:solidFill>
                  <a:srgbClr val="00B0F0"/>
                </a:solidFill>
                <a:latin typeface="Arial Rounded MT Bold" pitchFamily="34" charset="0"/>
              </a:rPr>
              <a:t>How can we use this information to better understand the history of the earth?</a:t>
            </a:r>
          </a:p>
          <a:p>
            <a:endParaRPr lang="en-US" sz="2800" dirty="0">
              <a:latin typeface="Arial Rounded MT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41968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xbed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178" name="Text Box 2"/>
          <p:cNvSpPr txBox="1">
            <a:spLocks noChangeArrowheads="1"/>
          </p:cNvSpPr>
          <p:nvPr/>
        </p:nvSpPr>
        <p:spPr bwMode="auto">
          <a:xfrm>
            <a:off x="3276600" y="2651125"/>
            <a:ext cx="2590800" cy="155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/>
              <a:t>The End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61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6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6178" grpId="0" autoUpdateAnimBg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02" name="Text Box 2"/>
          <p:cNvSpPr txBox="1">
            <a:spLocks noChangeArrowheads="1"/>
          </p:cNvSpPr>
          <p:nvPr/>
        </p:nvSpPr>
        <p:spPr bwMode="auto">
          <a:xfrm>
            <a:off x="3276600" y="2651125"/>
            <a:ext cx="2590800" cy="155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/>
              <a:t>The End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307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02" grpId="0" autoUpdateAnimBg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226" name="Text Box 2"/>
          <p:cNvSpPr txBox="1">
            <a:spLocks noChangeArrowheads="1"/>
          </p:cNvSpPr>
          <p:nvPr/>
        </p:nvSpPr>
        <p:spPr bwMode="auto">
          <a:xfrm>
            <a:off x="3276600" y="2651125"/>
            <a:ext cx="2590800" cy="155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/>
              <a:t>The End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82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82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8226" grpId="0" autoUpdateAnimBg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154" name="Text Box 2"/>
          <p:cNvSpPr txBox="1">
            <a:spLocks noChangeArrowheads="1"/>
          </p:cNvSpPr>
          <p:nvPr/>
        </p:nvSpPr>
        <p:spPr bwMode="auto">
          <a:xfrm>
            <a:off x="3276600" y="2651125"/>
            <a:ext cx="2590800" cy="155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/>
              <a:t>The End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05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5154" grpId="0" autoUpdateAnimBg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South America, Details</a:t>
            </a: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5698" name="Picture 2" descr="cam2equal50smooth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46050"/>
            <a:ext cx="9144000" cy="65659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22" name="Picture 2" descr="ordo2equal50smooth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47638"/>
            <a:ext cx="9144000" cy="65627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7746" name="Picture 2" descr="sil2equal50smooth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46050"/>
            <a:ext cx="9144000" cy="65659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8770" name="Picture 2" descr="dev2equal50smooth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61925"/>
            <a:ext cx="9144000" cy="65325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9794" name="Picture 2" descr="ucarb2equal50smooth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49225"/>
            <a:ext cx="9144000" cy="6557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ripple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248400"/>
          </a:xfrm>
          <a:prstGeom prst="rect">
            <a:avLst/>
          </a:prstGeom>
          <a:noFill/>
        </p:spPr>
      </p:pic>
      <p:sp>
        <p:nvSpPr>
          <p:cNvPr id="8195" name="Text Box 3"/>
          <p:cNvSpPr txBox="1">
            <a:spLocks noChangeArrowheads="1"/>
          </p:cNvSpPr>
          <p:nvPr/>
        </p:nvSpPr>
        <p:spPr bwMode="auto">
          <a:xfrm>
            <a:off x="5791200" y="6216650"/>
            <a:ext cx="33528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/>
            <a:r>
              <a:rPr lang="en-US" sz="3600">
                <a:solidFill>
                  <a:schemeClr val="accent2"/>
                </a:solidFill>
              </a:rPr>
              <a:t>Ripple marks</a:t>
            </a: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0818" name="Picture 2" descr="perm2equal50smooth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55575"/>
            <a:ext cx="9144000" cy="65468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1842" name="Picture 2" descr="meso2equal50smooth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57163"/>
            <a:ext cx="9144000" cy="65436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2866" name="Picture 2" descr="trias2equal50smooth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55575"/>
            <a:ext cx="9144000" cy="65468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3890" name="Picture 2" descr="juras2equal50smooth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15888"/>
            <a:ext cx="9372600" cy="674211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4914" name="Picture 2" descr="lcret2equal50smooth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55575"/>
            <a:ext cx="9144000" cy="65468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5938" name="Picture 2" descr="ucret2equal50smooth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61925"/>
            <a:ext cx="9144000" cy="65341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62" name="Picture 2" descr="ceno2equal50smooth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55575"/>
            <a:ext cx="9144000" cy="65468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986" name="Picture 2" descr="paleog2equal50smooth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57163"/>
            <a:ext cx="9144000" cy="65436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9010" name="Picture 2" descr="neog2equal50smooth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90488"/>
            <a:ext cx="9309100" cy="66770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ripples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rek">
  <a:themeElements>
    <a:clrScheme name="Trek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Trek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Trek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6759</TotalTime>
  <Words>881</Words>
  <Application>Microsoft Office PowerPoint</Application>
  <PresentationFormat>On-screen Show (4:3)</PresentationFormat>
  <Paragraphs>184</Paragraphs>
  <Slides>88</Slides>
  <Notes>61</Notes>
  <HiddenSlides>1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88</vt:i4>
      </vt:variant>
    </vt:vector>
  </HeadingPairs>
  <TitlesOfParts>
    <vt:vector size="95" baseType="lpstr">
      <vt:lpstr>Arial Rounded MT Bold</vt:lpstr>
      <vt:lpstr>Franklin Gothic Book</vt:lpstr>
      <vt:lpstr>Franklin Gothic Medium</vt:lpstr>
      <vt:lpstr>Times New Roman</vt:lpstr>
      <vt:lpstr>Wingdings 2</vt:lpstr>
      <vt:lpstr>Wingdings 3</vt:lpstr>
      <vt:lpstr>Trek</vt:lpstr>
      <vt:lpstr>PowerPoint Presentation</vt:lpstr>
      <vt:lpstr>Paleocurrents</vt:lpstr>
      <vt:lpstr>Why Paleocurrents?</vt:lpstr>
      <vt:lpstr>What are Paleocurrents?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Paleocurrents</vt:lpstr>
      <vt:lpstr>Where do we get them?</vt:lpstr>
      <vt:lpstr>How can we interpret them?</vt:lpstr>
      <vt:lpstr>PowerPoint Presentation</vt:lpstr>
      <vt:lpstr>PowerPoint Presentation</vt:lpstr>
      <vt:lpstr>PowerPoint Presentation</vt:lpstr>
      <vt:lpstr>PowerPoint Presentation</vt:lpstr>
      <vt:lpstr>Paleocurrents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Summary:</vt:lpstr>
      <vt:lpstr>Summary (cont):</vt:lpstr>
      <vt:lpstr>Paleocurrents</vt:lpstr>
      <vt:lpstr>Supracontinental Megatrends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Conclusions</vt:lpstr>
      <vt:lpstr>Paleocurrents</vt:lpstr>
      <vt:lpstr>PowerPoint Presentation</vt:lpstr>
      <vt:lpstr>PowerPoint Presentation</vt:lpstr>
      <vt:lpstr>PowerPoint Presentation</vt:lpstr>
      <vt:lpstr>PowerPoint Presentation</vt:lpstr>
      <vt:lpstr>South America, Details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Earth History Research Center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Listening to Paleocurrents</dc:title>
  <dc:creator>ac</dc:creator>
  <cp:lastModifiedBy>Art Chadwick</cp:lastModifiedBy>
  <cp:revision>71</cp:revision>
  <dcterms:created xsi:type="dcterms:W3CDTF">2002-01-28T14:09:43Z</dcterms:created>
  <dcterms:modified xsi:type="dcterms:W3CDTF">2023-02-25T22:24:43Z</dcterms:modified>
</cp:coreProperties>
</file>