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25" r:id="rId2"/>
    <p:sldMasterId id="2147483740" r:id="rId3"/>
  </p:sldMasterIdLst>
  <p:notesMasterIdLst>
    <p:notesMasterId r:id="rId103"/>
  </p:notesMasterIdLst>
  <p:sldIdLst>
    <p:sldId id="487" r:id="rId4"/>
    <p:sldId id="606" r:id="rId5"/>
    <p:sldId id="346" r:id="rId6"/>
    <p:sldId id="347" r:id="rId7"/>
    <p:sldId id="348" r:id="rId8"/>
    <p:sldId id="350" r:id="rId9"/>
    <p:sldId id="486" r:id="rId10"/>
    <p:sldId id="351" r:id="rId11"/>
    <p:sldId id="352" r:id="rId12"/>
    <p:sldId id="609" r:id="rId13"/>
    <p:sldId id="300" r:id="rId14"/>
    <p:sldId id="665" r:id="rId15"/>
    <p:sldId id="472" r:id="rId16"/>
    <p:sldId id="632" r:id="rId17"/>
    <p:sldId id="633" r:id="rId18"/>
    <p:sldId id="634" r:id="rId19"/>
    <p:sldId id="635" r:id="rId20"/>
    <p:sldId id="636" r:id="rId21"/>
    <p:sldId id="637" r:id="rId22"/>
    <p:sldId id="638" r:id="rId23"/>
    <p:sldId id="640" r:id="rId24"/>
    <p:sldId id="505" r:id="rId25"/>
    <p:sldId id="666" r:id="rId26"/>
    <p:sldId id="667" r:id="rId27"/>
    <p:sldId id="668" r:id="rId28"/>
    <p:sldId id="669" r:id="rId29"/>
    <p:sldId id="670" r:id="rId30"/>
    <p:sldId id="671" r:id="rId31"/>
    <p:sldId id="672" r:id="rId32"/>
    <p:sldId id="673" r:id="rId33"/>
    <p:sldId id="674" r:id="rId34"/>
    <p:sldId id="675" r:id="rId35"/>
    <p:sldId id="676" r:id="rId36"/>
    <p:sldId id="677" r:id="rId37"/>
    <p:sldId id="678" r:id="rId38"/>
    <p:sldId id="679" r:id="rId39"/>
    <p:sldId id="680" r:id="rId40"/>
    <p:sldId id="681" r:id="rId41"/>
    <p:sldId id="682" r:id="rId42"/>
    <p:sldId id="683" r:id="rId43"/>
    <p:sldId id="684" r:id="rId44"/>
    <p:sldId id="685" r:id="rId45"/>
    <p:sldId id="686" r:id="rId46"/>
    <p:sldId id="687" r:id="rId47"/>
    <p:sldId id="688" r:id="rId48"/>
    <p:sldId id="689" r:id="rId49"/>
    <p:sldId id="690" r:id="rId50"/>
    <p:sldId id="691" r:id="rId51"/>
    <p:sldId id="692" r:id="rId52"/>
    <p:sldId id="693" r:id="rId53"/>
    <p:sldId id="694" r:id="rId54"/>
    <p:sldId id="695" r:id="rId55"/>
    <p:sldId id="696" r:id="rId56"/>
    <p:sldId id="697" r:id="rId57"/>
    <p:sldId id="698" r:id="rId58"/>
    <p:sldId id="699" r:id="rId59"/>
    <p:sldId id="700" r:id="rId60"/>
    <p:sldId id="701" r:id="rId61"/>
    <p:sldId id="702" r:id="rId62"/>
    <p:sldId id="703" r:id="rId63"/>
    <p:sldId id="704" r:id="rId64"/>
    <p:sldId id="705" r:id="rId65"/>
    <p:sldId id="706" r:id="rId66"/>
    <p:sldId id="707" r:id="rId67"/>
    <p:sldId id="708" r:id="rId68"/>
    <p:sldId id="662" r:id="rId69"/>
    <p:sldId id="663" r:id="rId70"/>
    <p:sldId id="608" r:id="rId71"/>
    <p:sldId id="586" r:id="rId72"/>
    <p:sldId id="587" r:id="rId73"/>
    <p:sldId id="588" r:id="rId74"/>
    <p:sldId id="593" r:id="rId75"/>
    <p:sldId id="594" r:id="rId76"/>
    <p:sldId id="598" r:id="rId77"/>
    <p:sldId id="599" r:id="rId78"/>
    <p:sldId id="600" r:id="rId79"/>
    <p:sldId id="601" r:id="rId80"/>
    <p:sldId id="602" r:id="rId81"/>
    <p:sldId id="603" r:id="rId82"/>
    <p:sldId id="604" r:id="rId83"/>
    <p:sldId id="483" r:id="rId84"/>
    <p:sldId id="709" r:id="rId85"/>
    <p:sldId id="266" r:id="rId86"/>
    <p:sldId id="311" r:id="rId87"/>
    <p:sldId id="548" r:id="rId88"/>
    <p:sldId id="498" r:id="rId89"/>
    <p:sldId id="497" r:id="rId90"/>
    <p:sldId id="488" r:id="rId91"/>
    <p:sldId id="610" r:id="rId92"/>
    <p:sldId id="559" r:id="rId93"/>
    <p:sldId id="473" r:id="rId94"/>
    <p:sldId id="474" r:id="rId95"/>
    <p:sldId id="491" r:id="rId96"/>
    <p:sldId id="492" r:id="rId97"/>
    <p:sldId id="493" r:id="rId98"/>
    <p:sldId id="494" r:id="rId99"/>
    <p:sldId id="495" r:id="rId100"/>
    <p:sldId id="496" r:id="rId101"/>
    <p:sldId id="550"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53" autoAdjust="0"/>
    <p:restoredTop sz="94660"/>
  </p:normalViewPr>
  <p:slideViewPr>
    <p:cSldViewPr>
      <p:cViewPr varScale="1">
        <p:scale>
          <a:sx n="72" d="100"/>
          <a:sy n="72" d="100"/>
        </p:scale>
        <p:origin x="2700"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tableStyles" Target="tableStyle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BA1002-8472-4798-961A-C02B016CC189}" type="datetimeFigureOut">
              <a:rPr lang="en-US" smtClean="0"/>
              <a:pPr/>
              <a:t>3/25/2023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C3D960-B586-428E-AA6D-17C6F1E4E5D0}" type="slidenum">
              <a:rPr lang="en-US" smtClean="0"/>
              <a:pPr/>
              <a:t>‹#›</a:t>
            </a:fld>
            <a:endParaRPr lang="en-US"/>
          </a:p>
        </p:txBody>
      </p:sp>
    </p:spTree>
    <p:extLst>
      <p:ext uri="{BB962C8B-B14F-4D97-AF65-F5344CB8AC3E}">
        <p14:creationId xmlns:p14="http://schemas.microsoft.com/office/powerpoint/2010/main" val="1626024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5267B-B27B-4AE3-AFB5-9E170EDE4954}" type="slidenum">
              <a:rPr lang="en-US">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2810816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337AA104-55E7-43C6-82F2-00786C5E57C1}"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8498E70-0934-4E92-87BE-6C5AD1F716C1}"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E366ED8A-9870-4A2C-8AFC-2B24C8E01B03}"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black"/>
              </a:solidFill>
              <a:latin typeface="Times" pitchFamily="68" charset="0"/>
            </a:endParaRPr>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337AA104-55E7-43C6-82F2-00786C5E57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338264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CB2E382F-8D0C-4A62-AF58-4A7034C5D0DD}"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171394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white"/>
              </a:solidFill>
              <a:latin typeface="Times" pitchFamily="68" charset="0"/>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7E32269E-8052-4E70-8E00-44CB692E287C}"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262779204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941C109-F6F5-4672-9413-38E10C7C0900}"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856115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D9F89D20-B7E4-40A0-A97D-964EFA39AE6E}"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black"/>
              </a:solidFill>
              <a:latin typeface="Times" pitchFamily="68" charset="0"/>
            </a:endParaRPr>
          </a:p>
        </p:txBody>
      </p:sp>
    </p:spTree>
    <p:extLst>
      <p:ext uri="{BB962C8B-B14F-4D97-AF65-F5344CB8AC3E}">
        <p14:creationId xmlns:p14="http://schemas.microsoft.com/office/powerpoint/2010/main" val="1921019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663018EA-E0AD-4DA9-A7AA-23DA1FE86BD5}"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575796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5A917A4-0D4B-4B16-8E2F-662447E4883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787633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black"/>
              </a:solidFill>
              <a:latin typeface="Times" pitchFamily="68" charset="0"/>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9375A97-C9AF-4B55-8FCD-FFC4EC7E13A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599192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CB2E382F-8D0C-4A62-AF58-4A7034C5D0DD}"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D00F9C52-DCC1-4BB6-8888-3B39E39A4D33}"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3869995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8498E70-0934-4E92-87BE-6C5AD1F716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561435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E366ED8A-9870-4A2C-8AFC-2B24C8E01B03}"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814188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F0A22E">
                  <a:shade val="75000"/>
                </a:srgbClr>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F0A22E">
                  <a:shade val="75000"/>
                </a:srgbClr>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C0C6BF5-6F37-4DF4-9011-9D756DEAF044}" type="slidenum">
              <a:rPr lang="en-US">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2806916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F0A22E">
                  <a:shade val="75000"/>
                </a:srgb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DFFD0B82-A14E-4A7B-B2B5-43B30B0FE0C6}" type="slidenum">
              <a:rPr lang="en-US">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975786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8797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337AA104-55E7-43C6-82F2-00786C5E57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151401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CB2E382F-8D0C-4A62-AF58-4A7034C5D0DD}"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361016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7E32269E-8052-4E70-8E00-44CB692E287C}"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4014841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941C109-F6F5-4672-9413-38E10C7C0900}"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338775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7E32269E-8052-4E70-8E00-44CB692E287C}"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D9F89D20-B7E4-40A0-A97D-964EFA39AE6E}"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Tree>
    <p:extLst>
      <p:ext uri="{BB962C8B-B14F-4D97-AF65-F5344CB8AC3E}">
        <p14:creationId xmlns:p14="http://schemas.microsoft.com/office/powerpoint/2010/main" val="50757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663018EA-E0AD-4DA9-A7AA-23DA1FE86BD5}"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858888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5A917A4-0D4B-4B16-8E2F-662447E4883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533486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9375A97-C9AF-4B55-8FCD-FFC4EC7E13A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883052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D00F9C52-DCC1-4BB6-8888-3B39E39A4D33}"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4033524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8498E70-0934-4E92-87BE-6C5AD1F716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6679023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E366ED8A-9870-4A2C-8AFC-2B24C8E01B03}"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919782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941C109-F6F5-4672-9413-38E10C7C0900}"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D9F89D20-B7E4-40A0-A97D-964EFA39AE6E}"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663018EA-E0AD-4DA9-A7AA-23DA1FE86BD5}"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5A917A4-0D4B-4B16-8E2F-662447E48839}"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9375A97-C9AF-4B55-8FCD-FFC4EC7E13A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D00F9C52-DCC1-4BB6-8888-3B39E39A4D33}"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8BE0F2C6-B2EA-43E6-A8EA-C2A88E9DEA33}" type="datetimeFigureOut">
              <a:rPr lang="en-US" smtClean="0"/>
              <a:pPr/>
              <a:t>3/25/2023</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337F413C-FAE4-4696-9FAB-350CFF9481DC}"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black"/>
              </a:solidFill>
              <a:latin typeface="Times" pitchFamily="68" charset="0"/>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base">
              <a:spcBef>
                <a:spcPct val="0"/>
              </a:spcBef>
              <a:spcAft>
                <a:spcPct val="0"/>
              </a:spcAft>
            </a:pPr>
            <a:endParaRPr lang="en-US">
              <a:solidFill>
                <a:srgbClr val="F0A22E">
                  <a:shade val="75000"/>
                </a:srgbClr>
              </a:solidFill>
              <a:latin typeface="Times" pitchFamily="68" charset="0"/>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pPr>
            <a:endParaRPr lang="en-US">
              <a:solidFill>
                <a:srgbClr val="F0A22E">
                  <a:shade val="75000"/>
                </a:srgbClr>
              </a:solidFill>
              <a:latin typeface="Times" pitchFamily="68" charset="0"/>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pPr>
            <a:fld id="{D16023E1-5466-4522-B2EC-BE30C3456F06}" type="slidenum">
              <a:rPr lang="en-US" smtClean="0">
                <a:solidFill>
                  <a:srgbClr val="F0A22E">
                    <a:shade val="75000"/>
                  </a:srgbClr>
                </a:solidFill>
                <a:latin typeface="Times" pitchFamily="68" charset="0"/>
              </a:rPr>
              <a:pPr fontAlgn="base">
                <a:spcBef>
                  <a:spcPct val="0"/>
                </a:spcBef>
                <a:spcAft>
                  <a:spcPct val="0"/>
                </a:spcAft>
              </a:pPr>
              <a:t>‹#›</a:t>
            </a:fld>
            <a:endParaRPr lang="en-US">
              <a:solidFill>
                <a:srgbClr val="F0A22E">
                  <a:shade val="75000"/>
                </a:srgbClr>
              </a:solidFill>
              <a:latin typeface="Times" pitchFamily="68" charset="0"/>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black"/>
              </a:solidFill>
              <a:latin typeface="Times" pitchFamily="68" charset="0"/>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black"/>
              </a:solidFill>
              <a:latin typeface="Times" pitchFamily="68" charset="0"/>
            </a:endParaRPr>
          </a:p>
        </p:txBody>
      </p:sp>
    </p:spTree>
    <p:extLst>
      <p:ext uri="{BB962C8B-B14F-4D97-AF65-F5344CB8AC3E}">
        <p14:creationId xmlns:p14="http://schemas.microsoft.com/office/powerpoint/2010/main" val="63944145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8BE0F2C6-B2EA-43E6-A8EA-C2A88E9DEA33}" type="datetimeFigureOut">
              <a:rPr lang="en-US" smtClean="0">
                <a:solidFill>
                  <a:srgbClr val="F0A22E">
                    <a:shade val="75000"/>
                  </a:srgbClr>
                </a:solidFill>
              </a:rPr>
              <a:pPr/>
              <a:t>3/25/2023</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337F413C-FAE4-4696-9FAB-350CFF9481DC}"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Tree>
    <p:extLst>
      <p:ext uri="{BB962C8B-B14F-4D97-AF65-F5344CB8AC3E}">
        <p14:creationId xmlns:p14="http://schemas.microsoft.com/office/powerpoint/2010/main" val="1044281979"/>
      </p:ext>
    </p:extLst>
  </p:cSld>
  <p:clrMap bg1="dk1" tx1="lt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39.xml"/><Relationship Id="rId3" Type="http://schemas.openxmlformats.org/officeDocument/2006/relationships/slide" Target="slide28.xml"/><Relationship Id="rId7" Type="http://schemas.openxmlformats.org/officeDocument/2006/relationships/slide" Target="slide11.xml"/><Relationship Id="rId12" Type="http://schemas.openxmlformats.org/officeDocument/2006/relationships/slide" Target="slide38.xml"/><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slide" Target="slide32.xml"/><Relationship Id="rId11" Type="http://schemas.openxmlformats.org/officeDocument/2006/relationships/slide" Target="slide37.xml"/><Relationship Id="rId5" Type="http://schemas.openxmlformats.org/officeDocument/2006/relationships/slide" Target="slide31.xml"/><Relationship Id="rId15" Type="http://schemas.openxmlformats.org/officeDocument/2006/relationships/slide" Target="slide41.xml"/><Relationship Id="rId10" Type="http://schemas.openxmlformats.org/officeDocument/2006/relationships/slide" Target="slide36.xml"/><Relationship Id="rId4" Type="http://schemas.openxmlformats.org/officeDocument/2006/relationships/slide" Target="slide29.xml"/><Relationship Id="rId9" Type="http://schemas.openxmlformats.org/officeDocument/2006/relationships/slide" Target="slide35.xml"/><Relationship Id="rId14" Type="http://schemas.openxmlformats.org/officeDocument/2006/relationships/slide" Target="slide4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39.xml"/><Relationship Id="rId3" Type="http://schemas.openxmlformats.org/officeDocument/2006/relationships/slide" Target="slide28.xml"/><Relationship Id="rId7" Type="http://schemas.openxmlformats.org/officeDocument/2006/relationships/slide" Target="slide11.xml"/><Relationship Id="rId12" Type="http://schemas.openxmlformats.org/officeDocument/2006/relationships/slide" Target="slide38.xml"/><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slide" Target="slide32.xml"/><Relationship Id="rId11" Type="http://schemas.openxmlformats.org/officeDocument/2006/relationships/slide" Target="slide37.xml"/><Relationship Id="rId5" Type="http://schemas.openxmlformats.org/officeDocument/2006/relationships/slide" Target="slide31.xml"/><Relationship Id="rId15" Type="http://schemas.openxmlformats.org/officeDocument/2006/relationships/slide" Target="slide41.xml"/><Relationship Id="rId10" Type="http://schemas.openxmlformats.org/officeDocument/2006/relationships/slide" Target="slide36.xml"/><Relationship Id="rId4" Type="http://schemas.openxmlformats.org/officeDocument/2006/relationships/slide" Target="slide29.xml"/><Relationship Id="rId9" Type="http://schemas.openxmlformats.org/officeDocument/2006/relationships/slide" Target="slide35.xml"/><Relationship Id="rId14" Type="http://schemas.openxmlformats.org/officeDocument/2006/relationships/slide" Target="slide40.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39.xml"/><Relationship Id="rId3" Type="http://schemas.openxmlformats.org/officeDocument/2006/relationships/slide" Target="slide28.xml"/><Relationship Id="rId7" Type="http://schemas.openxmlformats.org/officeDocument/2006/relationships/slide" Target="slide11.xml"/><Relationship Id="rId12" Type="http://schemas.openxmlformats.org/officeDocument/2006/relationships/slide" Target="slide38.xml"/><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slide" Target="slide32.xml"/><Relationship Id="rId11" Type="http://schemas.openxmlformats.org/officeDocument/2006/relationships/slide" Target="slide37.xml"/><Relationship Id="rId5" Type="http://schemas.openxmlformats.org/officeDocument/2006/relationships/slide" Target="slide31.xml"/><Relationship Id="rId15" Type="http://schemas.openxmlformats.org/officeDocument/2006/relationships/slide" Target="slide41.xml"/><Relationship Id="rId10" Type="http://schemas.openxmlformats.org/officeDocument/2006/relationships/slide" Target="slide36.xml"/><Relationship Id="rId4" Type="http://schemas.openxmlformats.org/officeDocument/2006/relationships/slide" Target="slide29.xml"/><Relationship Id="rId9" Type="http://schemas.openxmlformats.org/officeDocument/2006/relationships/slide" Target="slide35.xml"/><Relationship Id="rId14" Type="http://schemas.openxmlformats.org/officeDocument/2006/relationships/slide" Target="slide40.xml"/></Relationships>
</file>

<file path=ppt/slides/_rels/slide54.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39.xml"/><Relationship Id="rId3" Type="http://schemas.openxmlformats.org/officeDocument/2006/relationships/slide" Target="slide28.xml"/><Relationship Id="rId7" Type="http://schemas.openxmlformats.org/officeDocument/2006/relationships/slide" Target="slide11.xml"/><Relationship Id="rId12" Type="http://schemas.openxmlformats.org/officeDocument/2006/relationships/slide" Target="slide38.xml"/><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slide" Target="slide32.xml"/><Relationship Id="rId11" Type="http://schemas.openxmlformats.org/officeDocument/2006/relationships/slide" Target="slide37.xml"/><Relationship Id="rId5" Type="http://schemas.openxmlformats.org/officeDocument/2006/relationships/slide" Target="slide31.xml"/><Relationship Id="rId15" Type="http://schemas.openxmlformats.org/officeDocument/2006/relationships/slide" Target="slide41.xml"/><Relationship Id="rId10" Type="http://schemas.openxmlformats.org/officeDocument/2006/relationships/slide" Target="slide36.xml"/><Relationship Id="rId4" Type="http://schemas.openxmlformats.org/officeDocument/2006/relationships/slide" Target="slide29.xml"/><Relationship Id="rId9" Type="http://schemas.openxmlformats.org/officeDocument/2006/relationships/slide" Target="slide35.xml"/><Relationship Id="rId14" Type="http://schemas.openxmlformats.org/officeDocument/2006/relationships/slide" Target="slide40.xml"/></Relationships>
</file>

<file path=ppt/slides/_rels/slide55.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39.xml"/><Relationship Id="rId3" Type="http://schemas.openxmlformats.org/officeDocument/2006/relationships/slide" Target="slide28.xml"/><Relationship Id="rId7" Type="http://schemas.openxmlformats.org/officeDocument/2006/relationships/slide" Target="slide11.xml"/><Relationship Id="rId12" Type="http://schemas.openxmlformats.org/officeDocument/2006/relationships/slide" Target="slide38.xml"/><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slide" Target="slide32.xml"/><Relationship Id="rId11" Type="http://schemas.openxmlformats.org/officeDocument/2006/relationships/slide" Target="slide37.xml"/><Relationship Id="rId5" Type="http://schemas.openxmlformats.org/officeDocument/2006/relationships/slide" Target="slide31.xml"/><Relationship Id="rId15" Type="http://schemas.openxmlformats.org/officeDocument/2006/relationships/slide" Target="slide41.xml"/><Relationship Id="rId10" Type="http://schemas.openxmlformats.org/officeDocument/2006/relationships/slide" Target="slide36.xml"/><Relationship Id="rId4" Type="http://schemas.openxmlformats.org/officeDocument/2006/relationships/slide" Target="slide29.xml"/><Relationship Id="rId9" Type="http://schemas.openxmlformats.org/officeDocument/2006/relationships/slide" Target="slide35.xml"/><Relationship Id="rId14" Type="http://schemas.openxmlformats.org/officeDocument/2006/relationships/slide" Target="slide40.xml"/></Relationships>
</file>

<file path=ppt/slides/_rels/slide56.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39.xml"/><Relationship Id="rId3" Type="http://schemas.openxmlformats.org/officeDocument/2006/relationships/slide" Target="slide28.xml"/><Relationship Id="rId7" Type="http://schemas.openxmlformats.org/officeDocument/2006/relationships/slide" Target="slide11.xml"/><Relationship Id="rId12" Type="http://schemas.openxmlformats.org/officeDocument/2006/relationships/slide" Target="slide38.xml"/><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slide" Target="slide32.xml"/><Relationship Id="rId11" Type="http://schemas.openxmlformats.org/officeDocument/2006/relationships/slide" Target="slide37.xml"/><Relationship Id="rId5" Type="http://schemas.openxmlformats.org/officeDocument/2006/relationships/slide" Target="slide31.xml"/><Relationship Id="rId15" Type="http://schemas.openxmlformats.org/officeDocument/2006/relationships/slide" Target="slide41.xml"/><Relationship Id="rId10" Type="http://schemas.openxmlformats.org/officeDocument/2006/relationships/slide" Target="slide36.xml"/><Relationship Id="rId4" Type="http://schemas.openxmlformats.org/officeDocument/2006/relationships/slide" Target="slide29.xml"/><Relationship Id="rId9" Type="http://schemas.openxmlformats.org/officeDocument/2006/relationships/slide" Target="slide35.xml"/><Relationship Id="rId14" Type="http://schemas.openxmlformats.org/officeDocument/2006/relationships/slide" Target="slide40.xml"/></Relationships>
</file>

<file path=ppt/slides/_rels/slide57.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39.xml"/><Relationship Id="rId3" Type="http://schemas.openxmlformats.org/officeDocument/2006/relationships/slide" Target="slide28.xml"/><Relationship Id="rId7" Type="http://schemas.openxmlformats.org/officeDocument/2006/relationships/slide" Target="slide11.xml"/><Relationship Id="rId12" Type="http://schemas.openxmlformats.org/officeDocument/2006/relationships/slide" Target="slide38.xml"/><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slide" Target="slide32.xml"/><Relationship Id="rId11" Type="http://schemas.openxmlformats.org/officeDocument/2006/relationships/slide" Target="slide37.xml"/><Relationship Id="rId5" Type="http://schemas.openxmlformats.org/officeDocument/2006/relationships/slide" Target="slide31.xml"/><Relationship Id="rId15" Type="http://schemas.openxmlformats.org/officeDocument/2006/relationships/slide" Target="slide41.xml"/><Relationship Id="rId10" Type="http://schemas.openxmlformats.org/officeDocument/2006/relationships/slide" Target="slide36.xml"/><Relationship Id="rId4" Type="http://schemas.openxmlformats.org/officeDocument/2006/relationships/slide" Target="slide29.xml"/><Relationship Id="rId9" Type="http://schemas.openxmlformats.org/officeDocument/2006/relationships/slide" Target="slide35.xml"/><Relationship Id="rId14" Type="http://schemas.openxmlformats.org/officeDocument/2006/relationships/slide" Target="slide40.xml"/></Relationships>
</file>

<file path=ppt/slides/_rels/slide58.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39.xml"/><Relationship Id="rId3" Type="http://schemas.openxmlformats.org/officeDocument/2006/relationships/slide" Target="slide28.xml"/><Relationship Id="rId7" Type="http://schemas.openxmlformats.org/officeDocument/2006/relationships/slide" Target="slide11.xml"/><Relationship Id="rId12" Type="http://schemas.openxmlformats.org/officeDocument/2006/relationships/slide" Target="slide38.xml"/><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slide" Target="slide32.xml"/><Relationship Id="rId11" Type="http://schemas.openxmlformats.org/officeDocument/2006/relationships/slide" Target="slide37.xml"/><Relationship Id="rId5" Type="http://schemas.openxmlformats.org/officeDocument/2006/relationships/slide" Target="slide31.xml"/><Relationship Id="rId15" Type="http://schemas.openxmlformats.org/officeDocument/2006/relationships/slide" Target="slide41.xml"/><Relationship Id="rId10" Type="http://schemas.openxmlformats.org/officeDocument/2006/relationships/slide" Target="slide36.xml"/><Relationship Id="rId4" Type="http://schemas.openxmlformats.org/officeDocument/2006/relationships/slide" Target="slide29.xml"/><Relationship Id="rId9" Type="http://schemas.openxmlformats.org/officeDocument/2006/relationships/slide" Target="slide35.xml"/><Relationship Id="rId14" Type="http://schemas.openxmlformats.org/officeDocument/2006/relationships/slide" Target="slide40.xml"/></Relationships>
</file>

<file path=ppt/slides/_rels/slide59.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39.xml"/><Relationship Id="rId3" Type="http://schemas.openxmlformats.org/officeDocument/2006/relationships/slide" Target="slide28.xml"/><Relationship Id="rId7" Type="http://schemas.openxmlformats.org/officeDocument/2006/relationships/slide" Target="slide11.xml"/><Relationship Id="rId12" Type="http://schemas.openxmlformats.org/officeDocument/2006/relationships/slide" Target="slide38.xml"/><Relationship Id="rId2"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slide" Target="slide32.xml"/><Relationship Id="rId11" Type="http://schemas.openxmlformats.org/officeDocument/2006/relationships/slide" Target="slide37.xml"/><Relationship Id="rId5" Type="http://schemas.openxmlformats.org/officeDocument/2006/relationships/slide" Target="slide31.xml"/><Relationship Id="rId15" Type="http://schemas.openxmlformats.org/officeDocument/2006/relationships/slide" Target="slide41.xml"/><Relationship Id="rId10" Type="http://schemas.openxmlformats.org/officeDocument/2006/relationships/slide" Target="slide36.xml"/><Relationship Id="rId4" Type="http://schemas.openxmlformats.org/officeDocument/2006/relationships/slide" Target="slide29.xml"/><Relationship Id="rId9" Type="http://schemas.openxmlformats.org/officeDocument/2006/relationships/slide" Target="slide35.xml"/><Relationship Id="rId14" Type="http://schemas.openxmlformats.org/officeDocument/2006/relationships/slide" Target="slide40.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39.xml"/><Relationship Id="rId3" Type="http://schemas.openxmlformats.org/officeDocument/2006/relationships/slide" Target="slide28.xml"/><Relationship Id="rId7" Type="http://schemas.openxmlformats.org/officeDocument/2006/relationships/slide" Target="slide11.xml"/><Relationship Id="rId12" Type="http://schemas.openxmlformats.org/officeDocument/2006/relationships/slide" Target="slide38.xml"/><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slide" Target="slide32.xml"/><Relationship Id="rId11" Type="http://schemas.openxmlformats.org/officeDocument/2006/relationships/slide" Target="slide37.xml"/><Relationship Id="rId5" Type="http://schemas.openxmlformats.org/officeDocument/2006/relationships/slide" Target="slide31.xml"/><Relationship Id="rId15" Type="http://schemas.openxmlformats.org/officeDocument/2006/relationships/slide" Target="slide41.xml"/><Relationship Id="rId10" Type="http://schemas.openxmlformats.org/officeDocument/2006/relationships/slide" Target="slide36.xml"/><Relationship Id="rId4" Type="http://schemas.openxmlformats.org/officeDocument/2006/relationships/slide" Target="slide29.xml"/><Relationship Id="rId9" Type="http://schemas.openxmlformats.org/officeDocument/2006/relationships/slide" Target="slide35.xml"/><Relationship Id="rId14" Type="http://schemas.openxmlformats.org/officeDocument/2006/relationships/slide" Target="slide40.xml"/></Relationships>
</file>

<file path=ppt/slides/_rels/slide61.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39.xml"/><Relationship Id="rId3" Type="http://schemas.openxmlformats.org/officeDocument/2006/relationships/slide" Target="slide28.xml"/><Relationship Id="rId7" Type="http://schemas.openxmlformats.org/officeDocument/2006/relationships/slide" Target="slide11.xml"/><Relationship Id="rId12" Type="http://schemas.openxmlformats.org/officeDocument/2006/relationships/slide" Target="slide38.xml"/><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slide" Target="slide32.xml"/><Relationship Id="rId11" Type="http://schemas.openxmlformats.org/officeDocument/2006/relationships/slide" Target="slide37.xml"/><Relationship Id="rId5" Type="http://schemas.openxmlformats.org/officeDocument/2006/relationships/slide" Target="slide31.xml"/><Relationship Id="rId15" Type="http://schemas.openxmlformats.org/officeDocument/2006/relationships/slide" Target="slide41.xml"/><Relationship Id="rId10" Type="http://schemas.openxmlformats.org/officeDocument/2006/relationships/slide" Target="slide36.xml"/><Relationship Id="rId4" Type="http://schemas.openxmlformats.org/officeDocument/2006/relationships/slide" Target="slide29.xml"/><Relationship Id="rId9" Type="http://schemas.openxmlformats.org/officeDocument/2006/relationships/slide" Target="slide35.xml"/><Relationship Id="rId14" Type="http://schemas.openxmlformats.org/officeDocument/2006/relationships/slide" Target="slide40.xml"/></Relationships>
</file>

<file path=ppt/slides/_rels/slide62.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39.xml"/><Relationship Id="rId3" Type="http://schemas.openxmlformats.org/officeDocument/2006/relationships/slide" Target="slide28.xml"/><Relationship Id="rId7" Type="http://schemas.openxmlformats.org/officeDocument/2006/relationships/slide" Target="slide11.xml"/><Relationship Id="rId12" Type="http://schemas.openxmlformats.org/officeDocument/2006/relationships/slide" Target="slide38.xml"/><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slide" Target="slide32.xml"/><Relationship Id="rId11" Type="http://schemas.openxmlformats.org/officeDocument/2006/relationships/slide" Target="slide37.xml"/><Relationship Id="rId5" Type="http://schemas.openxmlformats.org/officeDocument/2006/relationships/slide" Target="slide31.xml"/><Relationship Id="rId15" Type="http://schemas.openxmlformats.org/officeDocument/2006/relationships/slide" Target="slide41.xml"/><Relationship Id="rId10" Type="http://schemas.openxmlformats.org/officeDocument/2006/relationships/slide" Target="slide36.xml"/><Relationship Id="rId4" Type="http://schemas.openxmlformats.org/officeDocument/2006/relationships/slide" Target="slide29.xml"/><Relationship Id="rId9" Type="http://schemas.openxmlformats.org/officeDocument/2006/relationships/slide" Target="slide35.xml"/><Relationship Id="rId14" Type="http://schemas.openxmlformats.org/officeDocument/2006/relationships/slide" Target="slide40.xml"/></Relationships>
</file>

<file path=ppt/slides/_rels/slide63.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39.xml"/><Relationship Id="rId3" Type="http://schemas.openxmlformats.org/officeDocument/2006/relationships/slide" Target="slide28.xml"/><Relationship Id="rId7" Type="http://schemas.openxmlformats.org/officeDocument/2006/relationships/slide" Target="slide11.xml"/><Relationship Id="rId12" Type="http://schemas.openxmlformats.org/officeDocument/2006/relationships/slide" Target="slide38.xml"/><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slide" Target="slide32.xml"/><Relationship Id="rId11" Type="http://schemas.openxmlformats.org/officeDocument/2006/relationships/slide" Target="slide37.xml"/><Relationship Id="rId5" Type="http://schemas.openxmlformats.org/officeDocument/2006/relationships/slide" Target="slide31.xml"/><Relationship Id="rId15" Type="http://schemas.openxmlformats.org/officeDocument/2006/relationships/slide" Target="slide41.xml"/><Relationship Id="rId10" Type="http://schemas.openxmlformats.org/officeDocument/2006/relationships/slide" Target="slide36.xml"/><Relationship Id="rId4" Type="http://schemas.openxmlformats.org/officeDocument/2006/relationships/slide" Target="slide29.xml"/><Relationship Id="rId9" Type="http://schemas.openxmlformats.org/officeDocument/2006/relationships/slide" Target="slide35.xml"/><Relationship Id="rId14" Type="http://schemas.openxmlformats.org/officeDocument/2006/relationships/slide" Target="slide40.xml"/></Relationships>
</file>

<file path=ppt/slides/_rels/slide64.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39.xml"/><Relationship Id="rId3" Type="http://schemas.openxmlformats.org/officeDocument/2006/relationships/slide" Target="slide28.xml"/><Relationship Id="rId7" Type="http://schemas.openxmlformats.org/officeDocument/2006/relationships/slide" Target="slide11.xml"/><Relationship Id="rId12" Type="http://schemas.openxmlformats.org/officeDocument/2006/relationships/slide" Target="slide38.xml"/><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slide" Target="slide32.xml"/><Relationship Id="rId11" Type="http://schemas.openxmlformats.org/officeDocument/2006/relationships/slide" Target="slide37.xml"/><Relationship Id="rId5" Type="http://schemas.openxmlformats.org/officeDocument/2006/relationships/slide" Target="slide31.xml"/><Relationship Id="rId15" Type="http://schemas.openxmlformats.org/officeDocument/2006/relationships/slide" Target="slide41.xml"/><Relationship Id="rId10" Type="http://schemas.openxmlformats.org/officeDocument/2006/relationships/slide" Target="slide36.xml"/><Relationship Id="rId4" Type="http://schemas.openxmlformats.org/officeDocument/2006/relationships/slide" Target="slide29.xml"/><Relationship Id="rId9" Type="http://schemas.openxmlformats.org/officeDocument/2006/relationships/slide" Target="slide35.xml"/><Relationship Id="rId14" Type="http://schemas.openxmlformats.org/officeDocument/2006/relationships/slide" Target="slide40.xml"/></Relationships>
</file>

<file path=ppt/slides/_rels/slide65.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39.xml"/><Relationship Id="rId3" Type="http://schemas.openxmlformats.org/officeDocument/2006/relationships/slide" Target="slide28.xml"/><Relationship Id="rId7" Type="http://schemas.openxmlformats.org/officeDocument/2006/relationships/slide" Target="slide11.xml"/><Relationship Id="rId12" Type="http://schemas.openxmlformats.org/officeDocument/2006/relationships/slide" Target="slide38.xml"/><Relationship Id="rId2"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slide" Target="slide32.xml"/><Relationship Id="rId11" Type="http://schemas.openxmlformats.org/officeDocument/2006/relationships/slide" Target="slide37.xml"/><Relationship Id="rId5" Type="http://schemas.openxmlformats.org/officeDocument/2006/relationships/slide" Target="slide31.xml"/><Relationship Id="rId15" Type="http://schemas.openxmlformats.org/officeDocument/2006/relationships/slide" Target="slide41.xml"/><Relationship Id="rId10" Type="http://schemas.openxmlformats.org/officeDocument/2006/relationships/slide" Target="slide36.xml"/><Relationship Id="rId4" Type="http://schemas.openxmlformats.org/officeDocument/2006/relationships/slide" Target="slide29.xml"/><Relationship Id="rId9" Type="http://schemas.openxmlformats.org/officeDocument/2006/relationships/slide" Target="slide35.xml"/><Relationship Id="rId14" Type="http://schemas.openxmlformats.org/officeDocument/2006/relationships/slide" Target="slide4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trueorigin.org/whales.asp#10"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381000" y="188976"/>
            <a:ext cx="8686800" cy="841248"/>
          </a:xfrm>
          <a:prstGeom prst="rect">
            <a:avLst/>
          </a:prstGeom>
        </p:spPr>
        <p:txBody>
          <a:bodyPr vert="horz" anchor="ctr">
            <a:normAutofit fontScale="97500"/>
          </a:bodyPr>
          <a:lstStyle/>
          <a:p>
            <a:pPr algn="ctr">
              <a:spcBef>
                <a:spcPct val="0"/>
              </a:spcBef>
              <a:defRPr/>
            </a:pPr>
            <a:endParaRPr lang="en-US" sz="4000" b="1" i="1" cap="all" dirty="0">
              <a:solidFill>
                <a:srgbClr val="FFFF00"/>
              </a:solidFill>
              <a:effectLst>
                <a:reflection blurRad="12700" stA="48000" endA="300" endPos="55000" dir="5400000" sy="-90000" algn="bl" rotWithShape="0"/>
              </a:effectLst>
              <a:latin typeface="Arial" pitchFamily="34" charset="0"/>
              <a:cs typeface="Arial" pitchFamily="34" charset="0"/>
            </a:endParaRPr>
          </a:p>
        </p:txBody>
      </p:sp>
      <p:sp>
        <p:nvSpPr>
          <p:cNvPr id="7" name="TextBox 6"/>
          <p:cNvSpPr txBox="1"/>
          <p:nvPr/>
        </p:nvSpPr>
        <p:spPr>
          <a:xfrm>
            <a:off x="1371600" y="2362200"/>
            <a:ext cx="269626" cy="461665"/>
          </a:xfrm>
          <a:prstGeom prst="rect">
            <a:avLst/>
          </a:prstGeom>
          <a:noFill/>
        </p:spPr>
        <p:txBody>
          <a:bodyPr wrap="none" rtlCol="0">
            <a:spAutoFit/>
          </a:bodyPr>
          <a:lstStyle/>
          <a:p>
            <a:pPr eaLnBrk="0" fontAlgn="base" hangingPunct="0">
              <a:spcBef>
                <a:spcPct val="0"/>
              </a:spcBef>
              <a:spcAft>
                <a:spcPct val="0"/>
              </a:spcAft>
            </a:pPr>
            <a:r>
              <a:rPr lang="en-US" sz="2400" dirty="0">
                <a:solidFill>
                  <a:prstClr val="white"/>
                </a:solidFill>
                <a:latin typeface="Times" pitchFamily="68" charset="0"/>
              </a:rPr>
              <a:t> </a:t>
            </a:r>
            <a:endParaRPr lang="en-US" sz="2400" dirty="0">
              <a:solidFill>
                <a:prstClr val="black"/>
              </a:solidFill>
              <a:latin typeface="Times" pitchFamily="68" charset="0"/>
            </a:endParaRPr>
          </a:p>
        </p:txBody>
      </p:sp>
      <p:sp>
        <p:nvSpPr>
          <p:cNvPr id="9" name="Title 7"/>
          <p:cNvSpPr>
            <a:spLocks noGrp="1"/>
          </p:cNvSpPr>
          <p:nvPr>
            <p:ph type="title"/>
          </p:nvPr>
        </p:nvSpPr>
        <p:spPr>
          <a:xfrm>
            <a:off x="0" y="381000"/>
            <a:ext cx="9144000" cy="841248"/>
          </a:xfrm>
        </p:spPr>
        <p:txBody>
          <a:bodyPr>
            <a:normAutofit fontScale="90000"/>
          </a:bodyPr>
          <a:lstStyle/>
          <a:p>
            <a:pPr lvl="0">
              <a:defRPr/>
            </a:pPr>
            <a:r>
              <a:rPr lang="en-US" b="1" dirty="0">
                <a:solidFill>
                  <a:srgbClr val="002060"/>
                </a:solidFill>
              </a:rPr>
              <a:t>Looking for time in all the wrong places:</a:t>
            </a:r>
            <a:br>
              <a:rPr lang="en-US" b="1" dirty="0">
                <a:solidFill>
                  <a:srgbClr val="002060"/>
                </a:solidFill>
              </a:rPr>
            </a:br>
            <a:r>
              <a:rPr lang="en-US" b="1" dirty="0">
                <a:solidFill>
                  <a:srgbClr val="002060"/>
                </a:solidFill>
              </a:rPr>
              <a:t>Why real science really matters</a:t>
            </a:r>
            <a:br>
              <a:rPr lang="en-US" b="1" i="1" dirty="0">
                <a:solidFill>
                  <a:srgbClr val="FFFF00"/>
                </a:solidFill>
                <a:latin typeface="Arial" pitchFamily="34" charset="0"/>
                <a:cs typeface="Arial" pitchFamily="34" charset="0"/>
              </a:rPr>
            </a:br>
            <a:endParaRPr lang="en-US" dirty="0"/>
          </a:p>
        </p:txBody>
      </p:sp>
    </p:spTree>
    <p:extLst>
      <p:ext uri="{BB962C8B-B14F-4D97-AF65-F5344CB8AC3E}">
        <p14:creationId xmlns:p14="http://schemas.microsoft.com/office/powerpoint/2010/main" val="3201276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Investigate the natural world</a:t>
            </a:r>
          </a:p>
          <a:p>
            <a:r>
              <a:rPr lang="en-US" dirty="0"/>
              <a:t>Test ideas about the natural world to see if they work</a:t>
            </a:r>
          </a:p>
          <a:p>
            <a:r>
              <a:rPr lang="en-US" dirty="0"/>
              <a:t>Your success as a scientist may attract others, who then may become interested in your other ideas.</a:t>
            </a:r>
          </a:p>
          <a:p>
            <a:r>
              <a:rPr lang="en-US" dirty="0"/>
              <a:t>Science is fun.</a:t>
            </a:r>
          </a:p>
          <a:p>
            <a:endParaRPr lang="en-US" dirty="0"/>
          </a:p>
        </p:txBody>
      </p:sp>
      <p:sp>
        <p:nvSpPr>
          <p:cNvPr id="4" name="Title 1"/>
          <p:cNvSpPr txBox="1">
            <a:spLocks/>
          </p:cNvSpPr>
          <p:nvPr/>
        </p:nvSpPr>
        <p:spPr>
          <a:xfrm>
            <a:off x="228600" y="152400"/>
            <a:ext cx="8686800" cy="8382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sz="4800" dirty="0"/>
              <a:t>What science can do:</a:t>
            </a:r>
          </a:p>
        </p:txBody>
      </p:sp>
    </p:spTree>
    <p:extLst>
      <p:ext uri="{BB962C8B-B14F-4D97-AF65-F5344CB8AC3E}">
        <p14:creationId xmlns:p14="http://schemas.microsoft.com/office/powerpoint/2010/main" val="2409403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a:t>Time and the Fossil Record</a:t>
            </a:r>
          </a:p>
        </p:txBody>
      </p:sp>
      <p:sp>
        <p:nvSpPr>
          <p:cNvPr id="3" name="Content Placeholder 2"/>
          <p:cNvSpPr>
            <a:spLocks noGrp="1"/>
          </p:cNvSpPr>
          <p:nvPr>
            <p:ph idx="1"/>
          </p:nvPr>
        </p:nvSpPr>
        <p:spPr>
          <a:xfrm>
            <a:off x="457200" y="1371600"/>
            <a:ext cx="8458200" cy="5105400"/>
          </a:xfrm>
        </p:spPr>
        <p:txBody>
          <a:bodyPr>
            <a:normAutofit fontScale="92500" lnSpcReduction="10000"/>
          </a:bodyPr>
          <a:lstStyle/>
          <a:p>
            <a:r>
              <a:rPr lang="en-US" sz="3900" dirty="0"/>
              <a:t>The most common interpretation of radiometric data would take life on the earth far beyond Biblical timeframe.</a:t>
            </a:r>
          </a:p>
          <a:p>
            <a:r>
              <a:rPr lang="en-US" sz="3900" dirty="0"/>
              <a:t>Although  progress is being made, efforts to resolve the discrepancy head-on have not thus far been fruitful.</a:t>
            </a:r>
          </a:p>
          <a:p>
            <a:r>
              <a:rPr lang="en-US" sz="3900" dirty="0"/>
              <a:t>Certain features of the geologic record seem to contradict conclusions based on radiometric dates:</a:t>
            </a:r>
          </a:p>
          <a:p>
            <a:endParaRPr lang="en-US" dirty="0"/>
          </a:p>
        </p:txBody>
      </p:sp>
    </p:spTree>
    <p:extLst>
      <p:ext uri="{BB962C8B-B14F-4D97-AF65-F5344CB8AC3E}">
        <p14:creationId xmlns:p14="http://schemas.microsoft.com/office/powerpoint/2010/main" val="1797093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765" y="207818"/>
            <a:ext cx="8686800" cy="838200"/>
          </a:xfrm>
        </p:spPr>
        <p:txBody>
          <a:bodyPr lIns="57150" tIns="28575" rIns="57150" bIns="28575"/>
          <a:lstStyle/>
          <a:p>
            <a:r>
              <a:rPr lang="en-US" dirty="0"/>
              <a:t>How can we detect time in the rocks?</a:t>
            </a:r>
          </a:p>
        </p:txBody>
      </p:sp>
      <p:sp>
        <p:nvSpPr>
          <p:cNvPr id="3" name="Content Placeholder 2"/>
          <p:cNvSpPr>
            <a:spLocks noGrp="1"/>
          </p:cNvSpPr>
          <p:nvPr>
            <p:ph idx="1"/>
          </p:nvPr>
        </p:nvSpPr>
        <p:spPr>
          <a:xfrm>
            <a:off x="304800" y="1194954"/>
            <a:ext cx="8686800" cy="5403273"/>
          </a:xfrm>
        </p:spPr>
        <p:txBody>
          <a:bodyPr lIns="57150" tIns="28575" rIns="57150" bIns="28575">
            <a:normAutofit fontScale="92500"/>
          </a:bodyPr>
          <a:lstStyle/>
          <a:p>
            <a:r>
              <a:rPr lang="en-US" dirty="0"/>
              <a:t>If the deposition of sediments that constitutes the rocks around us occurred over millions of years, what features in the rocks should confirm that?</a:t>
            </a:r>
          </a:p>
          <a:p>
            <a:r>
              <a:rPr lang="en-US" dirty="0"/>
              <a:t>If the sedimentary processes were occurring much more rapidly, how would we know that?</a:t>
            </a:r>
          </a:p>
          <a:p>
            <a:r>
              <a:rPr lang="en-US" dirty="0"/>
              <a:t>More than ten years ago, Dr. Brand and others set out to examine the rocks of the Colorado Plateau to see what they could tell us about the time required for their deposition.</a:t>
            </a:r>
          </a:p>
          <a:p>
            <a:r>
              <a:rPr lang="en-US" dirty="0"/>
              <a:t>Colorado Plateau was chosen because it is nearby, has a dry climate, and the rocks are well exposed.</a:t>
            </a:r>
          </a:p>
        </p:txBody>
      </p:sp>
    </p:spTree>
    <p:extLst>
      <p:ext uri="{BB962C8B-B14F-4D97-AF65-F5344CB8AC3E}">
        <p14:creationId xmlns:p14="http://schemas.microsoft.com/office/powerpoint/2010/main" val="2451438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a:t>Issues in dating</a:t>
            </a:r>
          </a:p>
        </p:txBody>
      </p:sp>
      <p:sp>
        <p:nvSpPr>
          <p:cNvPr id="3" name="Content Placeholder 2"/>
          <p:cNvSpPr>
            <a:spLocks noGrp="1"/>
          </p:cNvSpPr>
          <p:nvPr>
            <p:ph idx="1"/>
          </p:nvPr>
        </p:nvSpPr>
        <p:spPr>
          <a:xfrm>
            <a:off x="304800" y="1295400"/>
            <a:ext cx="8686800" cy="5410200"/>
          </a:xfrm>
        </p:spPr>
        <p:txBody>
          <a:bodyPr/>
          <a:lstStyle/>
          <a:p>
            <a:r>
              <a:rPr lang="en-US" b="1" dirty="0">
                <a:solidFill>
                  <a:schemeClr val="tx1"/>
                </a:solidFill>
              </a:rPr>
              <a:t>Sediments appear to have accumulated rapidly</a:t>
            </a:r>
          </a:p>
          <a:p>
            <a:r>
              <a:rPr lang="en-US" dirty="0"/>
              <a:t>Sediments do not appear in equilibrium with the environment.</a:t>
            </a:r>
          </a:p>
          <a:p>
            <a:r>
              <a:rPr lang="en-US" dirty="0"/>
              <a:t>There is a general lack of erosion in the geologic record</a:t>
            </a:r>
          </a:p>
          <a:p>
            <a:r>
              <a:rPr lang="en-US" dirty="0"/>
              <a:t>Where radiometric dates are available, the events occurring between dated horizons rarely comport with the radiometric time.</a:t>
            </a:r>
          </a:p>
          <a:p>
            <a:r>
              <a:rPr lang="en-US" dirty="0"/>
              <a:t>Surviving biomolecules are found far out of possibility for radiometric time.</a:t>
            </a:r>
          </a:p>
          <a:p>
            <a:endParaRPr lang="en-US" dirty="0"/>
          </a:p>
        </p:txBody>
      </p:sp>
    </p:spTree>
    <p:extLst>
      <p:ext uri="{BB962C8B-B14F-4D97-AF65-F5344CB8AC3E}">
        <p14:creationId xmlns:p14="http://schemas.microsoft.com/office/powerpoint/2010/main" val="1289813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457200" y="0"/>
            <a:ext cx="8229600" cy="1066800"/>
          </a:xfrm>
          <a:prstGeom prst="rect">
            <a:avLst/>
          </a:prstGeom>
        </p:spPr>
        <p:txBody>
          <a:bodyPr vert="horz" lIns="91440" tIns="45720" rIns="91440" bIns="45720" rtlCol="0" anchor="ctr">
            <a:normAutofit fontScale="90000"/>
          </a:bodyPr>
          <a:lstStyle/>
          <a:p>
            <a:pPr algn="ctr">
              <a:spcBef>
                <a:spcPct val="0"/>
              </a:spcBef>
              <a:defRPr/>
            </a:pPr>
            <a:r>
              <a:rPr lang="en-US" sz="4400" dirty="0">
                <a:solidFill>
                  <a:prstClr val="black"/>
                </a:solidFill>
              </a:rPr>
              <a:t>Sediment Accumulation Rates</a:t>
            </a:r>
          </a:p>
        </p:txBody>
      </p:sp>
      <p:sp>
        <p:nvSpPr>
          <p:cNvPr id="3" name="Content Placeholder 2"/>
          <p:cNvSpPr>
            <a:spLocks noGrp="1"/>
          </p:cNvSpPr>
          <p:nvPr>
            <p:ph idx="1"/>
          </p:nvPr>
        </p:nvSpPr>
        <p:spPr>
          <a:xfrm>
            <a:off x="179294" y="1053811"/>
            <a:ext cx="8839200" cy="5791200"/>
          </a:xfrm>
        </p:spPr>
        <p:txBody>
          <a:bodyPr lIns="57150" tIns="28575" rIns="57150" bIns="28575">
            <a:normAutofit/>
          </a:bodyPr>
          <a:lstStyle/>
          <a:p>
            <a:r>
              <a:rPr lang="en-US" sz="2500" b="1" dirty="0"/>
              <a:t>When  examining sedimentary layers, one important question we would like to answer is “How fast do sedimentary layers accumulate?”</a:t>
            </a:r>
          </a:p>
          <a:p>
            <a:endParaRPr lang="en-US" sz="2600" b="1"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 y="3013365"/>
            <a:ext cx="9118383" cy="2928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4123765" y="3532909"/>
            <a:ext cx="0" cy="2286000"/>
          </a:xfrm>
          <a:prstGeom prst="straightConnector1">
            <a:avLst/>
          </a:prstGeom>
          <a:ln w="1270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68823" y="4151292"/>
            <a:ext cx="2689412" cy="488595"/>
          </a:xfrm>
          <a:prstGeom prst="rect">
            <a:avLst/>
          </a:prstGeom>
          <a:noFill/>
        </p:spPr>
        <p:txBody>
          <a:bodyPr wrap="square" lIns="57150" tIns="28575" rIns="57150" bIns="28575" rtlCol="0">
            <a:spAutoFit/>
          </a:bodyPr>
          <a:lstStyle/>
          <a:p>
            <a:r>
              <a:rPr lang="en-US" sz="2800" b="1" dirty="0">
                <a:solidFill>
                  <a:srgbClr val="FFFF00"/>
                </a:solidFill>
              </a:rPr>
              <a:t>10 million </a:t>
            </a:r>
            <a:r>
              <a:rPr lang="en-US" sz="2800" b="1" dirty="0" err="1">
                <a:solidFill>
                  <a:srgbClr val="FFFF00"/>
                </a:solidFill>
              </a:rPr>
              <a:t>yrs</a:t>
            </a:r>
            <a:r>
              <a:rPr lang="en-US" sz="2800" b="1" dirty="0">
                <a:solidFill>
                  <a:srgbClr val="FFFF00"/>
                </a:solidFill>
              </a:rPr>
              <a:t>?</a:t>
            </a:r>
          </a:p>
        </p:txBody>
      </p:sp>
      <p:sp>
        <p:nvSpPr>
          <p:cNvPr id="8" name="TextBox 7"/>
          <p:cNvSpPr txBox="1"/>
          <p:nvPr/>
        </p:nvSpPr>
        <p:spPr>
          <a:xfrm>
            <a:off x="4392708" y="4151292"/>
            <a:ext cx="2375647" cy="488595"/>
          </a:xfrm>
          <a:prstGeom prst="rect">
            <a:avLst/>
          </a:prstGeom>
          <a:noFill/>
        </p:spPr>
        <p:txBody>
          <a:bodyPr wrap="square" lIns="57150" tIns="28575" rIns="57150" bIns="28575" rtlCol="0">
            <a:spAutoFit/>
          </a:bodyPr>
          <a:lstStyle/>
          <a:p>
            <a:r>
              <a:rPr lang="en-US" sz="2800" b="1" dirty="0">
                <a:solidFill>
                  <a:srgbClr val="FFFF00"/>
                </a:solidFill>
              </a:rPr>
              <a:t>Few days?</a:t>
            </a:r>
          </a:p>
        </p:txBody>
      </p:sp>
    </p:spTree>
    <p:extLst>
      <p:ext uri="{BB962C8B-B14F-4D97-AF65-F5344CB8AC3E}">
        <p14:creationId xmlns:p14="http://schemas.microsoft.com/office/powerpoint/2010/main" val="4123289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457200" y="0"/>
            <a:ext cx="8229600" cy="1066800"/>
          </a:xfrm>
          <a:prstGeom prst="rect">
            <a:avLst/>
          </a:prstGeom>
        </p:spPr>
        <p:txBody>
          <a:bodyPr vert="horz" lIns="91440" tIns="45720" rIns="91440" bIns="45720" rtlCol="0" anchor="ctr">
            <a:normAutofit fontScale="90000"/>
          </a:bodyPr>
          <a:lstStyle/>
          <a:p>
            <a:pPr algn="ctr">
              <a:spcBef>
                <a:spcPct val="0"/>
              </a:spcBef>
              <a:defRPr/>
            </a:pPr>
            <a:r>
              <a:rPr lang="en-US" sz="4400" dirty="0">
                <a:solidFill>
                  <a:prstClr val="black"/>
                </a:solidFill>
              </a:rPr>
              <a:t>Sediment Accumulation Rates</a:t>
            </a:r>
          </a:p>
        </p:txBody>
      </p:sp>
      <p:sp>
        <p:nvSpPr>
          <p:cNvPr id="3" name="Content Placeholder 2"/>
          <p:cNvSpPr>
            <a:spLocks noGrp="1"/>
          </p:cNvSpPr>
          <p:nvPr>
            <p:ph idx="1"/>
          </p:nvPr>
        </p:nvSpPr>
        <p:spPr>
          <a:xfrm>
            <a:off x="0" y="1053811"/>
            <a:ext cx="9018494" cy="5791200"/>
          </a:xfrm>
        </p:spPr>
        <p:txBody>
          <a:bodyPr lIns="57150" tIns="28575" rIns="57150" bIns="28575">
            <a:normAutofit/>
          </a:bodyPr>
          <a:lstStyle/>
          <a:p>
            <a:r>
              <a:rPr lang="en-US" sz="2800" b="1" dirty="0"/>
              <a:t>How can we determine the answer?</a:t>
            </a:r>
          </a:p>
          <a:p>
            <a:pPr marL="457200" lvl="1" indent="0">
              <a:buNone/>
            </a:pPr>
            <a:r>
              <a:rPr lang="en-US" sz="2500" b="1" dirty="0"/>
              <a:t>1. Measure rates in modern depositional environments.  Assume rates in past were similar. Determine a rate based on these assumptions or…</a:t>
            </a:r>
          </a:p>
          <a:p>
            <a:pPr marL="457200" lvl="1" indent="0">
              <a:buNone/>
            </a:pPr>
            <a:r>
              <a:rPr lang="en-US" sz="2500" b="1" dirty="0"/>
              <a:t>2. Refer to some external information about past time and apply that to the sedimentary layers.</a:t>
            </a:r>
          </a:p>
          <a:p>
            <a:pPr lvl="2"/>
            <a:r>
              <a:rPr lang="en-US" sz="2000" b="1" dirty="0"/>
              <a:t>Use radiometric dating  methods to get time and measure thickness of sediments and determine a rate based on these assumptions, or…</a:t>
            </a:r>
          </a:p>
          <a:p>
            <a:pPr lvl="2"/>
            <a:r>
              <a:rPr lang="en-US" sz="2000" b="1" dirty="0"/>
              <a:t>Use Biblical time framework and measure thickness of sediments and determine a rate based on these assumptions, or...</a:t>
            </a:r>
          </a:p>
          <a:p>
            <a:pPr marL="457200" lvl="1" indent="0">
              <a:buNone/>
            </a:pPr>
            <a:r>
              <a:rPr lang="en-US" sz="2500" b="1" dirty="0"/>
              <a:t>3. Use calculations based on the behavior of sedimentary particles</a:t>
            </a:r>
          </a:p>
          <a:p>
            <a:r>
              <a:rPr lang="en-US" sz="2800" b="1" dirty="0"/>
              <a:t>What kinds of answers do we get?</a:t>
            </a:r>
          </a:p>
        </p:txBody>
      </p:sp>
    </p:spTree>
    <p:extLst>
      <p:ext uri="{BB962C8B-B14F-4D97-AF65-F5344CB8AC3E}">
        <p14:creationId xmlns:p14="http://schemas.microsoft.com/office/powerpoint/2010/main" val="3586560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0" y="-76200"/>
            <a:ext cx="9144000" cy="1143000"/>
          </a:xfrm>
          <a:prstGeom prst="rect">
            <a:avLst/>
          </a:prstGeom>
        </p:spPr>
        <p:txBody>
          <a:bodyPr vert="horz" lIns="91440" tIns="45720" rIns="91440" bIns="45720" rtlCol="0" anchor="ctr">
            <a:noAutofit/>
          </a:bodyPr>
          <a:lstStyle/>
          <a:p>
            <a:pPr algn="ctr">
              <a:spcBef>
                <a:spcPct val="0"/>
              </a:spcBef>
              <a:defRPr/>
            </a:pPr>
            <a:r>
              <a:rPr lang="en-US" sz="2800" dirty="0">
                <a:solidFill>
                  <a:prstClr val="black"/>
                </a:solidFill>
              </a:rPr>
              <a:t>Sedimentation Rates based on actual measurements</a:t>
            </a:r>
          </a:p>
        </p:txBody>
      </p:sp>
      <p:sp>
        <p:nvSpPr>
          <p:cNvPr id="3" name="Content Placeholder 2"/>
          <p:cNvSpPr>
            <a:spLocks noGrp="1"/>
          </p:cNvSpPr>
          <p:nvPr>
            <p:ph idx="1"/>
          </p:nvPr>
        </p:nvSpPr>
        <p:spPr>
          <a:xfrm>
            <a:off x="0" y="1066800"/>
            <a:ext cx="9132794" cy="5791200"/>
          </a:xfrm>
        </p:spPr>
        <p:txBody>
          <a:bodyPr lIns="57150" tIns="28575" rIns="57150" bIns="28575">
            <a:normAutofit fontScale="55000" lnSpcReduction="20000"/>
          </a:bodyPr>
          <a:lstStyle/>
          <a:p>
            <a:r>
              <a:rPr lang="en-US" sz="5100" b="1" dirty="0"/>
              <a:t>Modern</a:t>
            </a:r>
            <a:r>
              <a:rPr lang="en-US" sz="5100" dirty="0"/>
              <a:t> rates for sediment accumulation in depositional environments are determined by actual measurements</a:t>
            </a:r>
            <a:r>
              <a:rPr lang="en-US" sz="5100" b="1" dirty="0"/>
              <a:t>.</a:t>
            </a:r>
          </a:p>
          <a:p>
            <a:r>
              <a:rPr lang="en-US" sz="5100" dirty="0"/>
              <a:t>Rates in cm/</a:t>
            </a:r>
            <a:r>
              <a:rPr lang="en-US" sz="5100" dirty="0" err="1"/>
              <a:t>yr</a:t>
            </a:r>
            <a:r>
              <a:rPr lang="en-US" sz="5100" dirty="0"/>
              <a:t> determined in a variety of environments where sediment is actively accumulating vary from less than 0.1 to more than 2, most often closer to </a:t>
            </a:r>
            <a:r>
              <a:rPr lang="en-US" sz="5100" b="1" dirty="0"/>
              <a:t>0.5-1.0 cm/yr</a:t>
            </a:r>
            <a:r>
              <a:rPr lang="en-US" sz="5100" dirty="0"/>
              <a:t>.*</a:t>
            </a:r>
          </a:p>
          <a:p>
            <a:pPr fontAlgn="base"/>
            <a:r>
              <a:rPr lang="en-US" sz="2000" dirty="0"/>
              <a:t>*Modern accumulation rates and a sediment budget for the Eel shelf: a flood-dominated depositional environment . Marine Geology 54, 227–241</a:t>
            </a:r>
            <a:endParaRPr lang="en-US" sz="4400" dirty="0"/>
          </a:p>
          <a:p>
            <a:pPr fontAlgn="base"/>
            <a:endParaRPr lang="en-US" sz="4100" dirty="0"/>
          </a:p>
          <a:p>
            <a:pPr fontAlgn="base"/>
            <a:endParaRPr lang="en-US" sz="4100" dirty="0"/>
          </a:p>
          <a:p>
            <a:pPr fontAlgn="base"/>
            <a:endParaRPr lang="en-US" sz="4100" dirty="0"/>
          </a:p>
          <a:p>
            <a:pPr fontAlgn="base"/>
            <a:endParaRPr lang="en-US" sz="4100" dirty="0"/>
          </a:p>
          <a:p>
            <a:pPr fontAlgn="base"/>
            <a:endParaRPr lang="en-US" sz="4100" dirty="0"/>
          </a:p>
          <a:p>
            <a:pPr fontAlgn="base"/>
            <a:endParaRPr lang="en-US" sz="4100" dirty="0"/>
          </a:p>
          <a:p>
            <a:pPr fontAlgn="base"/>
            <a:r>
              <a:rPr lang="en-US" dirty="0"/>
              <a:t>.</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32920"/>
            <a:ext cx="9144000" cy="2234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a:xfrm>
            <a:off x="3092824" y="4987636"/>
            <a:ext cx="0" cy="675409"/>
          </a:xfrm>
          <a:prstGeom prst="straightConnector1">
            <a:avLst/>
          </a:prstGeom>
          <a:ln w="1270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35748" y="5679543"/>
            <a:ext cx="8525435"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186405" y="6182591"/>
            <a:ext cx="4214395" cy="488595"/>
          </a:xfrm>
          <a:prstGeom prst="rect">
            <a:avLst/>
          </a:prstGeom>
          <a:noFill/>
        </p:spPr>
        <p:txBody>
          <a:bodyPr wrap="square" lIns="57150" tIns="28575" rIns="57150" bIns="28575" rtlCol="0">
            <a:spAutoFit/>
          </a:bodyPr>
          <a:lstStyle/>
          <a:p>
            <a:r>
              <a:rPr lang="en-US" sz="2800" b="1" dirty="0"/>
              <a:t>Rate in cm/</a:t>
            </a:r>
            <a:r>
              <a:rPr lang="en-US" sz="2800" b="1" dirty="0" err="1"/>
              <a:t>yr</a:t>
            </a:r>
            <a:r>
              <a:rPr lang="en-US" sz="2800" b="1" dirty="0"/>
              <a:t> (log  scale)</a:t>
            </a:r>
          </a:p>
        </p:txBody>
      </p:sp>
      <p:sp>
        <p:nvSpPr>
          <p:cNvPr id="25" name="TextBox 24"/>
          <p:cNvSpPr txBox="1"/>
          <p:nvPr/>
        </p:nvSpPr>
        <p:spPr>
          <a:xfrm>
            <a:off x="537882" y="5882956"/>
            <a:ext cx="739561" cy="334707"/>
          </a:xfrm>
          <a:prstGeom prst="rect">
            <a:avLst/>
          </a:prstGeom>
          <a:noFill/>
        </p:spPr>
        <p:txBody>
          <a:bodyPr wrap="none" lIns="57150" tIns="28575" rIns="57150" bIns="28575" rtlCol="0">
            <a:spAutoFit/>
          </a:bodyPr>
          <a:lstStyle/>
          <a:p>
            <a:r>
              <a:rPr lang="en-US" b="1" dirty="0"/>
              <a:t>    10</a:t>
            </a:r>
            <a:r>
              <a:rPr lang="en-US" b="1" baseline="30000" dirty="0"/>
              <a:t>-3</a:t>
            </a:r>
          </a:p>
        </p:txBody>
      </p:sp>
      <p:sp>
        <p:nvSpPr>
          <p:cNvPr id="26" name="TextBox 25"/>
          <p:cNvSpPr txBox="1"/>
          <p:nvPr/>
        </p:nvSpPr>
        <p:spPr>
          <a:xfrm>
            <a:off x="1255059" y="5882956"/>
            <a:ext cx="797270" cy="334707"/>
          </a:xfrm>
          <a:prstGeom prst="rect">
            <a:avLst/>
          </a:prstGeom>
          <a:noFill/>
        </p:spPr>
        <p:txBody>
          <a:bodyPr wrap="none" lIns="57150" tIns="28575" rIns="57150" bIns="28575" rtlCol="0">
            <a:spAutoFit/>
          </a:bodyPr>
          <a:lstStyle/>
          <a:p>
            <a:r>
              <a:rPr lang="en-US" b="1" dirty="0"/>
              <a:t>     10</a:t>
            </a:r>
            <a:r>
              <a:rPr lang="en-US" b="1" baseline="30000" dirty="0"/>
              <a:t>-2</a:t>
            </a:r>
          </a:p>
        </p:txBody>
      </p:sp>
      <p:sp>
        <p:nvSpPr>
          <p:cNvPr id="27" name="TextBox 26"/>
          <p:cNvSpPr txBox="1"/>
          <p:nvPr/>
        </p:nvSpPr>
        <p:spPr>
          <a:xfrm>
            <a:off x="1972236" y="5882956"/>
            <a:ext cx="667427" cy="334707"/>
          </a:xfrm>
          <a:prstGeom prst="rect">
            <a:avLst/>
          </a:prstGeom>
          <a:noFill/>
        </p:spPr>
        <p:txBody>
          <a:bodyPr wrap="none" lIns="57150" tIns="28575" rIns="57150" bIns="28575" rtlCol="0">
            <a:spAutoFit/>
          </a:bodyPr>
          <a:lstStyle/>
          <a:p>
            <a:r>
              <a:rPr lang="en-US" b="1" dirty="0"/>
              <a:t>    0.1</a:t>
            </a:r>
          </a:p>
        </p:txBody>
      </p:sp>
      <p:sp>
        <p:nvSpPr>
          <p:cNvPr id="28" name="TextBox 27"/>
          <p:cNvSpPr txBox="1"/>
          <p:nvPr/>
        </p:nvSpPr>
        <p:spPr>
          <a:xfrm>
            <a:off x="3055827" y="5870864"/>
            <a:ext cx="655629" cy="334707"/>
          </a:xfrm>
          <a:prstGeom prst="rect">
            <a:avLst/>
          </a:prstGeom>
          <a:noFill/>
        </p:spPr>
        <p:txBody>
          <a:bodyPr wrap="none" lIns="57150" tIns="28575" rIns="57150" bIns="28575" rtlCol="0">
            <a:spAutoFit/>
          </a:bodyPr>
          <a:lstStyle/>
          <a:p>
            <a:r>
              <a:rPr lang="en-US" b="1" dirty="0"/>
              <a:t>       1</a:t>
            </a:r>
          </a:p>
        </p:txBody>
      </p:sp>
      <p:sp>
        <p:nvSpPr>
          <p:cNvPr id="29" name="TextBox 28"/>
          <p:cNvSpPr txBox="1"/>
          <p:nvPr/>
        </p:nvSpPr>
        <p:spPr>
          <a:xfrm>
            <a:off x="3806021" y="5882956"/>
            <a:ext cx="669029" cy="334707"/>
          </a:xfrm>
          <a:prstGeom prst="rect">
            <a:avLst/>
          </a:prstGeom>
          <a:noFill/>
        </p:spPr>
        <p:txBody>
          <a:bodyPr wrap="none" lIns="57150" tIns="28575" rIns="57150" bIns="28575" rtlCol="0">
            <a:spAutoFit/>
          </a:bodyPr>
          <a:lstStyle/>
          <a:p>
            <a:r>
              <a:rPr lang="en-US" b="1" dirty="0"/>
              <a:t>     10</a:t>
            </a:r>
          </a:p>
        </p:txBody>
      </p:sp>
      <p:sp>
        <p:nvSpPr>
          <p:cNvPr id="30" name="TextBox 29"/>
          <p:cNvSpPr txBox="1"/>
          <p:nvPr/>
        </p:nvSpPr>
        <p:spPr>
          <a:xfrm>
            <a:off x="4546772" y="5882956"/>
            <a:ext cx="643381" cy="334707"/>
          </a:xfrm>
          <a:prstGeom prst="rect">
            <a:avLst/>
          </a:prstGeom>
          <a:noFill/>
        </p:spPr>
        <p:txBody>
          <a:bodyPr wrap="none" lIns="57150" tIns="28575" rIns="57150" bIns="28575" rtlCol="0">
            <a:spAutoFit/>
          </a:bodyPr>
          <a:lstStyle/>
          <a:p>
            <a:r>
              <a:rPr lang="en-US" b="1" dirty="0"/>
              <a:t>   10</a:t>
            </a:r>
            <a:r>
              <a:rPr lang="en-US" b="1" baseline="30000" dirty="0"/>
              <a:t>2</a:t>
            </a:r>
          </a:p>
        </p:txBody>
      </p:sp>
      <p:sp>
        <p:nvSpPr>
          <p:cNvPr id="31" name="TextBox 30"/>
          <p:cNvSpPr txBox="1"/>
          <p:nvPr/>
        </p:nvSpPr>
        <p:spPr>
          <a:xfrm>
            <a:off x="5273815" y="5882956"/>
            <a:ext cx="585673" cy="334707"/>
          </a:xfrm>
          <a:prstGeom prst="rect">
            <a:avLst/>
          </a:prstGeom>
          <a:noFill/>
        </p:spPr>
        <p:txBody>
          <a:bodyPr wrap="none" lIns="57150" tIns="28575" rIns="57150" bIns="28575" rtlCol="0">
            <a:spAutoFit/>
          </a:bodyPr>
          <a:lstStyle/>
          <a:p>
            <a:r>
              <a:rPr lang="en-US" b="1" dirty="0"/>
              <a:t>  10</a:t>
            </a:r>
            <a:r>
              <a:rPr lang="en-US" b="1" baseline="30000" dirty="0"/>
              <a:t>3</a:t>
            </a:r>
            <a:endParaRPr lang="en-US" b="1" dirty="0"/>
          </a:p>
        </p:txBody>
      </p:sp>
      <p:sp>
        <p:nvSpPr>
          <p:cNvPr id="32" name="TextBox 31"/>
          <p:cNvSpPr txBox="1"/>
          <p:nvPr/>
        </p:nvSpPr>
        <p:spPr>
          <a:xfrm>
            <a:off x="5990992" y="5882956"/>
            <a:ext cx="585673" cy="334707"/>
          </a:xfrm>
          <a:prstGeom prst="rect">
            <a:avLst/>
          </a:prstGeom>
          <a:noFill/>
        </p:spPr>
        <p:txBody>
          <a:bodyPr wrap="none" lIns="57150" tIns="28575" rIns="57150" bIns="28575" rtlCol="0">
            <a:spAutoFit/>
          </a:bodyPr>
          <a:lstStyle/>
          <a:p>
            <a:r>
              <a:rPr lang="en-US" b="1" dirty="0"/>
              <a:t>  10</a:t>
            </a:r>
            <a:r>
              <a:rPr lang="en-US" b="1" baseline="30000" dirty="0"/>
              <a:t>4</a:t>
            </a:r>
          </a:p>
        </p:txBody>
      </p:sp>
      <p:sp>
        <p:nvSpPr>
          <p:cNvPr id="33" name="TextBox 32"/>
          <p:cNvSpPr txBox="1"/>
          <p:nvPr/>
        </p:nvSpPr>
        <p:spPr>
          <a:xfrm>
            <a:off x="6708168" y="5882956"/>
            <a:ext cx="585673" cy="334707"/>
          </a:xfrm>
          <a:prstGeom prst="rect">
            <a:avLst/>
          </a:prstGeom>
          <a:noFill/>
        </p:spPr>
        <p:txBody>
          <a:bodyPr wrap="none" lIns="57150" tIns="28575" rIns="57150" bIns="28575" rtlCol="0">
            <a:spAutoFit/>
          </a:bodyPr>
          <a:lstStyle/>
          <a:p>
            <a:r>
              <a:rPr lang="en-US" b="1" dirty="0"/>
              <a:t>  10</a:t>
            </a:r>
            <a:r>
              <a:rPr lang="en-US" b="1" baseline="30000" dirty="0"/>
              <a:t>5</a:t>
            </a:r>
          </a:p>
        </p:txBody>
      </p:sp>
      <p:sp>
        <p:nvSpPr>
          <p:cNvPr id="34" name="TextBox 33"/>
          <p:cNvSpPr txBox="1"/>
          <p:nvPr/>
        </p:nvSpPr>
        <p:spPr>
          <a:xfrm>
            <a:off x="7425344" y="5882956"/>
            <a:ext cx="585673" cy="334707"/>
          </a:xfrm>
          <a:prstGeom prst="rect">
            <a:avLst/>
          </a:prstGeom>
          <a:noFill/>
        </p:spPr>
        <p:txBody>
          <a:bodyPr wrap="none" lIns="57150" tIns="28575" rIns="57150" bIns="28575" rtlCol="0">
            <a:spAutoFit/>
          </a:bodyPr>
          <a:lstStyle/>
          <a:p>
            <a:r>
              <a:rPr lang="en-US" b="1" dirty="0"/>
              <a:t>  10</a:t>
            </a:r>
            <a:r>
              <a:rPr lang="en-US" b="1" baseline="30000" dirty="0"/>
              <a:t>6</a:t>
            </a:r>
          </a:p>
        </p:txBody>
      </p:sp>
      <p:sp>
        <p:nvSpPr>
          <p:cNvPr id="35" name="TextBox 34"/>
          <p:cNvSpPr txBox="1"/>
          <p:nvPr/>
        </p:nvSpPr>
        <p:spPr>
          <a:xfrm>
            <a:off x="7945922" y="5858752"/>
            <a:ext cx="745845" cy="334707"/>
          </a:xfrm>
          <a:prstGeom prst="rect">
            <a:avLst/>
          </a:prstGeom>
          <a:noFill/>
        </p:spPr>
        <p:txBody>
          <a:bodyPr wrap="none" lIns="57150" tIns="28575" rIns="57150" bIns="28575" rtlCol="0">
            <a:spAutoFit/>
          </a:bodyPr>
          <a:lstStyle/>
          <a:p>
            <a:r>
              <a:rPr lang="en-US" b="1" dirty="0"/>
              <a:t>     10</a:t>
            </a:r>
            <a:r>
              <a:rPr lang="en-US" b="1" baseline="30000" dirty="0"/>
              <a:t>7</a:t>
            </a:r>
          </a:p>
        </p:txBody>
      </p:sp>
      <p:sp>
        <p:nvSpPr>
          <p:cNvPr id="36" name="TextBox 35"/>
          <p:cNvSpPr txBox="1"/>
          <p:nvPr/>
        </p:nvSpPr>
        <p:spPr>
          <a:xfrm>
            <a:off x="2517945" y="5870864"/>
            <a:ext cx="655629" cy="334707"/>
          </a:xfrm>
          <a:prstGeom prst="rect">
            <a:avLst/>
          </a:prstGeom>
          <a:noFill/>
        </p:spPr>
        <p:txBody>
          <a:bodyPr wrap="none" lIns="57150" tIns="28575" rIns="57150" bIns="28575" rtlCol="0">
            <a:spAutoFit/>
          </a:bodyPr>
          <a:lstStyle/>
          <a:p>
            <a:r>
              <a:rPr lang="en-US" b="1" dirty="0"/>
              <a:t>       0</a:t>
            </a:r>
          </a:p>
        </p:txBody>
      </p:sp>
      <p:sp>
        <p:nvSpPr>
          <p:cNvPr id="37" name="TextBox 36"/>
          <p:cNvSpPr txBox="1"/>
          <p:nvPr/>
        </p:nvSpPr>
        <p:spPr>
          <a:xfrm>
            <a:off x="-179294" y="5902082"/>
            <a:ext cx="739561" cy="334707"/>
          </a:xfrm>
          <a:prstGeom prst="rect">
            <a:avLst/>
          </a:prstGeom>
          <a:noFill/>
        </p:spPr>
        <p:txBody>
          <a:bodyPr wrap="none" lIns="57150" tIns="28575" rIns="57150" bIns="28575" rtlCol="0">
            <a:spAutoFit/>
          </a:bodyPr>
          <a:lstStyle/>
          <a:p>
            <a:r>
              <a:rPr lang="en-US" b="1" dirty="0"/>
              <a:t>    10</a:t>
            </a:r>
            <a:r>
              <a:rPr lang="en-US" b="1" baseline="30000" dirty="0"/>
              <a:t>-4</a:t>
            </a:r>
          </a:p>
        </p:txBody>
      </p:sp>
    </p:spTree>
    <p:extLst>
      <p:ext uri="{BB962C8B-B14F-4D97-AF65-F5344CB8AC3E}">
        <p14:creationId xmlns:p14="http://schemas.microsoft.com/office/powerpoint/2010/main" val="1183332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0" y="0"/>
            <a:ext cx="9144000" cy="1066800"/>
          </a:xfrm>
          <a:prstGeom prst="rect">
            <a:avLst/>
          </a:prstGeom>
        </p:spPr>
        <p:txBody>
          <a:bodyPr vert="horz" lIns="91440" tIns="45720" rIns="91440" bIns="45720" rtlCol="0" anchor="ctr">
            <a:noAutofit/>
          </a:bodyPr>
          <a:lstStyle/>
          <a:p>
            <a:pPr algn="ctr">
              <a:spcBef>
                <a:spcPct val="0"/>
              </a:spcBef>
              <a:defRPr/>
            </a:pPr>
            <a:r>
              <a:rPr lang="en-US" sz="2300" dirty="0">
                <a:solidFill>
                  <a:prstClr val="black"/>
                </a:solidFill>
              </a:rPr>
              <a:t>Sediment rates based on interpretation of radioisotope ratios</a:t>
            </a:r>
          </a:p>
        </p:txBody>
      </p:sp>
      <p:sp>
        <p:nvSpPr>
          <p:cNvPr id="3" name="Content Placeholder 2"/>
          <p:cNvSpPr>
            <a:spLocks noGrp="1"/>
          </p:cNvSpPr>
          <p:nvPr>
            <p:ph idx="1"/>
          </p:nvPr>
        </p:nvSpPr>
        <p:spPr>
          <a:xfrm>
            <a:off x="22411" y="990600"/>
            <a:ext cx="9144000" cy="5893448"/>
          </a:xfrm>
        </p:spPr>
        <p:txBody>
          <a:bodyPr lIns="57150" tIns="28575" rIns="57150" bIns="28575">
            <a:normAutofit/>
          </a:bodyPr>
          <a:lstStyle/>
          <a:p>
            <a:r>
              <a:rPr lang="en-US" sz="2500" dirty="0"/>
              <a:t>Sediment accumulation rates for past sedimentary layers are often based upon interpretations of radioisotope measurements. Such calculations give rates in meters/my. Rates (in cm/</a:t>
            </a:r>
            <a:r>
              <a:rPr lang="en-US" sz="2500" dirty="0" err="1"/>
              <a:t>yr</a:t>
            </a:r>
            <a:r>
              <a:rPr lang="en-US" sz="2500" dirty="0"/>
              <a:t>) vary from less than 0.0001 to more than 0.01, most often 0.001cm/yr.</a:t>
            </a:r>
          </a:p>
          <a:p>
            <a:endParaRPr lang="en-US" sz="2500" dirty="0"/>
          </a:p>
          <a:p>
            <a:endParaRPr lang="en-US" sz="2500" dirty="0"/>
          </a:p>
          <a:p>
            <a:endParaRPr lang="en-US" sz="2500" dirty="0"/>
          </a:p>
          <a:p>
            <a:endParaRPr lang="en-US" sz="2500" dirty="0"/>
          </a:p>
          <a:p>
            <a:endParaRPr lang="en-US" sz="2500" dirty="0"/>
          </a:p>
          <a:p>
            <a:endParaRPr lang="en-US" sz="2500"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47" y="2895599"/>
            <a:ext cx="9009529" cy="2767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p:cNvCxnSpPr/>
          <p:nvPr/>
        </p:nvCxnSpPr>
        <p:spPr>
          <a:xfrm>
            <a:off x="4930588" y="3393502"/>
            <a:ext cx="0" cy="1957816"/>
          </a:xfrm>
          <a:prstGeom prst="straightConnector1">
            <a:avLst/>
          </a:prstGeom>
          <a:ln w="1270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020235" y="3988448"/>
            <a:ext cx="2375647" cy="488595"/>
          </a:xfrm>
          <a:prstGeom prst="rect">
            <a:avLst/>
          </a:prstGeom>
          <a:noFill/>
        </p:spPr>
        <p:txBody>
          <a:bodyPr wrap="square" lIns="57150" tIns="28575" rIns="57150" bIns="28575" rtlCol="0">
            <a:spAutoFit/>
          </a:bodyPr>
          <a:lstStyle/>
          <a:p>
            <a:r>
              <a:rPr lang="en-US" sz="2800" b="1" dirty="0">
                <a:solidFill>
                  <a:srgbClr val="FFFF00"/>
                </a:solidFill>
              </a:rPr>
              <a:t>10 million </a:t>
            </a:r>
            <a:r>
              <a:rPr lang="en-US" sz="2800" b="1" dirty="0" err="1">
                <a:solidFill>
                  <a:srgbClr val="FFFF00"/>
                </a:solidFill>
              </a:rPr>
              <a:t>yrs</a:t>
            </a:r>
            <a:endParaRPr lang="en-US" sz="2800" b="1" dirty="0">
              <a:solidFill>
                <a:srgbClr val="FFFF00"/>
              </a:solidFill>
            </a:endParaRPr>
          </a:p>
        </p:txBody>
      </p:sp>
      <p:cxnSp>
        <p:nvCxnSpPr>
          <p:cNvPr id="13" name="Straight Arrow Connector 12"/>
          <p:cNvCxnSpPr/>
          <p:nvPr/>
        </p:nvCxnSpPr>
        <p:spPr>
          <a:xfrm>
            <a:off x="1030941" y="4883727"/>
            <a:ext cx="0" cy="675409"/>
          </a:xfrm>
          <a:prstGeom prst="straightConnector1">
            <a:avLst/>
          </a:prstGeom>
          <a:ln w="1270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4823" y="5872610"/>
            <a:ext cx="624145" cy="334707"/>
          </a:xfrm>
          <a:prstGeom prst="rect">
            <a:avLst/>
          </a:prstGeom>
          <a:noFill/>
        </p:spPr>
        <p:txBody>
          <a:bodyPr wrap="none" lIns="57150" tIns="28575" rIns="57150" bIns="28575" rtlCol="0">
            <a:spAutoFit/>
          </a:bodyPr>
          <a:lstStyle/>
          <a:p>
            <a:r>
              <a:rPr lang="en-US" b="1" dirty="0"/>
              <a:t>  10</a:t>
            </a:r>
            <a:r>
              <a:rPr lang="en-US" b="1" baseline="30000" dirty="0"/>
              <a:t>-4</a:t>
            </a:r>
          </a:p>
        </p:txBody>
      </p:sp>
      <p:cxnSp>
        <p:nvCxnSpPr>
          <p:cNvPr id="28" name="Straight Connector 27"/>
          <p:cNvCxnSpPr/>
          <p:nvPr/>
        </p:nvCxnSpPr>
        <p:spPr>
          <a:xfrm>
            <a:off x="335748" y="5679543"/>
            <a:ext cx="8525435"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195369" y="6182591"/>
            <a:ext cx="4053031" cy="488595"/>
          </a:xfrm>
          <a:prstGeom prst="rect">
            <a:avLst/>
          </a:prstGeom>
          <a:noFill/>
        </p:spPr>
        <p:txBody>
          <a:bodyPr wrap="square" lIns="57150" tIns="28575" rIns="57150" bIns="28575" rtlCol="0">
            <a:spAutoFit/>
          </a:bodyPr>
          <a:lstStyle/>
          <a:p>
            <a:r>
              <a:rPr lang="en-US" sz="2800" b="1" dirty="0"/>
              <a:t>Rate in cm/</a:t>
            </a:r>
            <a:r>
              <a:rPr lang="en-US" sz="2800" b="1" dirty="0" err="1"/>
              <a:t>yr</a:t>
            </a:r>
            <a:r>
              <a:rPr lang="en-US" sz="2800" b="1" dirty="0"/>
              <a:t> (log  scale)</a:t>
            </a:r>
          </a:p>
        </p:txBody>
      </p:sp>
      <p:sp>
        <p:nvSpPr>
          <p:cNvPr id="30" name="TextBox 29"/>
          <p:cNvSpPr txBox="1"/>
          <p:nvPr/>
        </p:nvSpPr>
        <p:spPr>
          <a:xfrm>
            <a:off x="537882" y="5882956"/>
            <a:ext cx="739561" cy="334707"/>
          </a:xfrm>
          <a:prstGeom prst="rect">
            <a:avLst/>
          </a:prstGeom>
          <a:noFill/>
        </p:spPr>
        <p:txBody>
          <a:bodyPr wrap="none" lIns="57150" tIns="28575" rIns="57150" bIns="28575" rtlCol="0">
            <a:spAutoFit/>
          </a:bodyPr>
          <a:lstStyle/>
          <a:p>
            <a:r>
              <a:rPr lang="en-US" b="1" dirty="0"/>
              <a:t>    10</a:t>
            </a:r>
            <a:r>
              <a:rPr lang="en-US" b="1" baseline="30000" dirty="0"/>
              <a:t>-3</a:t>
            </a:r>
          </a:p>
        </p:txBody>
      </p:sp>
      <p:sp>
        <p:nvSpPr>
          <p:cNvPr id="31" name="TextBox 30"/>
          <p:cNvSpPr txBox="1"/>
          <p:nvPr/>
        </p:nvSpPr>
        <p:spPr>
          <a:xfrm>
            <a:off x="1255059" y="5882956"/>
            <a:ext cx="797270" cy="334707"/>
          </a:xfrm>
          <a:prstGeom prst="rect">
            <a:avLst/>
          </a:prstGeom>
          <a:noFill/>
        </p:spPr>
        <p:txBody>
          <a:bodyPr wrap="none" lIns="57150" tIns="28575" rIns="57150" bIns="28575" rtlCol="0">
            <a:spAutoFit/>
          </a:bodyPr>
          <a:lstStyle/>
          <a:p>
            <a:r>
              <a:rPr lang="en-US" b="1" dirty="0"/>
              <a:t>     10</a:t>
            </a:r>
            <a:r>
              <a:rPr lang="en-US" b="1" baseline="30000" dirty="0"/>
              <a:t>-2</a:t>
            </a:r>
          </a:p>
        </p:txBody>
      </p:sp>
      <p:sp>
        <p:nvSpPr>
          <p:cNvPr id="32" name="TextBox 31"/>
          <p:cNvSpPr txBox="1"/>
          <p:nvPr/>
        </p:nvSpPr>
        <p:spPr>
          <a:xfrm>
            <a:off x="1972236" y="5882956"/>
            <a:ext cx="667427" cy="334707"/>
          </a:xfrm>
          <a:prstGeom prst="rect">
            <a:avLst/>
          </a:prstGeom>
          <a:noFill/>
        </p:spPr>
        <p:txBody>
          <a:bodyPr wrap="none" lIns="57150" tIns="28575" rIns="57150" bIns="28575" rtlCol="0">
            <a:spAutoFit/>
          </a:bodyPr>
          <a:lstStyle/>
          <a:p>
            <a:r>
              <a:rPr lang="en-US" b="1" dirty="0"/>
              <a:t>    0.1</a:t>
            </a:r>
          </a:p>
        </p:txBody>
      </p:sp>
      <p:sp>
        <p:nvSpPr>
          <p:cNvPr id="33" name="TextBox 32"/>
          <p:cNvSpPr txBox="1"/>
          <p:nvPr/>
        </p:nvSpPr>
        <p:spPr>
          <a:xfrm>
            <a:off x="3055827" y="5870864"/>
            <a:ext cx="655629" cy="334707"/>
          </a:xfrm>
          <a:prstGeom prst="rect">
            <a:avLst/>
          </a:prstGeom>
          <a:noFill/>
        </p:spPr>
        <p:txBody>
          <a:bodyPr wrap="none" lIns="57150" tIns="28575" rIns="57150" bIns="28575" rtlCol="0">
            <a:spAutoFit/>
          </a:bodyPr>
          <a:lstStyle/>
          <a:p>
            <a:r>
              <a:rPr lang="en-US" b="1" dirty="0"/>
              <a:t>       1</a:t>
            </a:r>
          </a:p>
        </p:txBody>
      </p:sp>
      <p:sp>
        <p:nvSpPr>
          <p:cNvPr id="34" name="TextBox 33"/>
          <p:cNvSpPr txBox="1"/>
          <p:nvPr/>
        </p:nvSpPr>
        <p:spPr>
          <a:xfrm>
            <a:off x="3806021" y="5882956"/>
            <a:ext cx="669029" cy="334707"/>
          </a:xfrm>
          <a:prstGeom prst="rect">
            <a:avLst/>
          </a:prstGeom>
          <a:noFill/>
        </p:spPr>
        <p:txBody>
          <a:bodyPr wrap="none" lIns="57150" tIns="28575" rIns="57150" bIns="28575" rtlCol="0">
            <a:spAutoFit/>
          </a:bodyPr>
          <a:lstStyle/>
          <a:p>
            <a:r>
              <a:rPr lang="en-US" b="1" dirty="0"/>
              <a:t>     10</a:t>
            </a:r>
          </a:p>
        </p:txBody>
      </p:sp>
      <p:sp>
        <p:nvSpPr>
          <p:cNvPr id="35" name="TextBox 34"/>
          <p:cNvSpPr txBox="1"/>
          <p:nvPr/>
        </p:nvSpPr>
        <p:spPr>
          <a:xfrm>
            <a:off x="4546772" y="5882956"/>
            <a:ext cx="643381" cy="334707"/>
          </a:xfrm>
          <a:prstGeom prst="rect">
            <a:avLst/>
          </a:prstGeom>
          <a:noFill/>
        </p:spPr>
        <p:txBody>
          <a:bodyPr wrap="none" lIns="57150" tIns="28575" rIns="57150" bIns="28575" rtlCol="0">
            <a:spAutoFit/>
          </a:bodyPr>
          <a:lstStyle/>
          <a:p>
            <a:r>
              <a:rPr lang="en-US" b="1" dirty="0"/>
              <a:t>   10</a:t>
            </a:r>
            <a:r>
              <a:rPr lang="en-US" b="1" baseline="30000" dirty="0"/>
              <a:t>2</a:t>
            </a:r>
          </a:p>
        </p:txBody>
      </p:sp>
      <p:sp>
        <p:nvSpPr>
          <p:cNvPr id="36" name="TextBox 35"/>
          <p:cNvSpPr txBox="1"/>
          <p:nvPr/>
        </p:nvSpPr>
        <p:spPr>
          <a:xfrm>
            <a:off x="5273815" y="5882956"/>
            <a:ext cx="585673" cy="334707"/>
          </a:xfrm>
          <a:prstGeom prst="rect">
            <a:avLst/>
          </a:prstGeom>
          <a:noFill/>
        </p:spPr>
        <p:txBody>
          <a:bodyPr wrap="none" lIns="57150" tIns="28575" rIns="57150" bIns="28575" rtlCol="0">
            <a:spAutoFit/>
          </a:bodyPr>
          <a:lstStyle/>
          <a:p>
            <a:r>
              <a:rPr lang="en-US" b="1" dirty="0"/>
              <a:t>  10</a:t>
            </a:r>
            <a:r>
              <a:rPr lang="en-US" b="1" baseline="30000" dirty="0"/>
              <a:t>3</a:t>
            </a:r>
            <a:endParaRPr lang="en-US" b="1" dirty="0"/>
          </a:p>
        </p:txBody>
      </p:sp>
      <p:sp>
        <p:nvSpPr>
          <p:cNvPr id="37" name="TextBox 36"/>
          <p:cNvSpPr txBox="1"/>
          <p:nvPr/>
        </p:nvSpPr>
        <p:spPr>
          <a:xfrm>
            <a:off x="5990992" y="5882956"/>
            <a:ext cx="585673" cy="334707"/>
          </a:xfrm>
          <a:prstGeom prst="rect">
            <a:avLst/>
          </a:prstGeom>
          <a:noFill/>
        </p:spPr>
        <p:txBody>
          <a:bodyPr wrap="none" lIns="57150" tIns="28575" rIns="57150" bIns="28575" rtlCol="0">
            <a:spAutoFit/>
          </a:bodyPr>
          <a:lstStyle/>
          <a:p>
            <a:r>
              <a:rPr lang="en-US" b="1" dirty="0"/>
              <a:t>  10</a:t>
            </a:r>
            <a:r>
              <a:rPr lang="en-US" b="1" baseline="30000" dirty="0"/>
              <a:t>4</a:t>
            </a:r>
          </a:p>
        </p:txBody>
      </p:sp>
      <p:sp>
        <p:nvSpPr>
          <p:cNvPr id="38" name="TextBox 37"/>
          <p:cNvSpPr txBox="1"/>
          <p:nvPr/>
        </p:nvSpPr>
        <p:spPr>
          <a:xfrm>
            <a:off x="6708168" y="5882956"/>
            <a:ext cx="585673" cy="334707"/>
          </a:xfrm>
          <a:prstGeom prst="rect">
            <a:avLst/>
          </a:prstGeom>
          <a:noFill/>
        </p:spPr>
        <p:txBody>
          <a:bodyPr wrap="none" lIns="57150" tIns="28575" rIns="57150" bIns="28575" rtlCol="0">
            <a:spAutoFit/>
          </a:bodyPr>
          <a:lstStyle/>
          <a:p>
            <a:r>
              <a:rPr lang="en-US" b="1" dirty="0"/>
              <a:t>  10</a:t>
            </a:r>
            <a:r>
              <a:rPr lang="en-US" b="1" baseline="30000" dirty="0"/>
              <a:t>5</a:t>
            </a:r>
          </a:p>
        </p:txBody>
      </p:sp>
      <p:sp>
        <p:nvSpPr>
          <p:cNvPr id="39" name="TextBox 38"/>
          <p:cNvSpPr txBox="1"/>
          <p:nvPr/>
        </p:nvSpPr>
        <p:spPr>
          <a:xfrm>
            <a:off x="7425344" y="5882956"/>
            <a:ext cx="585673" cy="334707"/>
          </a:xfrm>
          <a:prstGeom prst="rect">
            <a:avLst/>
          </a:prstGeom>
          <a:noFill/>
        </p:spPr>
        <p:txBody>
          <a:bodyPr wrap="none" lIns="57150" tIns="28575" rIns="57150" bIns="28575" rtlCol="0">
            <a:spAutoFit/>
          </a:bodyPr>
          <a:lstStyle/>
          <a:p>
            <a:r>
              <a:rPr lang="en-US" b="1" dirty="0"/>
              <a:t>  10</a:t>
            </a:r>
            <a:r>
              <a:rPr lang="en-US" b="1" baseline="30000" dirty="0"/>
              <a:t>6</a:t>
            </a:r>
          </a:p>
        </p:txBody>
      </p:sp>
      <p:sp>
        <p:nvSpPr>
          <p:cNvPr id="40" name="TextBox 39"/>
          <p:cNvSpPr txBox="1"/>
          <p:nvPr/>
        </p:nvSpPr>
        <p:spPr>
          <a:xfrm>
            <a:off x="7945922" y="5858752"/>
            <a:ext cx="745845" cy="334707"/>
          </a:xfrm>
          <a:prstGeom prst="rect">
            <a:avLst/>
          </a:prstGeom>
          <a:noFill/>
        </p:spPr>
        <p:txBody>
          <a:bodyPr wrap="none" lIns="57150" tIns="28575" rIns="57150" bIns="28575" rtlCol="0">
            <a:spAutoFit/>
          </a:bodyPr>
          <a:lstStyle/>
          <a:p>
            <a:r>
              <a:rPr lang="en-US" b="1" dirty="0"/>
              <a:t>     10</a:t>
            </a:r>
            <a:r>
              <a:rPr lang="en-US" b="1" baseline="30000" dirty="0"/>
              <a:t>7</a:t>
            </a:r>
          </a:p>
        </p:txBody>
      </p:sp>
      <p:sp>
        <p:nvSpPr>
          <p:cNvPr id="41" name="TextBox 40"/>
          <p:cNvSpPr txBox="1"/>
          <p:nvPr/>
        </p:nvSpPr>
        <p:spPr>
          <a:xfrm>
            <a:off x="2517945" y="5870864"/>
            <a:ext cx="655629" cy="334707"/>
          </a:xfrm>
          <a:prstGeom prst="rect">
            <a:avLst/>
          </a:prstGeom>
          <a:noFill/>
        </p:spPr>
        <p:txBody>
          <a:bodyPr wrap="none" lIns="57150" tIns="28575" rIns="57150" bIns="28575" rtlCol="0">
            <a:spAutoFit/>
          </a:bodyPr>
          <a:lstStyle/>
          <a:p>
            <a:r>
              <a:rPr lang="en-US" b="1" dirty="0"/>
              <a:t>       0</a:t>
            </a:r>
          </a:p>
        </p:txBody>
      </p:sp>
    </p:spTree>
    <p:extLst>
      <p:ext uri="{BB962C8B-B14F-4D97-AF65-F5344CB8AC3E}">
        <p14:creationId xmlns:p14="http://schemas.microsoft.com/office/powerpoint/2010/main" val="1470673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0" y="-76200"/>
            <a:ext cx="9144000" cy="1143000"/>
          </a:xfrm>
          <a:prstGeom prst="rect">
            <a:avLst/>
          </a:prstGeom>
        </p:spPr>
        <p:txBody>
          <a:bodyPr vert="horz" lIns="91440" tIns="45720" rIns="91440" bIns="45720" rtlCol="0" anchor="ctr">
            <a:noAutofit/>
          </a:bodyPr>
          <a:lstStyle/>
          <a:p>
            <a:pPr algn="ctr">
              <a:spcBef>
                <a:spcPct val="0"/>
              </a:spcBef>
              <a:defRPr/>
            </a:pPr>
            <a:r>
              <a:rPr lang="en-US" sz="2800" dirty="0">
                <a:solidFill>
                  <a:prstClr val="black"/>
                </a:solidFill>
              </a:rPr>
              <a:t>Sedimentation Rates based upon biblical chronology</a:t>
            </a:r>
          </a:p>
        </p:txBody>
      </p:sp>
      <p:sp>
        <p:nvSpPr>
          <p:cNvPr id="3" name="Content Placeholder 2"/>
          <p:cNvSpPr>
            <a:spLocks noGrp="1"/>
          </p:cNvSpPr>
          <p:nvPr>
            <p:ph idx="1"/>
          </p:nvPr>
        </p:nvSpPr>
        <p:spPr>
          <a:xfrm>
            <a:off x="179294" y="1053811"/>
            <a:ext cx="8839200" cy="5791200"/>
          </a:xfrm>
        </p:spPr>
        <p:txBody>
          <a:bodyPr lIns="57150" tIns="28575" rIns="57150" bIns="28575">
            <a:normAutofit/>
          </a:bodyPr>
          <a:lstStyle/>
          <a:p>
            <a:pPr lvl="0">
              <a:buClr>
                <a:srgbClr val="F0A22E"/>
              </a:buClr>
            </a:pPr>
            <a:r>
              <a:rPr lang="en-US" sz="2500" dirty="0">
                <a:solidFill>
                  <a:srgbClr val="4E3B30"/>
                </a:solidFill>
              </a:rPr>
              <a:t>Sedimentary rates can take into account the Biblical narrative, (one year of extremely high rates followed by gradual reductions to present). Rates in cm/</a:t>
            </a:r>
            <a:r>
              <a:rPr lang="en-US" sz="2500" dirty="0" err="1">
                <a:solidFill>
                  <a:srgbClr val="4E3B30"/>
                </a:solidFill>
              </a:rPr>
              <a:t>yr</a:t>
            </a:r>
            <a:r>
              <a:rPr lang="en-US" sz="2500" dirty="0">
                <a:solidFill>
                  <a:srgbClr val="4E3B30"/>
                </a:solidFill>
              </a:rPr>
              <a:t> could vary from less than 100,000 to more than 200,000, perhaps averaging  ~150,000cm/yr.</a:t>
            </a:r>
          </a:p>
          <a:p>
            <a:endParaRPr lang="en-US" sz="2000" dirty="0"/>
          </a:p>
          <a:p>
            <a:endParaRPr lang="en-US" sz="2000" dirty="0"/>
          </a:p>
          <a:p>
            <a:endParaRPr lang="en-US" sz="2500" dirty="0"/>
          </a:p>
          <a:p>
            <a:endParaRPr lang="en-US" sz="2500" dirty="0"/>
          </a:p>
          <a:p>
            <a:endParaRPr lang="en-US" sz="2500" dirty="0"/>
          </a:p>
          <a:p>
            <a:endParaRPr lang="en-US" sz="2500" dirty="0"/>
          </a:p>
          <a:p>
            <a:endParaRPr lang="en-US" sz="2500"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30" y="2961410"/>
            <a:ext cx="9123071" cy="2805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p:cNvCxnSpPr/>
          <p:nvPr/>
        </p:nvCxnSpPr>
        <p:spPr>
          <a:xfrm>
            <a:off x="1658471" y="3582337"/>
            <a:ext cx="0" cy="1872891"/>
          </a:xfrm>
          <a:prstGeom prst="straightConnector1">
            <a:avLst/>
          </a:prstGeom>
          <a:ln w="1270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82588" y="4398865"/>
            <a:ext cx="2375647" cy="488595"/>
          </a:xfrm>
          <a:prstGeom prst="rect">
            <a:avLst/>
          </a:prstGeom>
          <a:noFill/>
        </p:spPr>
        <p:txBody>
          <a:bodyPr wrap="square" lIns="57150" tIns="28575" rIns="57150" bIns="28575" rtlCol="0">
            <a:spAutoFit/>
          </a:bodyPr>
          <a:lstStyle/>
          <a:p>
            <a:r>
              <a:rPr lang="en-US" sz="2800" b="1" dirty="0">
                <a:solidFill>
                  <a:srgbClr val="FFFF00"/>
                </a:solidFill>
              </a:rPr>
              <a:t>Few days?</a:t>
            </a:r>
          </a:p>
        </p:txBody>
      </p:sp>
      <p:cxnSp>
        <p:nvCxnSpPr>
          <p:cNvPr id="14" name="Straight Arrow Connector 13"/>
          <p:cNvCxnSpPr/>
          <p:nvPr/>
        </p:nvCxnSpPr>
        <p:spPr>
          <a:xfrm>
            <a:off x="7086600" y="5004134"/>
            <a:ext cx="0" cy="675409"/>
          </a:xfrm>
          <a:prstGeom prst="straightConnector1">
            <a:avLst/>
          </a:prstGeom>
          <a:ln w="1270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35748" y="5679543"/>
            <a:ext cx="8525435"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190298" y="6182591"/>
            <a:ext cx="4134302" cy="488595"/>
          </a:xfrm>
          <a:prstGeom prst="rect">
            <a:avLst/>
          </a:prstGeom>
          <a:noFill/>
        </p:spPr>
        <p:txBody>
          <a:bodyPr wrap="square" lIns="57150" tIns="28575" rIns="57150" bIns="28575" rtlCol="0">
            <a:spAutoFit/>
          </a:bodyPr>
          <a:lstStyle/>
          <a:p>
            <a:r>
              <a:rPr lang="en-US" sz="2800" b="1" dirty="0"/>
              <a:t>Rate in cm/</a:t>
            </a:r>
            <a:r>
              <a:rPr lang="en-US" sz="2800" b="1" dirty="0" err="1"/>
              <a:t>yr</a:t>
            </a:r>
            <a:r>
              <a:rPr lang="en-US" sz="2800" b="1" dirty="0"/>
              <a:t> (log  scale)</a:t>
            </a:r>
          </a:p>
        </p:txBody>
      </p:sp>
      <p:sp>
        <p:nvSpPr>
          <p:cNvPr id="29" name="TextBox 28"/>
          <p:cNvSpPr txBox="1"/>
          <p:nvPr/>
        </p:nvSpPr>
        <p:spPr>
          <a:xfrm>
            <a:off x="537882" y="5882956"/>
            <a:ext cx="739561" cy="334707"/>
          </a:xfrm>
          <a:prstGeom prst="rect">
            <a:avLst/>
          </a:prstGeom>
          <a:noFill/>
        </p:spPr>
        <p:txBody>
          <a:bodyPr wrap="none" lIns="57150" tIns="28575" rIns="57150" bIns="28575" rtlCol="0">
            <a:spAutoFit/>
          </a:bodyPr>
          <a:lstStyle/>
          <a:p>
            <a:r>
              <a:rPr lang="en-US" b="1" dirty="0"/>
              <a:t>    10</a:t>
            </a:r>
            <a:r>
              <a:rPr lang="en-US" b="1" baseline="30000" dirty="0"/>
              <a:t>-3</a:t>
            </a:r>
          </a:p>
        </p:txBody>
      </p:sp>
      <p:sp>
        <p:nvSpPr>
          <p:cNvPr id="30" name="TextBox 29"/>
          <p:cNvSpPr txBox="1"/>
          <p:nvPr/>
        </p:nvSpPr>
        <p:spPr>
          <a:xfrm>
            <a:off x="1255059" y="5882956"/>
            <a:ext cx="797270" cy="334707"/>
          </a:xfrm>
          <a:prstGeom prst="rect">
            <a:avLst/>
          </a:prstGeom>
          <a:noFill/>
        </p:spPr>
        <p:txBody>
          <a:bodyPr wrap="none" lIns="57150" tIns="28575" rIns="57150" bIns="28575" rtlCol="0">
            <a:spAutoFit/>
          </a:bodyPr>
          <a:lstStyle/>
          <a:p>
            <a:r>
              <a:rPr lang="en-US" b="1" dirty="0"/>
              <a:t>     10</a:t>
            </a:r>
            <a:r>
              <a:rPr lang="en-US" b="1" baseline="30000" dirty="0"/>
              <a:t>-2</a:t>
            </a:r>
          </a:p>
        </p:txBody>
      </p:sp>
      <p:sp>
        <p:nvSpPr>
          <p:cNvPr id="31" name="TextBox 30"/>
          <p:cNvSpPr txBox="1"/>
          <p:nvPr/>
        </p:nvSpPr>
        <p:spPr>
          <a:xfrm>
            <a:off x="1972236" y="5882956"/>
            <a:ext cx="667427" cy="334707"/>
          </a:xfrm>
          <a:prstGeom prst="rect">
            <a:avLst/>
          </a:prstGeom>
          <a:noFill/>
        </p:spPr>
        <p:txBody>
          <a:bodyPr wrap="none" lIns="57150" tIns="28575" rIns="57150" bIns="28575" rtlCol="0">
            <a:spAutoFit/>
          </a:bodyPr>
          <a:lstStyle/>
          <a:p>
            <a:r>
              <a:rPr lang="en-US" b="1" dirty="0"/>
              <a:t>    0.1</a:t>
            </a:r>
          </a:p>
        </p:txBody>
      </p:sp>
      <p:sp>
        <p:nvSpPr>
          <p:cNvPr id="32" name="TextBox 31"/>
          <p:cNvSpPr txBox="1"/>
          <p:nvPr/>
        </p:nvSpPr>
        <p:spPr>
          <a:xfrm>
            <a:off x="3055827" y="5870864"/>
            <a:ext cx="655629" cy="334707"/>
          </a:xfrm>
          <a:prstGeom prst="rect">
            <a:avLst/>
          </a:prstGeom>
          <a:noFill/>
        </p:spPr>
        <p:txBody>
          <a:bodyPr wrap="none" lIns="57150" tIns="28575" rIns="57150" bIns="28575" rtlCol="0">
            <a:spAutoFit/>
          </a:bodyPr>
          <a:lstStyle/>
          <a:p>
            <a:r>
              <a:rPr lang="en-US" b="1" dirty="0"/>
              <a:t>       1</a:t>
            </a:r>
          </a:p>
        </p:txBody>
      </p:sp>
      <p:sp>
        <p:nvSpPr>
          <p:cNvPr id="33" name="TextBox 32"/>
          <p:cNvSpPr txBox="1"/>
          <p:nvPr/>
        </p:nvSpPr>
        <p:spPr>
          <a:xfrm>
            <a:off x="3806021" y="5882956"/>
            <a:ext cx="669029" cy="334707"/>
          </a:xfrm>
          <a:prstGeom prst="rect">
            <a:avLst/>
          </a:prstGeom>
          <a:noFill/>
        </p:spPr>
        <p:txBody>
          <a:bodyPr wrap="none" lIns="57150" tIns="28575" rIns="57150" bIns="28575" rtlCol="0">
            <a:spAutoFit/>
          </a:bodyPr>
          <a:lstStyle/>
          <a:p>
            <a:r>
              <a:rPr lang="en-US" b="1" dirty="0"/>
              <a:t>     10</a:t>
            </a:r>
          </a:p>
        </p:txBody>
      </p:sp>
      <p:sp>
        <p:nvSpPr>
          <p:cNvPr id="34" name="TextBox 33"/>
          <p:cNvSpPr txBox="1"/>
          <p:nvPr/>
        </p:nvSpPr>
        <p:spPr>
          <a:xfrm>
            <a:off x="4546772" y="5882956"/>
            <a:ext cx="643381" cy="334707"/>
          </a:xfrm>
          <a:prstGeom prst="rect">
            <a:avLst/>
          </a:prstGeom>
          <a:noFill/>
        </p:spPr>
        <p:txBody>
          <a:bodyPr wrap="none" lIns="57150" tIns="28575" rIns="57150" bIns="28575" rtlCol="0">
            <a:spAutoFit/>
          </a:bodyPr>
          <a:lstStyle/>
          <a:p>
            <a:r>
              <a:rPr lang="en-US" b="1" dirty="0"/>
              <a:t>   10</a:t>
            </a:r>
            <a:r>
              <a:rPr lang="en-US" b="1" baseline="30000" dirty="0"/>
              <a:t>2</a:t>
            </a:r>
          </a:p>
        </p:txBody>
      </p:sp>
      <p:sp>
        <p:nvSpPr>
          <p:cNvPr id="35" name="TextBox 34"/>
          <p:cNvSpPr txBox="1"/>
          <p:nvPr/>
        </p:nvSpPr>
        <p:spPr>
          <a:xfrm>
            <a:off x="5273815" y="5882956"/>
            <a:ext cx="585673" cy="334707"/>
          </a:xfrm>
          <a:prstGeom prst="rect">
            <a:avLst/>
          </a:prstGeom>
          <a:noFill/>
        </p:spPr>
        <p:txBody>
          <a:bodyPr wrap="none" lIns="57150" tIns="28575" rIns="57150" bIns="28575" rtlCol="0">
            <a:spAutoFit/>
          </a:bodyPr>
          <a:lstStyle/>
          <a:p>
            <a:r>
              <a:rPr lang="en-US" b="1" dirty="0"/>
              <a:t>  10</a:t>
            </a:r>
            <a:r>
              <a:rPr lang="en-US" b="1" baseline="30000" dirty="0"/>
              <a:t>3</a:t>
            </a:r>
            <a:endParaRPr lang="en-US" b="1" dirty="0"/>
          </a:p>
        </p:txBody>
      </p:sp>
      <p:sp>
        <p:nvSpPr>
          <p:cNvPr id="36" name="TextBox 35"/>
          <p:cNvSpPr txBox="1"/>
          <p:nvPr/>
        </p:nvSpPr>
        <p:spPr>
          <a:xfrm>
            <a:off x="5990992" y="5882956"/>
            <a:ext cx="585673" cy="334707"/>
          </a:xfrm>
          <a:prstGeom prst="rect">
            <a:avLst/>
          </a:prstGeom>
          <a:noFill/>
        </p:spPr>
        <p:txBody>
          <a:bodyPr wrap="none" lIns="57150" tIns="28575" rIns="57150" bIns="28575" rtlCol="0">
            <a:spAutoFit/>
          </a:bodyPr>
          <a:lstStyle/>
          <a:p>
            <a:r>
              <a:rPr lang="en-US" b="1" dirty="0"/>
              <a:t>  10</a:t>
            </a:r>
            <a:r>
              <a:rPr lang="en-US" b="1" baseline="30000" dirty="0"/>
              <a:t>4</a:t>
            </a:r>
          </a:p>
        </p:txBody>
      </p:sp>
      <p:sp>
        <p:nvSpPr>
          <p:cNvPr id="37" name="TextBox 36"/>
          <p:cNvSpPr txBox="1"/>
          <p:nvPr/>
        </p:nvSpPr>
        <p:spPr>
          <a:xfrm>
            <a:off x="6708168" y="5882956"/>
            <a:ext cx="585673" cy="334707"/>
          </a:xfrm>
          <a:prstGeom prst="rect">
            <a:avLst/>
          </a:prstGeom>
          <a:noFill/>
        </p:spPr>
        <p:txBody>
          <a:bodyPr wrap="none" lIns="57150" tIns="28575" rIns="57150" bIns="28575" rtlCol="0">
            <a:spAutoFit/>
          </a:bodyPr>
          <a:lstStyle/>
          <a:p>
            <a:r>
              <a:rPr lang="en-US" b="1" dirty="0"/>
              <a:t>  10</a:t>
            </a:r>
            <a:r>
              <a:rPr lang="en-US" b="1" baseline="30000" dirty="0"/>
              <a:t>5</a:t>
            </a:r>
          </a:p>
        </p:txBody>
      </p:sp>
      <p:sp>
        <p:nvSpPr>
          <p:cNvPr id="38" name="TextBox 37"/>
          <p:cNvSpPr txBox="1"/>
          <p:nvPr/>
        </p:nvSpPr>
        <p:spPr>
          <a:xfrm>
            <a:off x="7425344" y="5882956"/>
            <a:ext cx="585673" cy="334707"/>
          </a:xfrm>
          <a:prstGeom prst="rect">
            <a:avLst/>
          </a:prstGeom>
          <a:noFill/>
        </p:spPr>
        <p:txBody>
          <a:bodyPr wrap="none" lIns="57150" tIns="28575" rIns="57150" bIns="28575" rtlCol="0">
            <a:spAutoFit/>
          </a:bodyPr>
          <a:lstStyle/>
          <a:p>
            <a:r>
              <a:rPr lang="en-US" b="1" dirty="0"/>
              <a:t>  10</a:t>
            </a:r>
            <a:r>
              <a:rPr lang="en-US" b="1" baseline="30000" dirty="0"/>
              <a:t>6</a:t>
            </a:r>
          </a:p>
        </p:txBody>
      </p:sp>
      <p:sp>
        <p:nvSpPr>
          <p:cNvPr id="39" name="TextBox 38"/>
          <p:cNvSpPr txBox="1"/>
          <p:nvPr/>
        </p:nvSpPr>
        <p:spPr>
          <a:xfrm>
            <a:off x="7945922" y="5858752"/>
            <a:ext cx="745845" cy="334707"/>
          </a:xfrm>
          <a:prstGeom prst="rect">
            <a:avLst/>
          </a:prstGeom>
          <a:noFill/>
        </p:spPr>
        <p:txBody>
          <a:bodyPr wrap="none" lIns="57150" tIns="28575" rIns="57150" bIns="28575" rtlCol="0">
            <a:spAutoFit/>
          </a:bodyPr>
          <a:lstStyle/>
          <a:p>
            <a:r>
              <a:rPr lang="en-US" b="1" dirty="0"/>
              <a:t>     10</a:t>
            </a:r>
            <a:r>
              <a:rPr lang="en-US" b="1" baseline="30000" dirty="0"/>
              <a:t>7</a:t>
            </a:r>
          </a:p>
        </p:txBody>
      </p:sp>
      <p:sp>
        <p:nvSpPr>
          <p:cNvPr id="40" name="TextBox 39"/>
          <p:cNvSpPr txBox="1"/>
          <p:nvPr/>
        </p:nvSpPr>
        <p:spPr>
          <a:xfrm>
            <a:off x="2517945" y="5870864"/>
            <a:ext cx="655629" cy="334707"/>
          </a:xfrm>
          <a:prstGeom prst="rect">
            <a:avLst/>
          </a:prstGeom>
          <a:noFill/>
        </p:spPr>
        <p:txBody>
          <a:bodyPr wrap="none" lIns="57150" tIns="28575" rIns="57150" bIns="28575" rtlCol="0">
            <a:spAutoFit/>
          </a:bodyPr>
          <a:lstStyle/>
          <a:p>
            <a:r>
              <a:rPr lang="en-US" b="1" dirty="0"/>
              <a:t>       0</a:t>
            </a:r>
          </a:p>
        </p:txBody>
      </p:sp>
      <p:sp>
        <p:nvSpPr>
          <p:cNvPr id="41" name="TextBox 40"/>
          <p:cNvSpPr txBox="1"/>
          <p:nvPr/>
        </p:nvSpPr>
        <p:spPr>
          <a:xfrm>
            <a:off x="-179294" y="5902082"/>
            <a:ext cx="739561" cy="334707"/>
          </a:xfrm>
          <a:prstGeom prst="rect">
            <a:avLst/>
          </a:prstGeom>
          <a:noFill/>
        </p:spPr>
        <p:txBody>
          <a:bodyPr wrap="none" lIns="57150" tIns="28575" rIns="57150" bIns="28575" rtlCol="0">
            <a:spAutoFit/>
          </a:bodyPr>
          <a:lstStyle/>
          <a:p>
            <a:r>
              <a:rPr lang="en-US" b="1" dirty="0"/>
              <a:t>    10</a:t>
            </a:r>
            <a:r>
              <a:rPr lang="en-US" b="1" baseline="30000" dirty="0"/>
              <a:t>-4</a:t>
            </a:r>
          </a:p>
        </p:txBody>
      </p:sp>
    </p:spTree>
    <p:extLst>
      <p:ext uri="{BB962C8B-B14F-4D97-AF65-F5344CB8AC3E}">
        <p14:creationId xmlns:p14="http://schemas.microsoft.com/office/powerpoint/2010/main" val="4032848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0" y="-76200"/>
            <a:ext cx="9144000" cy="1143000"/>
          </a:xfrm>
          <a:prstGeom prst="rect">
            <a:avLst/>
          </a:prstGeom>
        </p:spPr>
        <p:txBody>
          <a:bodyPr vert="horz" lIns="91440" tIns="45720" rIns="91440" bIns="45720" rtlCol="0" anchor="ctr">
            <a:noAutofit/>
          </a:bodyPr>
          <a:lstStyle/>
          <a:p>
            <a:pPr algn="ctr">
              <a:spcBef>
                <a:spcPct val="0"/>
              </a:spcBef>
              <a:defRPr/>
            </a:pPr>
            <a:r>
              <a:rPr lang="en-US" sz="2800" dirty="0">
                <a:solidFill>
                  <a:prstClr val="black"/>
                </a:solidFill>
              </a:rPr>
              <a:t>Sedimentation Rates based upon sedimentary studies</a:t>
            </a:r>
          </a:p>
        </p:txBody>
      </p:sp>
      <p:sp>
        <p:nvSpPr>
          <p:cNvPr id="3" name="Content Placeholder 2"/>
          <p:cNvSpPr>
            <a:spLocks noGrp="1"/>
          </p:cNvSpPr>
          <p:nvPr>
            <p:ph idx="1"/>
          </p:nvPr>
        </p:nvSpPr>
        <p:spPr>
          <a:xfrm>
            <a:off x="163609" y="1066800"/>
            <a:ext cx="8839200" cy="5791200"/>
          </a:xfrm>
        </p:spPr>
        <p:txBody>
          <a:bodyPr lIns="57150" tIns="28575" rIns="57150" bIns="28575">
            <a:normAutofit/>
          </a:bodyPr>
          <a:lstStyle/>
          <a:p>
            <a:pPr lvl="0">
              <a:buClr>
                <a:srgbClr val="F0A22E"/>
              </a:buClr>
            </a:pPr>
            <a:r>
              <a:rPr lang="en-US" sz="3000" dirty="0">
                <a:solidFill>
                  <a:srgbClr val="4E3B30"/>
                </a:solidFill>
              </a:rPr>
              <a:t>Sedimentation based upon the behavior of sedimentary particles gives rates of accumulation that are from 2000 to 10 million times faster than the rates based on radiometric time.*</a:t>
            </a:r>
          </a:p>
          <a:p>
            <a:pPr marL="535781" lvl="1" indent="-535781">
              <a:buClr>
                <a:srgbClr val="F0A22E"/>
              </a:buClr>
              <a:buFont typeface="Arial" charset="0"/>
              <a:buChar char="•"/>
            </a:pPr>
            <a:r>
              <a:rPr lang="en-US" sz="1100" dirty="0">
                <a:solidFill>
                  <a:srgbClr val="4E3B30"/>
                </a:solidFill>
              </a:rPr>
              <a:t>*G. </a:t>
            </a:r>
            <a:r>
              <a:rPr lang="en-US" sz="1100" dirty="0" err="1">
                <a:solidFill>
                  <a:srgbClr val="4E3B30"/>
                </a:solidFill>
              </a:rPr>
              <a:t>Berthault</a:t>
            </a:r>
            <a:r>
              <a:rPr lang="en-US" sz="1100" dirty="0">
                <a:solidFill>
                  <a:srgbClr val="4E3B30"/>
                </a:solidFill>
              </a:rPr>
              <a:t>, A.V. </a:t>
            </a:r>
            <a:r>
              <a:rPr lang="en-US" sz="1100" dirty="0" err="1">
                <a:solidFill>
                  <a:srgbClr val="4E3B30"/>
                </a:solidFill>
              </a:rPr>
              <a:t>Lalomov</a:t>
            </a:r>
            <a:r>
              <a:rPr lang="en-US" sz="1100" dirty="0">
                <a:solidFill>
                  <a:srgbClr val="4E3B30"/>
                </a:solidFill>
              </a:rPr>
              <a:t>, and M.A. </a:t>
            </a:r>
            <a:r>
              <a:rPr lang="en-US" sz="1100" dirty="0" err="1">
                <a:solidFill>
                  <a:srgbClr val="4E3B30"/>
                </a:solidFill>
              </a:rPr>
              <a:t>Tugarova</a:t>
            </a:r>
            <a:r>
              <a:rPr lang="en-US" sz="1100" dirty="0">
                <a:solidFill>
                  <a:srgbClr val="4E3B30"/>
                </a:solidFill>
              </a:rPr>
              <a:t> Reconstruction of </a:t>
            </a:r>
            <a:r>
              <a:rPr lang="en-US" sz="1100" dirty="0" err="1">
                <a:solidFill>
                  <a:srgbClr val="4E3B30"/>
                </a:solidFill>
              </a:rPr>
              <a:t>Paleolithodynamic</a:t>
            </a:r>
            <a:r>
              <a:rPr lang="en-US" sz="1100" dirty="0">
                <a:solidFill>
                  <a:srgbClr val="4E3B30"/>
                </a:solidFill>
              </a:rPr>
              <a:t>  Formation Conditions of Cambrian-Ordovician Sandstones in the Northwestern Russian Platform. Lithology and Mineral Resources. 46:60-70. 2011</a:t>
            </a:r>
          </a:p>
          <a:p>
            <a:pPr lvl="0">
              <a:buClr>
                <a:srgbClr val="F0A22E"/>
              </a:buClr>
            </a:pPr>
            <a:endParaRPr lang="en-US" sz="2500" dirty="0">
              <a:solidFill>
                <a:srgbClr val="4E3B30"/>
              </a:solidFill>
            </a:endParaRPr>
          </a:p>
          <a:p>
            <a:pPr lvl="0">
              <a:buClr>
                <a:srgbClr val="F0A22E"/>
              </a:buClr>
            </a:pPr>
            <a:endParaRPr lang="en-US" sz="2500" dirty="0">
              <a:solidFill>
                <a:srgbClr val="4E3B30"/>
              </a:solidFill>
            </a:endParaRPr>
          </a:p>
          <a:p>
            <a:pPr lvl="0">
              <a:buClr>
                <a:srgbClr val="F0A22E"/>
              </a:buClr>
            </a:pPr>
            <a:endParaRPr lang="en-US" sz="3000" dirty="0">
              <a:solidFill>
                <a:srgbClr val="4E3B30"/>
              </a:solidFill>
            </a:endParaRPr>
          </a:p>
          <a:p>
            <a:pPr lvl="0">
              <a:buClr>
                <a:srgbClr val="F0A22E"/>
              </a:buClr>
            </a:pPr>
            <a:endParaRPr lang="en-US" sz="3000" dirty="0">
              <a:solidFill>
                <a:srgbClr val="4E3B30"/>
              </a:solidFill>
            </a:endParaRPr>
          </a:p>
          <a:p>
            <a:pPr lvl="0">
              <a:buClr>
                <a:srgbClr val="F0A22E"/>
              </a:buClr>
            </a:pPr>
            <a:endParaRPr lang="en-US" sz="3000" dirty="0">
              <a:solidFill>
                <a:srgbClr val="4E3B30"/>
              </a:solidFill>
            </a:endParaRPr>
          </a:p>
          <a:p>
            <a:pPr lvl="0">
              <a:buClr>
                <a:srgbClr val="F0A22E"/>
              </a:buClr>
            </a:pPr>
            <a:endParaRPr lang="en-US" sz="3000" dirty="0">
              <a:solidFill>
                <a:srgbClr val="4E3B30"/>
              </a:solidFill>
            </a:endParaRPr>
          </a:p>
          <a:p>
            <a:pPr lvl="0">
              <a:buClr>
                <a:srgbClr val="F0A22E"/>
              </a:buClr>
            </a:pPr>
            <a:endParaRPr lang="en-US" sz="3000" dirty="0">
              <a:solidFill>
                <a:srgbClr val="4E3B30"/>
              </a:solidFill>
            </a:endParaRPr>
          </a:p>
          <a:p>
            <a:pPr lvl="0">
              <a:buClr>
                <a:srgbClr val="F0A22E"/>
              </a:buClr>
            </a:pPr>
            <a:endParaRPr lang="en-US" sz="3000" dirty="0">
              <a:solidFill>
                <a:srgbClr val="4E3B30"/>
              </a:solidFill>
            </a:endParaRPr>
          </a:p>
          <a:p>
            <a:pPr lvl="0">
              <a:buClr>
                <a:srgbClr val="F0A22E"/>
              </a:buClr>
            </a:pPr>
            <a:endParaRPr lang="en-US" sz="4000" dirty="0">
              <a:solidFill>
                <a:srgbClr val="4E3B3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6" y="4344699"/>
            <a:ext cx="9143999" cy="2513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6" y="3532920"/>
            <a:ext cx="9155206" cy="2165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a:off x="6678706" y="4935683"/>
            <a:ext cx="0" cy="675409"/>
          </a:xfrm>
          <a:prstGeom prst="straightConnector1">
            <a:avLst/>
          </a:prstGeom>
          <a:ln w="1270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35748" y="5679543"/>
            <a:ext cx="8525435"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209800" y="6182591"/>
            <a:ext cx="3880682" cy="488595"/>
          </a:xfrm>
          <a:prstGeom prst="rect">
            <a:avLst/>
          </a:prstGeom>
          <a:noFill/>
        </p:spPr>
        <p:txBody>
          <a:bodyPr wrap="square" lIns="57150" tIns="28575" rIns="57150" bIns="28575" rtlCol="0">
            <a:spAutoFit/>
          </a:bodyPr>
          <a:lstStyle/>
          <a:p>
            <a:r>
              <a:rPr lang="en-US" sz="2800" b="1" dirty="0"/>
              <a:t>Rate in cm/</a:t>
            </a:r>
            <a:r>
              <a:rPr lang="en-US" sz="2800" b="1" dirty="0" err="1"/>
              <a:t>yr</a:t>
            </a:r>
            <a:r>
              <a:rPr lang="en-US" sz="2800" b="1" dirty="0"/>
              <a:t> (log  scale)</a:t>
            </a:r>
          </a:p>
        </p:txBody>
      </p:sp>
      <p:sp>
        <p:nvSpPr>
          <p:cNvPr id="23" name="TextBox 22"/>
          <p:cNvSpPr txBox="1"/>
          <p:nvPr/>
        </p:nvSpPr>
        <p:spPr>
          <a:xfrm>
            <a:off x="537882" y="5882956"/>
            <a:ext cx="739561" cy="334707"/>
          </a:xfrm>
          <a:prstGeom prst="rect">
            <a:avLst/>
          </a:prstGeom>
          <a:noFill/>
        </p:spPr>
        <p:txBody>
          <a:bodyPr wrap="none" lIns="57150" tIns="28575" rIns="57150" bIns="28575" rtlCol="0">
            <a:spAutoFit/>
          </a:bodyPr>
          <a:lstStyle/>
          <a:p>
            <a:r>
              <a:rPr lang="en-US" b="1" dirty="0"/>
              <a:t>    10</a:t>
            </a:r>
            <a:r>
              <a:rPr lang="en-US" b="1" baseline="30000" dirty="0"/>
              <a:t>-3</a:t>
            </a:r>
          </a:p>
        </p:txBody>
      </p:sp>
      <p:sp>
        <p:nvSpPr>
          <p:cNvPr id="24" name="TextBox 23"/>
          <p:cNvSpPr txBox="1"/>
          <p:nvPr/>
        </p:nvSpPr>
        <p:spPr>
          <a:xfrm>
            <a:off x="1255059" y="5882956"/>
            <a:ext cx="797270" cy="334707"/>
          </a:xfrm>
          <a:prstGeom prst="rect">
            <a:avLst/>
          </a:prstGeom>
          <a:noFill/>
        </p:spPr>
        <p:txBody>
          <a:bodyPr wrap="none" lIns="57150" tIns="28575" rIns="57150" bIns="28575" rtlCol="0">
            <a:spAutoFit/>
          </a:bodyPr>
          <a:lstStyle/>
          <a:p>
            <a:r>
              <a:rPr lang="en-US" b="1" dirty="0"/>
              <a:t>     10</a:t>
            </a:r>
            <a:r>
              <a:rPr lang="en-US" b="1" baseline="30000" dirty="0"/>
              <a:t>-2</a:t>
            </a:r>
          </a:p>
        </p:txBody>
      </p:sp>
      <p:sp>
        <p:nvSpPr>
          <p:cNvPr id="25" name="TextBox 24"/>
          <p:cNvSpPr txBox="1"/>
          <p:nvPr/>
        </p:nvSpPr>
        <p:spPr>
          <a:xfrm>
            <a:off x="1972236" y="5882956"/>
            <a:ext cx="667427" cy="334707"/>
          </a:xfrm>
          <a:prstGeom prst="rect">
            <a:avLst/>
          </a:prstGeom>
          <a:noFill/>
        </p:spPr>
        <p:txBody>
          <a:bodyPr wrap="none" lIns="57150" tIns="28575" rIns="57150" bIns="28575" rtlCol="0">
            <a:spAutoFit/>
          </a:bodyPr>
          <a:lstStyle/>
          <a:p>
            <a:r>
              <a:rPr lang="en-US" b="1" dirty="0"/>
              <a:t>    0.1</a:t>
            </a:r>
          </a:p>
        </p:txBody>
      </p:sp>
      <p:sp>
        <p:nvSpPr>
          <p:cNvPr id="26" name="TextBox 25"/>
          <p:cNvSpPr txBox="1"/>
          <p:nvPr/>
        </p:nvSpPr>
        <p:spPr>
          <a:xfrm>
            <a:off x="3055827" y="5870864"/>
            <a:ext cx="655629" cy="334707"/>
          </a:xfrm>
          <a:prstGeom prst="rect">
            <a:avLst/>
          </a:prstGeom>
          <a:noFill/>
        </p:spPr>
        <p:txBody>
          <a:bodyPr wrap="none" lIns="57150" tIns="28575" rIns="57150" bIns="28575" rtlCol="0">
            <a:spAutoFit/>
          </a:bodyPr>
          <a:lstStyle/>
          <a:p>
            <a:r>
              <a:rPr lang="en-US" b="1" dirty="0"/>
              <a:t>       1</a:t>
            </a:r>
          </a:p>
        </p:txBody>
      </p:sp>
      <p:sp>
        <p:nvSpPr>
          <p:cNvPr id="27" name="TextBox 26"/>
          <p:cNvSpPr txBox="1"/>
          <p:nvPr/>
        </p:nvSpPr>
        <p:spPr>
          <a:xfrm>
            <a:off x="3806021" y="5882956"/>
            <a:ext cx="669029" cy="334707"/>
          </a:xfrm>
          <a:prstGeom prst="rect">
            <a:avLst/>
          </a:prstGeom>
          <a:noFill/>
        </p:spPr>
        <p:txBody>
          <a:bodyPr wrap="none" lIns="57150" tIns="28575" rIns="57150" bIns="28575" rtlCol="0">
            <a:spAutoFit/>
          </a:bodyPr>
          <a:lstStyle/>
          <a:p>
            <a:r>
              <a:rPr lang="en-US" b="1" dirty="0"/>
              <a:t>     10</a:t>
            </a:r>
          </a:p>
        </p:txBody>
      </p:sp>
      <p:sp>
        <p:nvSpPr>
          <p:cNvPr id="28" name="TextBox 27"/>
          <p:cNvSpPr txBox="1"/>
          <p:nvPr/>
        </p:nvSpPr>
        <p:spPr>
          <a:xfrm>
            <a:off x="4546772" y="5882956"/>
            <a:ext cx="643381" cy="334707"/>
          </a:xfrm>
          <a:prstGeom prst="rect">
            <a:avLst/>
          </a:prstGeom>
          <a:noFill/>
        </p:spPr>
        <p:txBody>
          <a:bodyPr wrap="none" lIns="57150" tIns="28575" rIns="57150" bIns="28575" rtlCol="0">
            <a:spAutoFit/>
          </a:bodyPr>
          <a:lstStyle/>
          <a:p>
            <a:r>
              <a:rPr lang="en-US" b="1" dirty="0"/>
              <a:t>   10</a:t>
            </a:r>
            <a:r>
              <a:rPr lang="en-US" b="1" baseline="30000" dirty="0"/>
              <a:t>2</a:t>
            </a:r>
          </a:p>
        </p:txBody>
      </p:sp>
      <p:sp>
        <p:nvSpPr>
          <p:cNvPr id="29" name="TextBox 28"/>
          <p:cNvSpPr txBox="1"/>
          <p:nvPr/>
        </p:nvSpPr>
        <p:spPr>
          <a:xfrm>
            <a:off x="5273815" y="5882956"/>
            <a:ext cx="585673" cy="334707"/>
          </a:xfrm>
          <a:prstGeom prst="rect">
            <a:avLst/>
          </a:prstGeom>
          <a:noFill/>
        </p:spPr>
        <p:txBody>
          <a:bodyPr wrap="none" lIns="57150" tIns="28575" rIns="57150" bIns="28575" rtlCol="0">
            <a:spAutoFit/>
          </a:bodyPr>
          <a:lstStyle/>
          <a:p>
            <a:r>
              <a:rPr lang="en-US" b="1" dirty="0"/>
              <a:t>  10</a:t>
            </a:r>
            <a:r>
              <a:rPr lang="en-US" b="1" baseline="30000" dirty="0"/>
              <a:t>3</a:t>
            </a:r>
            <a:endParaRPr lang="en-US" b="1" dirty="0"/>
          </a:p>
        </p:txBody>
      </p:sp>
      <p:sp>
        <p:nvSpPr>
          <p:cNvPr id="30" name="TextBox 29"/>
          <p:cNvSpPr txBox="1"/>
          <p:nvPr/>
        </p:nvSpPr>
        <p:spPr>
          <a:xfrm>
            <a:off x="5990992" y="5882956"/>
            <a:ext cx="585673" cy="334707"/>
          </a:xfrm>
          <a:prstGeom prst="rect">
            <a:avLst/>
          </a:prstGeom>
          <a:noFill/>
        </p:spPr>
        <p:txBody>
          <a:bodyPr wrap="none" lIns="57150" tIns="28575" rIns="57150" bIns="28575" rtlCol="0">
            <a:spAutoFit/>
          </a:bodyPr>
          <a:lstStyle/>
          <a:p>
            <a:r>
              <a:rPr lang="en-US" b="1" dirty="0"/>
              <a:t>  10</a:t>
            </a:r>
            <a:r>
              <a:rPr lang="en-US" b="1" baseline="30000" dirty="0"/>
              <a:t>4</a:t>
            </a:r>
          </a:p>
        </p:txBody>
      </p:sp>
      <p:sp>
        <p:nvSpPr>
          <p:cNvPr id="31" name="TextBox 30"/>
          <p:cNvSpPr txBox="1"/>
          <p:nvPr/>
        </p:nvSpPr>
        <p:spPr>
          <a:xfrm>
            <a:off x="6708168" y="5882956"/>
            <a:ext cx="585673" cy="334707"/>
          </a:xfrm>
          <a:prstGeom prst="rect">
            <a:avLst/>
          </a:prstGeom>
          <a:noFill/>
        </p:spPr>
        <p:txBody>
          <a:bodyPr wrap="none" lIns="57150" tIns="28575" rIns="57150" bIns="28575" rtlCol="0">
            <a:spAutoFit/>
          </a:bodyPr>
          <a:lstStyle/>
          <a:p>
            <a:r>
              <a:rPr lang="en-US" b="1" dirty="0"/>
              <a:t>  10</a:t>
            </a:r>
            <a:r>
              <a:rPr lang="en-US" b="1" baseline="30000" dirty="0"/>
              <a:t>5</a:t>
            </a:r>
          </a:p>
        </p:txBody>
      </p:sp>
      <p:sp>
        <p:nvSpPr>
          <p:cNvPr id="32" name="TextBox 31"/>
          <p:cNvSpPr txBox="1"/>
          <p:nvPr/>
        </p:nvSpPr>
        <p:spPr>
          <a:xfrm>
            <a:off x="7425344" y="5882956"/>
            <a:ext cx="585673" cy="334707"/>
          </a:xfrm>
          <a:prstGeom prst="rect">
            <a:avLst/>
          </a:prstGeom>
          <a:noFill/>
        </p:spPr>
        <p:txBody>
          <a:bodyPr wrap="none" lIns="57150" tIns="28575" rIns="57150" bIns="28575" rtlCol="0">
            <a:spAutoFit/>
          </a:bodyPr>
          <a:lstStyle/>
          <a:p>
            <a:r>
              <a:rPr lang="en-US" b="1" dirty="0"/>
              <a:t>  10</a:t>
            </a:r>
            <a:r>
              <a:rPr lang="en-US" b="1" baseline="30000" dirty="0"/>
              <a:t>6</a:t>
            </a:r>
          </a:p>
        </p:txBody>
      </p:sp>
      <p:sp>
        <p:nvSpPr>
          <p:cNvPr id="33" name="TextBox 32"/>
          <p:cNvSpPr txBox="1"/>
          <p:nvPr/>
        </p:nvSpPr>
        <p:spPr>
          <a:xfrm>
            <a:off x="7945922" y="5858752"/>
            <a:ext cx="745845" cy="334707"/>
          </a:xfrm>
          <a:prstGeom prst="rect">
            <a:avLst/>
          </a:prstGeom>
          <a:noFill/>
        </p:spPr>
        <p:txBody>
          <a:bodyPr wrap="none" lIns="57150" tIns="28575" rIns="57150" bIns="28575" rtlCol="0">
            <a:spAutoFit/>
          </a:bodyPr>
          <a:lstStyle/>
          <a:p>
            <a:r>
              <a:rPr lang="en-US" b="1" dirty="0"/>
              <a:t>     10</a:t>
            </a:r>
            <a:r>
              <a:rPr lang="en-US" b="1" baseline="30000" dirty="0"/>
              <a:t>7</a:t>
            </a:r>
          </a:p>
        </p:txBody>
      </p:sp>
      <p:sp>
        <p:nvSpPr>
          <p:cNvPr id="34" name="TextBox 33"/>
          <p:cNvSpPr txBox="1"/>
          <p:nvPr/>
        </p:nvSpPr>
        <p:spPr>
          <a:xfrm>
            <a:off x="2517945" y="5870864"/>
            <a:ext cx="655629" cy="334707"/>
          </a:xfrm>
          <a:prstGeom prst="rect">
            <a:avLst/>
          </a:prstGeom>
          <a:noFill/>
        </p:spPr>
        <p:txBody>
          <a:bodyPr wrap="none" lIns="57150" tIns="28575" rIns="57150" bIns="28575" rtlCol="0">
            <a:spAutoFit/>
          </a:bodyPr>
          <a:lstStyle/>
          <a:p>
            <a:r>
              <a:rPr lang="en-US" b="1" dirty="0"/>
              <a:t>       0</a:t>
            </a:r>
          </a:p>
        </p:txBody>
      </p:sp>
      <p:sp>
        <p:nvSpPr>
          <p:cNvPr id="35" name="TextBox 34"/>
          <p:cNvSpPr txBox="1"/>
          <p:nvPr/>
        </p:nvSpPr>
        <p:spPr>
          <a:xfrm>
            <a:off x="-179294" y="5902082"/>
            <a:ext cx="739561" cy="334707"/>
          </a:xfrm>
          <a:prstGeom prst="rect">
            <a:avLst/>
          </a:prstGeom>
          <a:noFill/>
        </p:spPr>
        <p:txBody>
          <a:bodyPr wrap="none" lIns="57150" tIns="28575" rIns="57150" bIns="28575" rtlCol="0">
            <a:spAutoFit/>
          </a:bodyPr>
          <a:lstStyle/>
          <a:p>
            <a:r>
              <a:rPr lang="en-US" b="1" dirty="0"/>
              <a:t>    10</a:t>
            </a:r>
            <a:r>
              <a:rPr lang="en-US" b="1" baseline="30000" dirty="0"/>
              <a:t>-4</a:t>
            </a:r>
          </a:p>
        </p:txBody>
      </p:sp>
    </p:spTree>
    <p:extLst>
      <p:ext uri="{BB962C8B-B14F-4D97-AF65-F5344CB8AC3E}">
        <p14:creationId xmlns:p14="http://schemas.microsoft.com/office/powerpoint/2010/main" val="594104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19400"/>
            <a:ext cx="8686800" cy="841248"/>
          </a:xfrm>
        </p:spPr>
        <p:txBody>
          <a:bodyPr>
            <a:noAutofit/>
          </a:bodyPr>
          <a:lstStyle/>
          <a:p>
            <a:r>
              <a:rPr lang="en-US" sz="5400" dirty="0"/>
              <a:t>What science cannot do:</a:t>
            </a:r>
          </a:p>
        </p:txBody>
      </p:sp>
    </p:spTree>
    <p:extLst>
      <p:ext uri="{BB962C8B-B14F-4D97-AF65-F5344CB8AC3E}">
        <p14:creationId xmlns:p14="http://schemas.microsoft.com/office/powerpoint/2010/main" val="2045285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179294" y="103910"/>
            <a:ext cx="8507506" cy="962891"/>
          </a:xfrm>
          <a:prstGeom prst="rect">
            <a:avLst/>
          </a:prstGeom>
        </p:spPr>
        <p:txBody>
          <a:bodyPr vert="horz" lIns="91440" tIns="45720" rIns="91440" bIns="45720" rtlCol="0" anchor="ctr">
            <a:noAutofit/>
          </a:bodyPr>
          <a:lstStyle/>
          <a:p>
            <a:pPr algn="ctr">
              <a:spcBef>
                <a:spcPct val="0"/>
              </a:spcBef>
              <a:defRPr/>
            </a:pPr>
            <a:r>
              <a:rPr lang="en-US" sz="3400" dirty="0">
                <a:solidFill>
                  <a:prstClr val="black"/>
                </a:solidFill>
              </a:rPr>
              <a:t>Summary Sediment Accumulation Rates</a:t>
            </a:r>
          </a:p>
        </p:txBody>
      </p:sp>
      <p:sp>
        <p:nvSpPr>
          <p:cNvPr id="3" name="Content Placeholder 2"/>
          <p:cNvSpPr>
            <a:spLocks noGrp="1"/>
          </p:cNvSpPr>
          <p:nvPr>
            <p:ph idx="1"/>
          </p:nvPr>
        </p:nvSpPr>
        <p:spPr>
          <a:xfrm>
            <a:off x="226506" y="1065129"/>
            <a:ext cx="8839200" cy="5791200"/>
          </a:xfrm>
        </p:spPr>
        <p:txBody>
          <a:bodyPr lIns="57150" tIns="28575" rIns="57150" bIns="28575">
            <a:normAutofit fontScale="25000" lnSpcReduction="20000"/>
          </a:bodyPr>
          <a:lstStyle/>
          <a:p>
            <a:r>
              <a:rPr lang="en-US" sz="12000" dirty="0"/>
              <a:t>Modern depositional rates are ~1000 times faster than fossil rates calculated from radiometric isotope data.</a:t>
            </a:r>
          </a:p>
          <a:p>
            <a:r>
              <a:rPr lang="en-US" sz="12000" dirty="0"/>
              <a:t>Biblical time frame gives depositional rates that are 10,000 times faster than modern rates and ~10,000,000 times faster than fossil rates based on radiometric isotope data.</a:t>
            </a:r>
          </a:p>
          <a:p>
            <a:r>
              <a:rPr lang="en-US" sz="12000" dirty="0"/>
              <a:t> Experimental sedimentation studies suggest rates 2000 to 10,000,000 times faster than fossil rates calculated from radiometric dates.</a:t>
            </a:r>
          </a:p>
        </p:txBody>
      </p:sp>
      <p:cxnSp>
        <p:nvCxnSpPr>
          <p:cNvPr id="7" name="Straight Arrow Connector 6"/>
          <p:cNvCxnSpPr/>
          <p:nvPr/>
        </p:nvCxnSpPr>
        <p:spPr>
          <a:xfrm>
            <a:off x="1030941" y="4927268"/>
            <a:ext cx="0" cy="675409"/>
          </a:xfrm>
          <a:prstGeom prst="straightConnector1">
            <a:avLst/>
          </a:prstGeom>
          <a:ln w="1270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9294" y="5902082"/>
            <a:ext cx="739561" cy="334707"/>
          </a:xfrm>
          <a:prstGeom prst="rect">
            <a:avLst/>
          </a:prstGeom>
          <a:noFill/>
        </p:spPr>
        <p:txBody>
          <a:bodyPr wrap="none" lIns="57150" tIns="28575" rIns="57150" bIns="28575" rtlCol="0">
            <a:spAutoFit/>
          </a:bodyPr>
          <a:lstStyle/>
          <a:p>
            <a:r>
              <a:rPr lang="en-US" b="1" dirty="0"/>
              <a:t>    10</a:t>
            </a:r>
            <a:r>
              <a:rPr lang="en-US" b="1" baseline="30000" dirty="0"/>
              <a:t>-4</a:t>
            </a:r>
          </a:p>
        </p:txBody>
      </p:sp>
      <p:cxnSp>
        <p:nvCxnSpPr>
          <p:cNvPr id="20" name="Straight Arrow Connector 19"/>
          <p:cNvCxnSpPr/>
          <p:nvPr/>
        </p:nvCxnSpPr>
        <p:spPr>
          <a:xfrm>
            <a:off x="3092824" y="4927268"/>
            <a:ext cx="0" cy="675409"/>
          </a:xfrm>
          <a:prstGeom prst="straightConnector1">
            <a:avLst/>
          </a:prstGeom>
          <a:ln w="1270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633882" y="4918853"/>
            <a:ext cx="0" cy="675409"/>
          </a:xfrm>
          <a:prstGeom prst="straightConnector1">
            <a:avLst/>
          </a:prstGeom>
          <a:ln w="1270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010400" y="4892875"/>
            <a:ext cx="0" cy="675409"/>
          </a:xfrm>
          <a:prstGeom prst="straightConnector1">
            <a:avLst/>
          </a:prstGeom>
          <a:ln w="1270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264517" y="4889033"/>
            <a:ext cx="1375145" cy="611706"/>
          </a:xfrm>
          <a:prstGeom prst="rect">
            <a:avLst/>
          </a:prstGeom>
          <a:noFill/>
        </p:spPr>
        <p:txBody>
          <a:bodyPr wrap="square" lIns="57150" tIns="28575" rIns="57150" bIns="28575" rtlCol="0">
            <a:spAutoFit/>
          </a:bodyPr>
          <a:lstStyle/>
          <a:p>
            <a:r>
              <a:rPr lang="en-US" dirty="0" err="1"/>
              <a:t>Radiometriccalculations</a:t>
            </a:r>
            <a:endParaRPr lang="en-US" dirty="0"/>
          </a:p>
        </p:txBody>
      </p:sp>
      <p:sp>
        <p:nvSpPr>
          <p:cNvPr id="23" name="TextBox 22"/>
          <p:cNvSpPr txBox="1"/>
          <p:nvPr/>
        </p:nvSpPr>
        <p:spPr>
          <a:xfrm>
            <a:off x="3576776" y="4892873"/>
            <a:ext cx="1580319" cy="611706"/>
          </a:xfrm>
          <a:prstGeom prst="rect">
            <a:avLst/>
          </a:prstGeom>
          <a:noFill/>
        </p:spPr>
        <p:txBody>
          <a:bodyPr wrap="square" lIns="57150" tIns="28575" rIns="57150" bIns="28575" rtlCol="0">
            <a:spAutoFit/>
          </a:bodyPr>
          <a:lstStyle/>
          <a:p>
            <a:r>
              <a:rPr lang="en-US" dirty="0"/>
              <a:t>Modern measurements</a:t>
            </a:r>
          </a:p>
        </p:txBody>
      </p:sp>
      <p:sp>
        <p:nvSpPr>
          <p:cNvPr id="24" name="TextBox 23"/>
          <p:cNvSpPr txBox="1"/>
          <p:nvPr/>
        </p:nvSpPr>
        <p:spPr>
          <a:xfrm>
            <a:off x="5468471" y="4892874"/>
            <a:ext cx="1038281" cy="611706"/>
          </a:xfrm>
          <a:prstGeom prst="rect">
            <a:avLst/>
          </a:prstGeom>
          <a:noFill/>
        </p:spPr>
        <p:txBody>
          <a:bodyPr wrap="square" lIns="57150" tIns="28575" rIns="57150" bIns="28575" rtlCol="0">
            <a:spAutoFit/>
          </a:bodyPr>
          <a:lstStyle/>
          <a:p>
            <a:r>
              <a:rPr lang="en-US" dirty="0"/>
              <a:t>Sediment behavior</a:t>
            </a:r>
          </a:p>
        </p:txBody>
      </p:sp>
      <p:sp>
        <p:nvSpPr>
          <p:cNvPr id="25" name="TextBox 24"/>
          <p:cNvSpPr txBox="1"/>
          <p:nvPr/>
        </p:nvSpPr>
        <p:spPr>
          <a:xfrm>
            <a:off x="7315200" y="4889033"/>
            <a:ext cx="1168088" cy="611706"/>
          </a:xfrm>
          <a:prstGeom prst="rect">
            <a:avLst/>
          </a:prstGeom>
          <a:noFill/>
        </p:spPr>
        <p:txBody>
          <a:bodyPr wrap="square" lIns="57150" tIns="28575" rIns="57150" bIns="28575" rtlCol="0">
            <a:spAutoFit/>
          </a:bodyPr>
          <a:lstStyle/>
          <a:p>
            <a:r>
              <a:rPr lang="en-US" dirty="0"/>
              <a:t>Biblical chronology</a:t>
            </a:r>
          </a:p>
        </p:txBody>
      </p:sp>
      <p:cxnSp>
        <p:nvCxnSpPr>
          <p:cNvPr id="26" name="Straight Connector 25"/>
          <p:cNvCxnSpPr/>
          <p:nvPr/>
        </p:nvCxnSpPr>
        <p:spPr>
          <a:xfrm>
            <a:off x="335748" y="5679543"/>
            <a:ext cx="8525435"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286000" y="6182591"/>
            <a:ext cx="3880682" cy="488595"/>
          </a:xfrm>
          <a:prstGeom prst="rect">
            <a:avLst/>
          </a:prstGeom>
          <a:noFill/>
        </p:spPr>
        <p:txBody>
          <a:bodyPr wrap="square" lIns="57150" tIns="28575" rIns="57150" bIns="28575" rtlCol="0">
            <a:spAutoFit/>
          </a:bodyPr>
          <a:lstStyle/>
          <a:p>
            <a:r>
              <a:rPr lang="en-US" sz="2800" b="1" dirty="0"/>
              <a:t>Rate in cm/</a:t>
            </a:r>
            <a:r>
              <a:rPr lang="en-US" sz="2800" b="1" dirty="0" err="1"/>
              <a:t>yr</a:t>
            </a:r>
            <a:r>
              <a:rPr lang="en-US" sz="2800" b="1" dirty="0"/>
              <a:t> (log  scale)</a:t>
            </a:r>
          </a:p>
        </p:txBody>
      </p:sp>
      <p:sp>
        <p:nvSpPr>
          <p:cNvPr id="28" name="TextBox 27"/>
          <p:cNvSpPr txBox="1"/>
          <p:nvPr/>
        </p:nvSpPr>
        <p:spPr>
          <a:xfrm>
            <a:off x="537882" y="5882956"/>
            <a:ext cx="739561" cy="334707"/>
          </a:xfrm>
          <a:prstGeom prst="rect">
            <a:avLst/>
          </a:prstGeom>
          <a:noFill/>
        </p:spPr>
        <p:txBody>
          <a:bodyPr wrap="none" lIns="57150" tIns="28575" rIns="57150" bIns="28575" rtlCol="0">
            <a:spAutoFit/>
          </a:bodyPr>
          <a:lstStyle/>
          <a:p>
            <a:r>
              <a:rPr lang="en-US" b="1" dirty="0"/>
              <a:t>    10</a:t>
            </a:r>
            <a:r>
              <a:rPr lang="en-US" b="1" baseline="30000" dirty="0"/>
              <a:t>-3</a:t>
            </a:r>
          </a:p>
        </p:txBody>
      </p:sp>
      <p:sp>
        <p:nvSpPr>
          <p:cNvPr id="29" name="TextBox 28"/>
          <p:cNvSpPr txBox="1"/>
          <p:nvPr/>
        </p:nvSpPr>
        <p:spPr>
          <a:xfrm>
            <a:off x="1255059" y="5882956"/>
            <a:ext cx="797270" cy="334707"/>
          </a:xfrm>
          <a:prstGeom prst="rect">
            <a:avLst/>
          </a:prstGeom>
          <a:noFill/>
        </p:spPr>
        <p:txBody>
          <a:bodyPr wrap="none" lIns="57150" tIns="28575" rIns="57150" bIns="28575" rtlCol="0">
            <a:spAutoFit/>
          </a:bodyPr>
          <a:lstStyle/>
          <a:p>
            <a:r>
              <a:rPr lang="en-US" b="1" dirty="0"/>
              <a:t>     10</a:t>
            </a:r>
            <a:r>
              <a:rPr lang="en-US" b="1" baseline="30000" dirty="0"/>
              <a:t>-2</a:t>
            </a:r>
          </a:p>
        </p:txBody>
      </p:sp>
      <p:sp>
        <p:nvSpPr>
          <p:cNvPr id="30" name="TextBox 29"/>
          <p:cNvSpPr txBox="1"/>
          <p:nvPr/>
        </p:nvSpPr>
        <p:spPr>
          <a:xfrm>
            <a:off x="1972236" y="5882956"/>
            <a:ext cx="667427" cy="334707"/>
          </a:xfrm>
          <a:prstGeom prst="rect">
            <a:avLst/>
          </a:prstGeom>
          <a:noFill/>
        </p:spPr>
        <p:txBody>
          <a:bodyPr wrap="none" lIns="57150" tIns="28575" rIns="57150" bIns="28575" rtlCol="0">
            <a:spAutoFit/>
          </a:bodyPr>
          <a:lstStyle/>
          <a:p>
            <a:r>
              <a:rPr lang="en-US" b="1" dirty="0"/>
              <a:t>    0.1</a:t>
            </a:r>
          </a:p>
        </p:txBody>
      </p:sp>
      <p:sp>
        <p:nvSpPr>
          <p:cNvPr id="31" name="TextBox 30"/>
          <p:cNvSpPr txBox="1"/>
          <p:nvPr/>
        </p:nvSpPr>
        <p:spPr>
          <a:xfrm>
            <a:off x="3055827" y="5870864"/>
            <a:ext cx="655629" cy="334707"/>
          </a:xfrm>
          <a:prstGeom prst="rect">
            <a:avLst/>
          </a:prstGeom>
          <a:noFill/>
        </p:spPr>
        <p:txBody>
          <a:bodyPr wrap="none" lIns="57150" tIns="28575" rIns="57150" bIns="28575" rtlCol="0">
            <a:spAutoFit/>
          </a:bodyPr>
          <a:lstStyle/>
          <a:p>
            <a:r>
              <a:rPr lang="en-US" b="1" dirty="0"/>
              <a:t>       1</a:t>
            </a:r>
          </a:p>
        </p:txBody>
      </p:sp>
      <p:sp>
        <p:nvSpPr>
          <p:cNvPr id="32" name="TextBox 31"/>
          <p:cNvSpPr txBox="1"/>
          <p:nvPr/>
        </p:nvSpPr>
        <p:spPr>
          <a:xfrm>
            <a:off x="3806021" y="5882956"/>
            <a:ext cx="669029" cy="334707"/>
          </a:xfrm>
          <a:prstGeom prst="rect">
            <a:avLst/>
          </a:prstGeom>
          <a:noFill/>
        </p:spPr>
        <p:txBody>
          <a:bodyPr wrap="none" lIns="57150" tIns="28575" rIns="57150" bIns="28575" rtlCol="0">
            <a:spAutoFit/>
          </a:bodyPr>
          <a:lstStyle/>
          <a:p>
            <a:r>
              <a:rPr lang="en-US" b="1" dirty="0"/>
              <a:t>     10</a:t>
            </a:r>
          </a:p>
        </p:txBody>
      </p:sp>
      <p:sp>
        <p:nvSpPr>
          <p:cNvPr id="33" name="TextBox 32"/>
          <p:cNvSpPr txBox="1"/>
          <p:nvPr/>
        </p:nvSpPr>
        <p:spPr>
          <a:xfrm>
            <a:off x="4546772" y="5882956"/>
            <a:ext cx="643381" cy="334707"/>
          </a:xfrm>
          <a:prstGeom prst="rect">
            <a:avLst/>
          </a:prstGeom>
          <a:noFill/>
        </p:spPr>
        <p:txBody>
          <a:bodyPr wrap="none" lIns="57150" tIns="28575" rIns="57150" bIns="28575" rtlCol="0">
            <a:spAutoFit/>
          </a:bodyPr>
          <a:lstStyle/>
          <a:p>
            <a:r>
              <a:rPr lang="en-US" b="1" dirty="0"/>
              <a:t>   10</a:t>
            </a:r>
            <a:r>
              <a:rPr lang="en-US" b="1" baseline="30000" dirty="0"/>
              <a:t>2</a:t>
            </a:r>
          </a:p>
        </p:txBody>
      </p:sp>
      <p:sp>
        <p:nvSpPr>
          <p:cNvPr id="34" name="TextBox 33"/>
          <p:cNvSpPr txBox="1"/>
          <p:nvPr/>
        </p:nvSpPr>
        <p:spPr>
          <a:xfrm>
            <a:off x="5273815" y="5882956"/>
            <a:ext cx="585673" cy="334707"/>
          </a:xfrm>
          <a:prstGeom prst="rect">
            <a:avLst/>
          </a:prstGeom>
          <a:noFill/>
        </p:spPr>
        <p:txBody>
          <a:bodyPr wrap="none" lIns="57150" tIns="28575" rIns="57150" bIns="28575" rtlCol="0">
            <a:spAutoFit/>
          </a:bodyPr>
          <a:lstStyle/>
          <a:p>
            <a:r>
              <a:rPr lang="en-US" b="1" dirty="0"/>
              <a:t>  10</a:t>
            </a:r>
            <a:r>
              <a:rPr lang="en-US" b="1" baseline="30000" dirty="0"/>
              <a:t>3</a:t>
            </a:r>
            <a:endParaRPr lang="en-US" b="1" dirty="0"/>
          </a:p>
        </p:txBody>
      </p:sp>
      <p:sp>
        <p:nvSpPr>
          <p:cNvPr id="35" name="TextBox 34"/>
          <p:cNvSpPr txBox="1"/>
          <p:nvPr/>
        </p:nvSpPr>
        <p:spPr>
          <a:xfrm>
            <a:off x="5990992" y="5882956"/>
            <a:ext cx="585673" cy="334707"/>
          </a:xfrm>
          <a:prstGeom prst="rect">
            <a:avLst/>
          </a:prstGeom>
          <a:noFill/>
        </p:spPr>
        <p:txBody>
          <a:bodyPr wrap="none" lIns="57150" tIns="28575" rIns="57150" bIns="28575" rtlCol="0">
            <a:spAutoFit/>
          </a:bodyPr>
          <a:lstStyle/>
          <a:p>
            <a:r>
              <a:rPr lang="en-US" b="1" dirty="0"/>
              <a:t>  10</a:t>
            </a:r>
            <a:r>
              <a:rPr lang="en-US" b="1" baseline="30000" dirty="0"/>
              <a:t>4</a:t>
            </a:r>
          </a:p>
        </p:txBody>
      </p:sp>
      <p:sp>
        <p:nvSpPr>
          <p:cNvPr id="36" name="TextBox 35"/>
          <p:cNvSpPr txBox="1"/>
          <p:nvPr/>
        </p:nvSpPr>
        <p:spPr>
          <a:xfrm>
            <a:off x="6708168" y="5882956"/>
            <a:ext cx="585673" cy="334707"/>
          </a:xfrm>
          <a:prstGeom prst="rect">
            <a:avLst/>
          </a:prstGeom>
          <a:noFill/>
        </p:spPr>
        <p:txBody>
          <a:bodyPr wrap="none" lIns="57150" tIns="28575" rIns="57150" bIns="28575" rtlCol="0">
            <a:spAutoFit/>
          </a:bodyPr>
          <a:lstStyle/>
          <a:p>
            <a:r>
              <a:rPr lang="en-US" b="1" dirty="0"/>
              <a:t>  10</a:t>
            </a:r>
            <a:r>
              <a:rPr lang="en-US" b="1" baseline="30000" dirty="0"/>
              <a:t>5</a:t>
            </a:r>
          </a:p>
        </p:txBody>
      </p:sp>
      <p:sp>
        <p:nvSpPr>
          <p:cNvPr id="37" name="TextBox 36"/>
          <p:cNvSpPr txBox="1"/>
          <p:nvPr/>
        </p:nvSpPr>
        <p:spPr>
          <a:xfrm>
            <a:off x="7425344" y="5882956"/>
            <a:ext cx="585673" cy="334707"/>
          </a:xfrm>
          <a:prstGeom prst="rect">
            <a:avLst/>
          </a:prstGeom>
          <a:noFill/>
        </p:spPr>
        <p:txBody>
          <a:bodyPr wrap="none" lIns="57150" tIns="28575" rIns="57150" bIns="28575" rtlCol="0">
            <a:spAutoFit/>
          </a:bodyPr>
          <a:lstStyle/>
          <a:p>
            <a:r>
              <a:rPr lang="en-US" b="1" dirty="0"/>
              <a:t>  10</a:t>
            </a:r>
            <a:r>
              <a:rPr lang="en-US" b="1" baseline="30000" dirty="0"/>
              <a:t>6</a:t>
            </a:r>
          </a:p>
        </p:txBody>
      </p:sp>
      <p:sp>
        <p:nvSpPr>
          <p:cNvPr id="38" name="TextBox 37"/>
          <p:cNvSpPr txBox="1"/>
          <p:nvPr/>
        </p:nvSpPr>
        <p:spPr>
          <a:xfrm>
            <a:off x="7945922" y="5858752"/>
            <a:ext cx="745845" cy="334707"/>
          </a:xfrm>
          <a:prstGeom prst="rect">
            <a:avLst/>
          </a:prstGeom>
          <a:noFill/>
        </p:spPr>
        <p:txBody>
          <a:bodyPr wrap="none" lIns="57150" tIns="28575" rIns="57150" bIns="28575" rtlCol="0">
            <a:spAutoFit/>
          </a:bodyPr>
          <a:lstStyle/>
          <a:p>
            <a:r>
              <a:rPr lang="en-US" b="1" dirty="0"/>
              <a:t>     10</a:t>
            </a:r>
            <a:r>
              <a:rPr lang="en-US" b="1" baseline="30000" dirty="0"/>
              <a:t>7</a:t>
            </a:r>
          </a:p>
        </p:txBody>
      </p:sp>
      <p:sp>
        <p:nvSpPr>
          <p:cNvPr id="39" name="TextBox 38"/>
          <p:cNvSpPr txBox="1"/>
          <p:nvPr/>
        </p:nvSpPr>
        <p:spPr>
          <a:xfrm>
            <a:off x="2517945" y="5870864"/>
            <a:ext cx="655629" cy="334707"/>
          </a:xfrm>
          <a:prstGeom prst="rect">
            <a:avLst/>
          </a:prstGeom>
          <a:noFill/>
        </p:spPr>
        <p:txBody>
          <a:bodyPr wrap="none" lIns="57150" tIns="28575" rIns="57150" bIns="28575" rtlCol="0">
            <a:spAutoFit/>
          </a:bodyPr>
          <a:lstStyle/>
          <a:p>
            <a:r>
              <a:rPr lang="en-US" b="1" dirty="0"/>
              <a:t>       0</a:t>
            </a:r>
          </a:p>
        </p:txBody>
      </p:sp>
    </p:spTree>
    <p:extLst>
      <p:ext uri="{BB962C8B-B14F-4D97-AF65-F5344CB8AC3E}">
        <p14:creationId xmlns:p14="http://schemas.microsoft.com/office/powerpoint/2010/main" val="3536847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457200" y="103910"/>
            <a:ext cx="8229600" cy="962891"/>
          </a:xfrm>
          <a:prstGeom prst="rect">
            <a:avLst/>
          </a:prstGeom>
        </p:spPr>
        <p:txBody>
          <a:bodyPr vert="horz" lIns="91440" tIns="45720" rIns="91440" bIns="45720" rtlCol="0" anchor="ctr">
            <a:noAutofit/>
          </a:bodyPr>
          <a:lstStyle/>
          <a:p>
            <a:pPr algn="ctr">
              <a:spcBef>
                <a:spcPct val="0"/>
              </a:spcBef>
              <a:defRPr/>
            </a:pPr>
            <a:r>
              <a:rPr lang="en-US" sz="2800" dirty="0">
                <a:solidFill>
                  <a:prstClr val="black"/>
                </a:solidFill>
              </a:rPr>
              <a:t>Conclusions: Past Sediment Accumulation Rates</a:t>
            </a:r>
          </a:p>
        </p:txBody>
      </p:sp>
      <p:sp>
        <p:nvSpPr>
          <p:cNvPr id="3" name="Content Placeholder 2"/>
          <p:cNvSpPr>
            <a:spLocks noGrp="1"/>
          </p:cNvSpPr>
          <p:nvPr>
            <p:ph idx="1"/>
          </p:nvPr>
        </p:nvSpPr>
        <p:spPr>
          <a:xfrm>
            <a:off x="179294" y="1053811"/>
            <a:ext cx="8839200" cy="5791200"/>
          </a:xfrm>
        </p:spPr>
        <p:txBody>
          <a:bodyPr lIns="57150" tIns="28575" rIns="57150" bIns="28575">
            <a:normAutofit fontScale="40000" lnSpcReduction="20000"/>
          </a:bodyPr>
          <a:lstStyle/>
          <a:p>
            <a:r>
              <a:rPr lang="en-US" sz="6300" dirty="0"/>
              <a:t>Attempts have been made to explain this discrepancy between modern and fossil rates, largely by invoking erosion and </a:t>
            </a:r>
            <a:r>
              <a:rPr lang="en-US" sz="6300" dirty="0" err="1"/>
              <a:t>redeposition</a:t>
            </a:r>
            <a:r>
              <a:rPr lang="en-US" sz="6300" dirty="0"/>
              <a:t> of sediment many times prior to burial.* This model has fatal problems.</a:t>
            </a:r>
          </a:p>
          <a:p>
            <a:r>
              <a:rPr lang="en-US" sz="6300" dirty="0"/>
              <a:t>Rapid rates of sediment accumulation are required for certain classes of </a:t>
            </a:r>
            <a:r>
              <a:rPr lang="en-US" sz="6300" b="1" dirty="0"/>
              <a:t>clastic rock </a:t>
            </a:r>
            <a:r>
              <a:rPr lang="en-US" sz="6300" dirty="0"/>
              <a:t>(rock made up of particles of other rocks, like sandstone).</a:t>
            </a:r>
          </a:p>
          <a:p>
            <a:r>
              <a:rPr lang="en-US" sz="6300" dirty="0"/>
              <a:t>The accumulation of sedimentary layers can be rapid enough to be accommodated in the Biblical time frame. They cannot be slow enough to be explained adequately in a radiometric-imposed time frame. </a:t>
            </a:r>
          </a:p>
          <a:p>
            <a:r>
              <a:rPr lang="en-US" sz="6300" dirty="0"/>
              <a:t>Therefore consideration should be given to alternative explanations of radiometric isotope ratios.</a:t>
            </a:r>
            <a:endParaRPr lang="en-US" sz="2800" dirty="0"/>
          </a:p>
          <a:p>
            <a:pPr marL="0" lvl="1" indent="0">
              <a:buNone/>
            </a:pPr>
            <a:endParaRPr lang="en-US" sz="1100" dirty="0"/>
          </a:p>
          <a:p>
            <a:pPr marL="0" lvl="1" indent="0">
              <a:buNone/>
            </a:pPr>
            <a:endParaRPr lang="en-US" sz="1100" dirty="0"/>
          </a:p>
          <a:p>
            <a:pPr marL="0" lvl="1" indent="0">
              <a:buNone/>
            </a:pPr>
            <a:endParaRPr lang="en-US" sz="1100" dirty="0"/>
          </a:p>
          <a:p>
            <a:pPr marL="0" lvl="1" indent="0">
              <a:buNone/>
            </a:pPr>
            <a:endParaRPr lang="en-US" sz="1100" dirty="0"/>
          </a:p>
          <a:p>
            <a:pPr marL="0" lvl="1" indent="0">
              <a:buNone/>
            </a:pPr>
            <a:r>
              <a:rPr lang="en-US" sz="4400" dirty="0"/>
              <a:t>*cf. Sadler, P. Sediment Accumulation Rates and the Completeness of Stratigraphic Sections The Journal of Geology, 89 , 569-584.1981</a:t>
            </a:r>
            <a:r>
              <a:rPr lang="en-US" dirty="0"/>
              <a:t>.</a:t>
            </a:r>
            <a:endParaRPr lang="en-US" sz="1900" dirty="0"/>
          </a:p>
        </p:txBody>
      </p:sp>
    </p:spTree>
    <p:extLst>
      <p:ext uri="{BB962C8B-B14F-4D97-AF65-F5344CB8AC3E}">
        <p14:creationId xmlns:p14="http://schemas.microsoft.com/office/powerpoint/2010/main" val="763491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a:t>Issues in dating</a:t>
            </a:r>
          </a:p>
        </p:txBody>
      </p:sp>
      <p:sp>
        <p:nvSpPr>
          <p:cNvPr id="3" name="Content Placeholder 2"/>
          <p:cNvSpPr>
            <a:spLocks noGrp="1"/>
          </p:cNvSpPr>
          <p:nvPr>
            <p:ph idx="1"/>
          </p:nvPr>
        </p:nvSpPr>
        <p:spPr>
          <a:xfrm>
            <a:off x="304800" y="1295400"/>
            <a:ext cx="8686800" cy="5410200"/>
          </a:xfrm>
        </p:spPr>
        <p:txBody>
          <a:bodyPr/>
          <a:lstStyle/>
          <a:p>
            <a:r>
              <a:rPr lang="en-US" dirty="0"/>
              <a:t>Sediments appear to have accumulated rapidly</a:t>
            </a:r>
          </a:p>
          <a:p>
            <a:r>
              <a:rPr lang="en-US" b="1" dirty="0">
                <a:solidFill>
                  <a:schemeClr val="tx1"/>
                </a:solidFill>
              </a:rPr>
              <a:t>Sediments do not appear in equilibrium with the environment.</a:t>
            </a:r>
          </a:p>
          <a:p>
            <a:r>
              <a:rPr lang="en-US" dirty="0"/>
              <a:t>There is a general lack of erosion in the geologic record</a:t>
            </a:r>
          </a:p>
          <a:p>
            <a:r>
              <a:rPr lang="en-US" dirty="0"/>
              <a:t>Where radiometric dates are available, the events occurring between dated horizons rarely comport with the radiometric time.</a:t>
            </a:r>
          </a:p>
          <a:p>
            <a:r>
              <a:rPr lang="en-US" dirty="0"/>
              <a:t>Surviving biomolecules are found far out of possibility for radiometric time.</a:t>
            </a:r>
          </a:p>
          <a:p>
            <a:endParaRPr lang="en-US" dirty="0"/>
          </a:p>
        </p:txBody>
      </p:sp>
    </p:spTree>
    <p:extLst>
      <p:ext uri="{BB962C8B-B14F-4D97-AF65-F5344CB8AC3E}">
        <p14:creationId xmlns:p14="http://schemas.microsoft.com/office/powerpoint/2010/main" val="1383044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75533" y="79054"/>
            <a:ext cx="5457265" cy="6778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3661619" cy="2389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6" y="4"/>
            <a:ext cx="3650413" cy="2382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a:off x="537883" y="1558640"/>
            <a:ext cx="3585882" cy="405245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05971" y="571500"/>
            <a:ext cx="3989294" cy="20781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34471" y="4766830"/>
            <a:ext cx="3264292" cy="580928"/>
          </a:xfrm>
          <a:prstGeom prst="rect">
            <a:avLst/>
          </a:prstGeom>
          <a:noFill/>
        </p:spPr>
        <p:txBody>
          <a:bodyPr wrap="none" lIns="57150" tIns="28575" rIns="57150" bIns="28575" rtlCol="0">
            <a:spAutoFit/>
          </a:bodyPr>
          <a:lstStyle/>
          <a:p>
            <a:r>
              <a:rPr lang="en-US" sz="3400" b="1" dirty="0"/>
              <a:t>Colorado Plateau</a:t>
            </a:r>
          </a:p>
        </p:txBody>
      </p:sp>
    </p:spTree>
    <p:extLst>
      <p:ext uri="{BB962C8B-B14F-4D97-AF65-F5344CB8AC3E}">
        <p14:creationId xmlns:p14="http://schemas.microsoft.com/office/powerpoint/2010/main" val="610812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lIns="57150" tIns="28575" rIns="57150" bIns="28575"/>
          <a:lstStyle/>
          <a:p>
            <a:pPr eaLnBrk="1" hangingPunct="1"/>
            <a:endParaRPr lang="en-US"/>
          </a:p>
        </p:txBody>
      </p:sp>
      <p:pic>
        <p:nvPicPr>
          <p:cNvPr id="163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6" y="0"/>
            <a:ext cx="8475663" cy="6858000"/>
          </a:xfrm>
        </p:spPr>
      </p:pic>
    </p:spTree>
    <p:extLst>
      <p:ext uri="{BB962C8B-B14F-4D97-AF65-F5344CB8AC3E}">
        <p14:creationId xmlns:p14="http://schemas.microsoft.com/office/powerpoint/2010/main" val="2483136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lIns="57150" tIns="28575" rIns="57150" bIns="28575"/>
          <a:lstStyle/>
          <a:p>
            <a:pPr eaLnBrk="1" hangingPunct="1"/>
            <a:endParaRPr lang="en-US"/>
          </a:p>
        </p:txBody>
      </p:sp>
      <p:pic>
        <p:nvPicPr>
          <p:cNvPr id="17411" name="Content Placeholder 3" descr="Img_321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6" y="0"/>
            <a:ext cx="8475663" cy="6858000"/>
          </a:xfrm>
        </p:spPr>
      </p:pic>
    </p:spTree>
    <p:extLst>
      <p:ext uri="{BB962C8B-B14F-4D97-AF65-F5344CB8AC3E}">
        <p14:creationId xmlns:p14="http://schemas.microsoft.com/office/powerpoint/2010/main" val="1280517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lIns="57150" tIns="28575" rIns="57150" bIns="28575"/>
          <a:lstStyle/>
          <a:p>
            <a:pPr eaLnBrk="1" hangingPunct="1"/>
            <a:endParaRPr lang="en-US"/>
          </a:p>
        </p:txBody>
      </p:sp>
      <p:pic>
        <p:nvPicPr>
          <p:cNvPr id="1843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2" y="0"/>
            <a:ext cx="8443913" cy="6832600"/>
          </a:xfrm>
        </p:spPr>
      </p:pic>
    </p:spTree>
    <p:extLst>
      <p:ext uri="{BB962C8B-B14F-4D97-AF65-F5344CB8AC3E}">
        <p14:creationId xmlns:p14="http://schemas.microsoft.com/office/powerpoint/2010/main" val="2069967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lIns="57150" tIns="28575" rIns="57150" bIns="28575"/>
          <a:lstStyle/>
          <a:p>
            <a:pPr eaLnBrk="1" hangingPunct="1"/>
            <a:endParaRPr lang="en-US"/>
          </a:p>
        </p:txBody>
      </p:sp>
      <p:pic>
        <p:nvPicPr>
          <p:cNvPr id="194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2" y="0"/>
            <a:ext cx="8443913" cy="6832600"/>
          </a:xfrm>
        </p:spPr>
      </p:pic>
    </p:spTree>
    <p:extLst>
      <p:ext uri="{BB962C8B-B14F-4D97-AF65-F5344CB8AC3E}">
        <p14:creationId xmlns:p14="http://schemas.microsoft.com/office/powerpoint/2010/main" val="3280520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lIns="57150" tIns="28575" rIns="57150" bIns="28575"/>
          <a:lstStyle/>
          <a:p>
            <a:pPr eaLnBrk="1" hangingPunct="1"/>
            <a:endParaRPr lang="en-US"/>
          </a:p>
        </p:txBody>
      </p:sp>
      <p:pic>
        <p:nvPicPr>
          <p:cNvPr id="2048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2898213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lIns="57150" tIns="28575" rIns="57150" bIns="28575"/>
          <a:lstStyle/>
          <a:p>
            <a:pPr eaLnBrk="1" hangingPunct="1"/>
            <a:endParaRPr lang="en-US"/>
          </a:p>
        </p:txBody>
      </p:sp>
      <p:pic>
        <p:nvPicPr>
          <p:cNvPr id="2150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2973669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04800" y="-152400"/>
            <a:ext cx="8458200" cy="838200"/>
          </a:xfrm>
        </p:spPr>
        <p:txBody>
          <a:bodyPr>
            <a:normAutofit fontScale="90000"/>
          </a:bodyPr>
          <a:lstStyle/>
          <a:p>
            <a:pPr eaLnBrk="1" hangingPunct="1"/>
            <a:br>
              <a:rPr lang="en-US" sz="3200" dirty="0"/>
            </a:br>
            <a:r>
              <a:rPr lang="en-US" sz="3200" dirty="0"/>
              <a:t>Deciding about origins: </a:t>
            </a:r>
            <a:br>
              <a:rPr lang="en-US" sz="3200" dirty="0"/>
            </a:br>
            <a:r>
              <a:rPr lang="en-US" sz="3200" dirty="0"/>
              <a:t>Challenges to the concept of a fiat creation</a:t>
            </a:r>
          </a:p>
        </p:txBody>
      </p:sp>
      <p:sp>
        <p:nvSpPr>
          <p:cNvPr id="6147" name="Rectangle 3"/>
          <p:cNvSpPr>
            <a:spLocks noGrp="1" noChangeArrowheads="1"/>
          </p:cNvSpPr>
          <p:nvPr>
            <p:ph idx="1"/>
          </p:nvPr>
        </p:nvSpPr>
        <p:spPr>
          <a:xfrm>
            <a:off x="609600" y="1554162"/>
            <a:ext cx="8382000" cy="4525963"/>
          </a:xfrm>
        </p:spPr>
        <p:txBody>
          <a:bodyPr/>
          <a:lstStyle/>
          <a:p>
            <a:pPr eaLnBrk="1" hangingPunct="1"/>
            <a:r>
              <a:rPr lang="en-US" sz="3600" dirty="0"/>
              <a:t>Radiometric dating</a:t>
            </a:r>
          </a:p>
          <a:p>
            <a:pPr eaLnBrk="1" hangingPunct="1"/>
            <a:r>
              <a:rPr lang="en-US" sz="3600" dirty="0"/>
              <a:t>Other dating methods</a:t>
            </a:r>
          </a:p>
          <a:p>
            <a:pPr eaLnBrk="1" hangingPunct="1"/>
            <a:r>
              <a:rPr lang="en-US" sz="3600" dirty="0"/>
              <a:t>Fossil record</a:t>
            </a:r>
          </a:p>
          <a:p>
            <a:pPr lvl="1" eaLnBrk="1" hangingPunct="1"/>
            <a:r>
              <a:rPr lang="en-US" sz="3200" dirty="0"/>
              <a:t>Orderly fossil record</a:t>
            </a:r>
          </a:p>
          <a:p>
            <a:pPr lvl="1" eaLnBrk="1" hangingPunct="1"/>
            <a:r>
              <a:rPr lang="en-US" sz="3200" dirty="0"/>
              <a:t>Hominid record</a:t>
            </a:r>
          </a:p>
          <a:p>
            <a:pPr lvl="1" eaLnBrk="1" hangingPunct="1"/>
            <a:r>
              <a:rPr lang="en-US" sz="3200" dirty="0"/>
              <a:t>Etc.</a:t>
            </a:r>
          </a:p>
          <a:p>
            <a:pPr eaLnBrk="1" hangingPunct="1"/>
            <a:endParaRPr lang="en-US" sz="3600" dirty="0">
              <a:solidFill>
                <a:srgbClr val="FFFF00"/>
              </a:solidFill>
            </a:endParaRPr>
          </a:p>
          <a:p>
            <a:pPr eaLnBrk="1" hangingPunct="1"/>
            <a:endParaRPr lang="en-US" dirty="0">
              <a:solidFill>
                <a:srgbClr val="FFFF00"/>
              </a:solidFill>
            </a:endParaRPr>
          </a:p>
          <a:p>
            <a:pPr eaLnBrk="1" hangingPunct="1"/>
            <a:endParaRPr lang="en-US" dirty="0">
              <a:solidFill>
                <a:srgbClr val="FFFF00"/>
              </a:solidFill>
            </a:endParaRPr>
          </a:p>
        </p:txBody>
      </p:sp>
    </p:spTree>
    <p:extLst>
      <p:ext uri="{BB962C8B-B14F-4D97-AF65-F5344CB8AC3E}">
        <p14:creationId xmlns:p14="http://schemas.microsoft.com/office/powerpoint/2010/main" val="3657536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lIns="57150" tIns="28575" rIns="57150" bIns="28575"/>
          <a:lstStyle/>
          <a:p>
            <a:pPr eaLnBrk="1" hangingPunct="1"/>
            <a:endParaRPr lang="en-US"/>
          </a:p>
        </p:txBody>
      </p:sp>
      <p:pic>
        <p:nvPicPr>
          <p:cNvPr id="2253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9250" y="-11107"/>
            <a:ext cx="8489950" cy="6869113"/>
          </a:xfrm>
        </p:spPr>
      </p:pic>
    </p:spTree>
    <p:extLst>
      <p:ext uri="{BB962C8B-B14F-4D97-AF65-F5344CB8AC3E}">
        <p14:creationId xmlns:p14="http://schemas.microsoft.com/office/powerpoint/2010/main" val="411537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lIns="57150" tIns="28575" rIns="57150" bIns="28575"/>
          <a:lstStyle/>
          <a:p>
            <a:pPr eaLnBrk="1" hangingPunct="1"/>
            <a:endParaRPr lang="en-US"/>
          </a:p>
        </p:txBody>
      </p:sp>
      <p:pic>
        <p:nvPicPr>
          <p:cNvPr id="23555" name="Content Placeholder 3" descr="Img_321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6" y="0"/>
            <a:ext cx="8399463" cy="6796088"/>
          </a:xfrm>
        </p:spPr>
      </p:pic>
    </p:spTree>
    <p:extLst>
      <p:ext uri="{BB962C8B-B14F-4D97-AF65-F5344CB8AC3E}">
        <p14:creationId xmlns:p14="http://schemas.microsoft.com/office/powerpoint/2010/main" val="1633894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lIns="57150" tIns="28575" rIns="57150" bIns="28575"/>
          <a:lstStyle/>
          <a:p>
            <a:pPr eaLnBrk="1" hangingPunct="1"/>
            <a:endParaRPr lang="en-US"/>
          </a:p>
        </p:txBody>
      </p:sp>
      <p:pic>
        <p:nvPicPr>
          <p:cNvPr id="2457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760230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lIns="57150" tIns="28575" rIns="57150" bIns="28575"/>
          <a:lstStyle/>
          <a:p>
            <a:pPr eaLnBrk="1" hangingPunct="1"/>
            <a:endParaRPr lang="en-US"/>
          </a:p>
        </p:txBody>
      </p:sp>
      <p:pic>
        <p:nvPicPr>
          <p:cNvPr id="2560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213820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lIns="57150" tIns="28575" rIns="57150" bIns="28575"/>
          <a:lstStyle/>
          <a:p>
            <a:pPr eaLnBrk="1" hangingPunct="1"/>
            <a:endParaRPr lang="en-US"/>
          </a:p>
        </p:txBody>
      </p:sp>
      <p:pic>
        <p:nvPicPr>
          <p:cNvPr id="2662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2828169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lIns="57150" tIns="28575" rIns="57150" bIns="28575"/>
          <a:lstStyle/>
          <a:p>
            <a:pPr eaLnBrk="1" hangingPunct="1"/>
            <a:endParaRPr lang="en-US"/>
          </a:p>
        </p:txBody>
      </p:sp>
      <p:pic>
        <p:nvPicPr>
          <p:cNvPr id="2765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9250" y="-11107"/>
            <a:ext cx="8489950" cy="6869113"/>
          </a:xfrm>
        </p:spPr>
      </p:pic>
    </p:spTree>
    <p:extLst>
      <p:ext uri="{BB962C8B-B14F-4D97-AF65-F5344CB8AC3E}">
        <p14:creationId xmlns:p14="http://schemas.microsoft.com/office/powerpoint/2010/main" val="3063739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lIns="57150" tIns="28575" rIns="57150" bIns="28575"/>
          <a:lstStyle/>
          <a:p>
            <a:pPr eaLnBrk="1" hangingPunct="1"/>
            <a:endParaRPr lang="en-US"/>
          </a:p>
        </p:txBody>
      </p:sp>
      <p:pic>
        <p:nvPicPr>
          <p:cNvPr id="2867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3283556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lIns="57150" tIns="28575" rIns="57150" bIns="28575"/>
          <a:lstStyle/>
          <a:p>
            <a:pPr eaLnBrk="1" hangingPunct="1"/>
            <a:endParaRPr lang="en-US"/>
          </a:p>
        </p:txBody>
      </p:sp>
      <p:pic>
        <p:nvPicPr>
          <p:cNvPr id="2969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3276492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lIns="57150" tIns="28575" rIns="57150" bIns="28575"/>
          <a:lstStyle/>
          <a:p>
            <a:pPr eaLnBrk="1" hangingPunct="1"/>
            <a:endParaRPr lang="en-US"/>
          </a:p>
        </p:txBody>
      </p:sp>
      <p:pic>
        <p:nvPicPr>
          <p:cNvPr id="307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3599567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lIns="57150" tIns="28575" rIns="57150" bIns="28575"/>
          <a:lstStyle/>
          <a:p>
            <a:pPr eaLnBrk="1" hangingPunct="1"/>
            <a:endParaRPr lang="en-US"/>
          </a:p>
        </p:txBody>
      </p:sp>
      <p:pic>
        <p:nvPicPr>
          <p:cNvPr id="3174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3037580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04800" y="-152400"/>
            <a:ext cx="8686800" cy="838200"/>
          </a:xfrm>
        </p:spPr>
        <p:txBody>
          <a:bodyPr>
            <a:normAutofit fontScale="90000"/>
          </a:bodyPr>
          <a:lstStyle/>
          <a:p>
            <a:pPr eaLnBrk="1" hangingPunct="1"/>
            <a:r>
              <a:rPr lang="en-US" sz="3600" dirty="0"/>
              <a:t> </a:t>
            </a:r>
            <a:br>
              <a:rPr lang="en-US" sz="3600" dirty="0"/>
            </a:br>
            <a:r>
              <a:rPr lang="en-US" sz="3600" dirty="0"/>
              <a:t>Deciding about origins: </a:t>
            </a:r>
            <a:br>
              <a:rPr lang="en-US" sz="3600" dirty="0"/>
            </a:br>
            <a:r>
              <a:rPr lang="en-US" sz="3600" dirty="0"/>
              <a:t>challenges to the concept of evolution</a:t>
            </a:r>
          </a:p>
        </p:txBody>
      </p:sp>
      <p:sp>
        <p:nvSpPr>
          <p:cNvPr id="7171" name="Rectangle 3"/>
          <p:cNvSpPr>
            <a:spLocks noGrp="1" noChangeArrowheads="1"/>
          </p:cNvSpPr>
          <p:nvPr>
            <p:ph idx="1"/>
          </p:nvPr>
        </p:nvSpPr>
        <p:spPr>
          <a:xfrm>
            <a:off x="457200" y="1295400"/>
            <a:ext cx="8534400" cy="5334000"/>
          </a:xfrm>
        </p:spPr>
        <p:txBody>
          <a:bodyPr>
            <a:normAutofit/>
          </a:bodyPr>
          <a:lstStyle/>
          <a:p>
            <a:pPr eaLnBrk="1" hangingPunct="1"/>
            <a:r>
              <a:rPr lang="en-US" sz="3600" dirty="0"/>
              <a:t>Origin of life</a:t>
            </a:r>
          </a:p>
          <a:p>
            <a:pPr eaLnBrk="1" hangingPunct="1"/>
            <a:r>
              <a:rPr lang="en-US" sz="3600" dirty="0"/>
              <a:t>Fossil record</a:t>
            </a:r>
          </a:p>
          <a:p>
            <a:pPr lvl="1" eaLnBrk="1" hangingPunct="1"/>
            <a:r>
              <a:rPr lang="en-US" sz="3200" dirty="0"/>
              <a:t>Sudden appearances</a:t>
            </a:r>
          </a:p>
          <a:p>
            <a:pPr lvl="1" eaLnBrk="1" hangingPunct="1"/>
            <a:r>
              <a:rPr lang="en-US" sz="3200" dirty="0"/>
              <a:t>General absence of intermediate forms</a:t>
            </a:r>
          </a:p>
          <a:p>
            <a:pPr eaLnBrk="1" hangingPunct="1"/>
            <a:r>
              <a:rPr lang="en-US" sz="3600" dirty="0"/>
              <a:t>Sedimentology and Catastrophism</a:t>
            </a:r>
          </a:p>
          <a:p>
            <a:pPr lvl="1"/>
            <a:r>
              <a:rPr lang="en-US" sz="3200" dirty="0"/>
              <a:t>Evidence of extraordinary events.</a:t>
            </a:r>
          </a:p>
          <a:p>
            <a:pPr lvl="1"/>
            <a:r>
              <a:rPr lang="en-US" sz="3200" dirty="0"/>
              <a:t>General lack of evidence for time.</a:t>
            </a:r>
          </a:p>
          <a:p>
            <a:pPr eaLnBrk="1" hangingPunct="1"/>
            <a:r>
              <a:rPr lang="en-US" sz="3600" dirty="0"/>
              <a:t>Molecular biology</a:t>
            </a:r>
          </a:p>
        </p:txBody>
      </p:sp>
    </p:spTree>
    <p:extLst>
      <p:ext uri="{BB962C8B-B14F-4D97-AF65-F5344CB8AC3E}">
        <p14:creationId xmlns:p14="http://schemas.microsoft.com/office/powerpoint/2010/main" val="636206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lIns="57150" tIns="28575" rIns="57150" bIns="28575"/>
          <a:lstStyle/>
          <a:p>
            <a:pPr eaLnBrk="1" hangingPunct="1"/>
            <a:endParaRPr lang="en-US"/>
          </a:p>
        </p:txBody>
      </p:sp>
      <p:pic>
        <p:nvPicPr>
          <p:cNvPr id="327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1113"/>
            <a:ext cx="8534400" cy="6905626"/>
          </a:xfrm>
        </p:spPr>
      </p:pic>
    </p:spTree>
    <p:extLst>
      <p:ext uri="{BB962C8B-B14F-4D97-AF65-F5344CB8AC3E}">
        <p14:creationId xmlns:p14="http://schemas.microsoft.com/office/powerpoint/2010/main" val="10604788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lIns="57150" tIns="28575" rIns="57150" bIns="28575"/>
          <a:lstStyle/>
          <a:p>
            <a:pPr eaLnBrk="1" hangingPunct="1"/>
            <a:endParaRPr lang="en-US"/>
          </a:p>
        </p:txBody>
      </p:sp>
      <p:pic>
        <p:nvPicPr>
          <p:cNvPr id="3379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9250" y="-11107"/>
            <a:ext cx="8489950" cy="6869113"/>
          </a:xfrm>
        </p:spPr>
      </p:pic>
    </p:spTree>
    <p:extLst>
      <p:ext uri="{BB962C8B-B14F-4D97-AF65-F5344CB8AC3E}">
        <p14:creationId xmlns:p14="http://schemas.microsoft.com/office/powerpoint/2010/main" val="2191042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lIns="57150" tIns="28575" rIns="57150" bIns="28575"/>
          <a:lstStyle/>
          <a:p>
            <a:pPr eaLnBrk="1" hangingPunct="1"/>
            <a:endParaRPr lang="en-US"/>
          </a:p>
        </p:txBody>
      </p:sp>
      <p:pic>
        <p:nvPicPr>
          <p:cNvPr id="3481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9250" y="-11107"/>
            <a:ext cx="8489950" cy="6869113"/>
          </a:xfrm>
        </p:spPr>
      </p:pic>
    </p:spTree>
    <p:extLst>
      <p:ext uri="{BB962C8B-B14F-4D97-AF65-F5344CB8AC3E}">
        <p14:creationId xmlns:p14="http://schemas.microsoft.com/office/powerpoint/2010/main" val="45943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lIns="57150" tIns="28575" rIns="57150" bIns="28575"/>
          <a:lstStyle/>
          <a:p>
            <a:r>
              <a:rPr lang="en-US" dirty="0"/>
              <a:t>What do we see?</a:t>
            </a:r>
          </a:p>
        </p:txBody>
      </p:sp>
      <p:sp>
        <p:nvSpPr>
          <p:cNvPr id="3" name="Content Placeholder 2"/>
          <p:cNvSpPr>
            <a:spLocks noGrp="1"/>
          </p:cNvSpPr>
          <p:nvPr>
            <p:ph idx="1"/>
          </p:nvPr>
        </p:nvSpPr>
        <p:spPr/>
        <p:txBody>
          <a:bodyPr lIns="57150" tIns="28575" rIns="57150" bIns="28575"/>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1246910"/>
            <a:ext cx="9168103" cy="5611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4955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57150" tIns="28575" rIns="57150" bIns="28575"/>
          <a:lstStyle/>
          <a:p>
            <a:endParaRPr lang="en-US"/>
          </a:p>
        </p:txBody>
      </p:sp>
      <p:sp>
        <p:nvSpPr>
          <p:cNvPr id="3" name="Content Placeholder 2"/>
          <p:cNvSpPr>
            <a:spLocks noGrp="1"/>
          </p:cNvSpPr>
          <p:nvPr>
            <p:ph idx="1"/>
          </p:nvPr>
        </p:nvSpPr>
        <p:spPr/>
        <p:txBody>
          <a:bodyPr lIns="57150" tIns="28575" rIns="57150" bIns="28575"/>
          <a:lstStyle/>
          <a:p>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708" y="0"/>
            <a:ext cx="788894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310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118" y="103909"/>
            <a:ext cx="8686800" cy="838200"/>
          </a:xfrm>
        </p:spPr>
        <p:txBody>
          <a:bodyPr lIns="57150" tIns="28575" rIns="57150" bIns="28575"/>
          <a:lstStyle/>
          <a:p>
            <a:r>
              <a:rPr lang="en-US" dirty="0"/>
              <a:t>What would time do?</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78941" y="1102503"/>
            <a:ext cx="4975412" cy="5761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a:xfrm>
            <a:off x="304803" y="1143000"/>
            <a:ext cx="3639671" cy="5562600"/>
          </a:xfrm>
          <a:prstGeom prst="rect">
            <a:avLst/>
          </a:prstGeom>
        </p:spPr>
        <p:txBody>
          <a:bodyPr vert="horz" lIns="91440" tIns="45720" rIns="91440" bIns="45720">
            <a:normAutofit/>
          </a:bodyPr>
          <a:lstStyle>
            <a:lvl1pPr marL="548640" indent="-548640" algn="l" rtl="0" eaLnBrk="1" latinLnBrk="0" hangingPunct="1">
              <a:spcBef>
                <a:spcPct val="20000"/>
              </a:spcBef>
              <a:buClr>
                <a:schemeClr val="accent1"/>
              </a:buClr>
              <a:buSzPct val="70000"/>
              <a:buFont typeface="Wingdings 2"/>
              <a:buChar char=""/>
              <a:defRPr kumimoji="0" sz="5100" kern="1200">
                <a:solidFill>
                  <a:schemeClr val="tx2"/>
                </a:solidFill>
                <a:latin typeface="+mn-lt"/>
                <a:ea typeface="+mn-ea"/>
                <a:cs typeface="+mn-cs"/>
              </a:defRPr>
            </a:lvl1pPr>
            <a:lvl2pPr marL="1188720" indent="-457200" algn="l" rtl="0" eaLnBrk="1" latinLnBrk="0" hangingPunct="1">
              <a:spcBef>
                <a:spcPct val="20000"/>
              </a:spcBef>
              <a:buClr>
                <a:schemeClr val="accent1"/>
              </a:buClr>
              <a:buSzPct val="70000"/>
              <a:buFont typeface="Wingdings 2"/>
              <a:buChar char=""/>
              <a:defRPr kumimoji="0" sz="4500" kern="1200">
                <a:solidFill>
                  <a:schemeClr val="tx2"/>
                </a:solidFill>
                <a:latin typeface="+mn-lt"/>
                <a:ea typeface="+mn-ea"/>
                <a:cs typeface="+mn-cs"/>
              </a:defRPr>
            </a:lvl2pPr>
            <a:lvl3pPr marL="1828800" indent="-365760" algn="l" rtl="0" eaLnBrk="1" latinLnBrk="0" hangingPunct="1">
              <a:spcBef>
                <a:spcPct val="20000"/>
              </a:spcBef>
              <a:buClr>
                <a:schemeClr val="accent1"/>
              </a:buClr>
              <a:buSzPct val="70000"/>
              <a:buFont typeface="Wingdings 2"/>
              <a:buChar char=""/>
              <a:defRPr kumimoji="0" sz="3800" kern="1200">
                <a:solidFill>
                  <a:schemeClr val="tx2"/>
                </a:solidFill>
                <a:latin typeface="+mn-lt"/>
                <a:ea typeface="+mn-ea"/>
                <a:cs typeface="+mn-cs"/>
              </a:defRPr>
            </a:lvl3pPr>
            <a:lvl4pPr marL="2560320" indent="-36576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4pPr>
            <a:lvl5pPr marL="3291840" indent="-365760" algn="l" rtl="0" eaLnBrk="1" latinLnBrk="0" hangingPunct="1">
              <a:spcBef>
                <a:spcPct val="20000"/>
              </a:spcBef>
              <a:buClr>
                <a:schemeClr val="accent1"/>
              </a:buClr>
              <a:buSzPct val="60000"/>
              <a:buFont typeface="Wingdings 2"/>
              <a:buChar char=""/>
              <a:defRPr kumimoji="0" sz="2900" kern="1200">
                <a:solidFill>
                  <a:schemeClr val="tx2"/>
                </a:solidFill>
                <a:latin typeface="+mn-lt"/>
                <a:ea typeface="+mn-ea"/>
                <a:cs typeface="+mn-cs"/>
              </a:defRPr>
            </a:lvl5pPr>
            <a:lvl6pPr marL="4023360" indent="-365760" algn="l" rtl="0" eaLnBrk="1" latinLnBrk="0" hangingPunct="1">
              <a:spcBef>
                <a:spcPct val="20000"/>
              </a:spcBef>
              <a:buClr>
                <a:schemeClr val="accent1"/>
              </a:buClr>
              <a:buSzPct val="60000"/>
              <a:buFont typeface="Wingdings 2"/>
              <a:buChar char=""/>
              <a:defRPr kumimoji="0" sz="2900" kern="1200">
                <a:solidFill>
                  <a:schemeClr val="tx2"/>
                </a:solidFill>
                <a:latin typeface="+mn-lt"/>
                <a:ea typeface="+mn-ea"/>
                <a:cs typeface="+mn-cs"/>
              </a:defRPr>
            </a:lvl6pPr>
            <a:lvl7pPr marL="4754880" indent="-365760" algn="l" rtl="0" eaLnBrk="1" latinLnBrk="0" hangingPunct="1">
              <a:spcBef>
                <a:spcPct val="20000"/>
              </a:spcBef>
              <a:buClr>
                <a:schemeClr val="accent1"/>
              </a:buClr>
              <a:buSzPct val="60000"/>
              <a:buFont typeface="Wingdings 2"/>
              <a:buChar char=""/>
              <a:defRPr kumimoji="0" sz="2600" kern="1200">
                <a:solidFill>
                  <a:schemeClr val="tx2"/>
                </a:solidFill>
                <a:latin typeface="+mn-lt"/>
                <a:ea typeface="+mn-ea"/>
                <a:cs typeface="+mn-cs"/>
              </a:defRPr>
            </a:lvl7pPr>
            <a:lvl8pPr marL="5486400" indent="-365760" algn="l" rtl="0" eaLnBrk="1" latinLnBrk="0" hangingPunct="1">
              <a:spcBef>
                <a:spcPct val="20000"/>
              </a:spcBef>
              <a:buClr>
                <a:schemeClr val="accent1"/>
              </a:buClr>
              <a:buSzPct val="60000"/>
              <a:buFont typeface="Wingdings 2"/>
              <a:buChar char=""/>
              <a:defRPr kumimoji="0" sz="2600" kern="1200" baseline="0">
                <a:solidFill>
                  <a:schemeClr val="tx2"/>
                </a:solidFill>
                <a:latin typeface="+mn-lt"/>
                <a:ea typeface="+mn-ea"/>
                <a:cs typeface="+mn-cs"/>
              </a:defRPr>
            </a:lvl8pPr>
            <a:lvl9pPr marL="6217920" indent="-365760" algn="l" rtl="0" eaLnBrk="1" latinLnBrk="0" hangingPunct="1">
              <a:spcBef>
                <a:spcPct val="20000"/>
              </a:spcBef>
              <a:buClr>
                <a:schemeClr val="accent1"/>
              </a:buClr>
              <a:buSzPct val="60000"/>
              <a:buFont typeface="Wingdings 2"/>
              <a:buChar char=""/>
              <a:defRPr kumimoji="0" sz="2200" kern="1200" baseline="0">
                <a:solidFill>
                  <a:schemeClr val="tx2"/>
                </a:solidFill>
                <a:latin typeface="+mn-lt"/>
                <a:ea typeface="+mn-ea"/>
                <a:cs typeface="+mn-cs"/>
              </a:defRPr>
            </a:lvl9pPr>
          </a:lstStyle>
          <a:p>
            <a:pPr marL="342900" lvl="1" indent="-342900" defTabSz="571500">
              <a:buFont typeface="Wingdings 2"/>
              <a:buChar char=""/>
            </a:pPr>
            <a:r>
              <a:rPr lang="en-US" sz="3200" dirty="0"/>
              <a:t>Homogenized sediments</a:t>
            </a:r>
          </a:p>
          <a:p>
            <a:pPr marL="342900" lvl="1" indent="-342900" defTabSz="571500">
              <a:buFont typeface="Wingdings 2"/>
              <a:buChar char=""/>
            </a:pPr>
            <a:r>
              <a:rPr lang="en-US" sz="3200" dirty="0"/>
              <a:t>All internal structure is gone.</a:t>
            </a:r>
          </a:p>
          <a:p>
            <a:pPr marL="342900" lvl="1" indent="-342900" defTabSz="571500">
              <a:buFont typeface="Wingdings 2"/>
              <a:buChar char=""/>
            </a:pPr>
            <a:r>
              <a:rPr lang="en-US" sz="3200" dirty="0"/>
              <a:t>Only most recent episode of burrowing is preserved.</a:t>
            </a:r>
            <a:endParaRPr lang="en-US" dirty="0"/>
          </a:p>
          <a:p>
            <a:pPr defTabSz="571500"/>
            <a:endParaRPr lang="en-US" dirty="0"/>
          </a:p>
        </p:txBody>
      </p:sp>
    </p:spTree>
    <p:extLst>
      <p:ext uri="{BB962C8B-B14F-4D97-AF65-F5344CB8AC3E}">
        <p14:creationId xmlns:p14="http://schemas.microsoft.com/office/powerpoint/2010/main" val="733074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86800" cy="5562600"/>
          </a:xfrm>
        </p:spPr>
        <p:txBody>
          <a:bodyPr lIns="57150" tIns="28575" rIns="57150" bIns="28575">
            <a:normAutofit fontScale="85000" lnSpcReduction="20000"/>
          </a:bodyPr>
          <a:lstStyle/>
          <a:p>
            <a:pPr marL="342900" lvl="1" indent="-342900">
              <a:buFont typeface="Wingdings 2"/>
              <a:buChar char=""/>
            </a:pPr>
            <a:r>
              <a:rPr lang="en-US" sz="3200" dirty="0"/>
              <a:t>Typical rates given for sediment accumulation in rock layers based upon radiometric dates </a:t>
            </a:r>
            <a:r>
              <a:rPr lang="en-US" sz="3200"/>
              <a:t>are  10 </a:t>
            </a:r>
            <a:r>
              <a:rPr lang="en-US" sz="3200" dirty="0"/>
              <a:t>cm/1,000 years</a:t>
            </a:r>
          </a:p>
          <a:p>
            <a:r>
              <a:rPr lang="en-US" b="1" dirty="0"/>
              <a:t>How fast do marine invertebrates burrow? </a:t>
            </a:r>
          </a:p>
          <a:p>
            <a:r>
              <a:rPr lang="en-US" dirty="0"/>
              <a:t>Modern observed rates for </a:t>
            </a:r>
            <a:r>
              <a:rPr lang="en-US" b="1" dirty="0"/>
              <a:t>homogenization</a:t>
            </a:r>
            <a:r>
              <a:rPr lang="en-US" dirty="0"/>
              <a:t> are 1 year or less in marine setting.</a:t>
            </a:r>
          </a:p>
          <a:p>
            <a:pPr marL="342900" lvl="1" indent="-342900">
              <a:buFont typeface="Wingdings 2"/>
              <a:buChar char=""/>
            </a:pPr>
            <a:r>
              <a:rPr lang="en-US" sz="3200" dirty="0"/>
              <a:t>Experimental rates indicate </a:t>
            </a:r>
            <a:r>
              <a:rPr lang="en-US" sz="3200" b="1" dirty="0"/>
              <a:t>complete homogenization</a:t>
            </a:r>
            <a:r>
              <a:rPr lang="en-US" sz="3200" dirty="0"/>
              <a:t> of sediments to a depth of 10 cm (about  4 inches) can be achieved in less than an hour under some conditions (10,000 deposit feeders per square meter).* </a:t>
            </a:r>
          </a:p>
          <a:p>
            <a:pPr marL="342900" lvl="1" indent="-342900">
              <a:buFont typeface="Wingdings 2"/>
              <a:buChar char=""/>
            </a:pPr>
            <a:r>
              <a:rPr lang="en-US" sz="3200" dirty="0"/>
              <a:t>Unrealistic numbers? “…densities of 2 of these species of </a:t>
            </a:r>
            <a:r>
              <a:rPr lang="en-US" sz="3200" dirty="0" err="1"/>
              <a:t>spionid</a:t>
            </a:r>
            <a:r>
              <a:rPr lang="en-US" sz="3200" dirty="0"/>
              <a:t> [burrowing marine worms] may reach 16,000-60,000 per square meter.”** </a:t>
            </a:r>
            <a:endParaRPr lang="en-US" sz="1400" dirty="0"/>
          </a:p>
          <a:p>
            <a:pPr marL="0" lvl="2" indent="-400050">
              <a:buFont typeface="Wingdings 2"/>
              <a:buChar char=""/>
            </a:pPr>
            <a:r>
              <a:rPr lang="en-US" sz="1400" dirty="0"/>
              <a:t>*M.K. </a:t>
            </a:r>
            <a:r>
              <a:rPr lang="en-US" sz="1400" dirty="0" err="1"/>
              <a:t>Gingras</a:t>
            </a:r>
            <a:r>
              <a:rPr lang="en-US" sz="1400" dirty="0"/>
              <a:t>, S.G. Pemberton, S. </a:t>
            </a:r>
            <a:r>
              <a:rPr lang="en-US" sz="1400" dirty="0" err="1"/>
              <a:t>Dashtgard</a:t>
            </a:r>
            <a:r>
              <a:rPr lang="en-US" sz="1400" dirty="0"/>
              <a:t>, and L. Dafoe. </a:t>
            </a:r>
            <a:r>
              <a:rPr lang="en-US" sz="1400" dirty="0" err="1"/>
              <a:t>Paleo</a:t>
            </a:r>
            <a:r>
              <a:rPr lang="en-US" sz="1400" dirty="0"/>
              <a:t>, </a:t>
            </a:r>
            <a:r>
              <a:rPr lang="en-US" sz="1400" dirty="0" err="1"/>
              <a:t>Paleo</a:t>
            </a:r>
            <a:r>
              <a:rPr lang="en-US" sz="1400" dirty="0"/>
              <a:t>, </a:t>
            </a:r>
            <a:r>
              <a:rPr lang="en-US" sz="1400" dirty="0" err="1"/>
              <a:t>Paleo</a:t>
            </a:r>
            <a:r>
              <a:rPr lang="en-US" sz="1400" dirty="0"/>
              <a:t>. 270:280-286. 2008.</a:t>
            </a:r>
          </a:p>
          <a:p>
            <a:pPr marL="0" lvl="2" indent="-400050">
              <a:buFont typeface="Wingdings 2"/>
              <a:buChar char=""/>
            </a:pPr>
            <a:r>
              <a:rPr lang="en-US" sz="1400" dirty="0"/>
              <a:t>**Wilson 1981 J Mar Res 39: 735; </a:t>
            </a:r>
            <a:r>
              <a:rPr lang="en-US" sz="1400" dirty="0" err="1"/>
              <a:t>Brenchley</a:t>
            </a:r>
            <a:r>
              <a:rPr lang="en-US" sz="1400" dirty="0"/>
              <a:t> 1981 J Mar Res 39: 767.</a:t>
            </a:r>
            <a:endParaRPr lang="en-US" sz="3600" dirty="0"/>
          </a:p>
          <a:p>
            <a:pPr marL="342900" lvl="1" indent="-342900">
              <a:buFont typeface="Wingdings 2"/>
              <a:buChar char=""/>
            </a:pPr>
            <a:endParaRPr lang="en-US" sz="3200" dirty="0"/>
          </a:p>
          <a:p>
            <a:endParaRPr lang="en-US" dirty="0"/>
          </a:p>
          <a:p>
            <a:endParaRPr lang="en-US" dirty="0"/>
          </a:p>
        </p:txBody>
      </p:sp>
      <p:sp>
        <p:nvSpPr>
          <p:cNvPr id="4" name="Title 1"/>
          <p:cNvSpPr txBox="1">
            <a:spLocks/>
          </p:cNvSpPr>
          <p:nvPr/>
        </p:nvSpPr>
        <p:spPr>
          <a:xfrm>
            <a:off x="457200" y="152400"/>
            <a:ext cx="8229600" cy="838200"/>
          </a:xfrm>
          <a:prstGeom prst="rect">
            <a:avLst/>
          </a:prstGeom>
        </p:spPr>
        <p:txBody>
          <a:bodyPr vert="horz" lIns="91440" tIns="45720" rIns="91440" bIns="45720" rtlCol="0"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defRPr/>
            </a:pPr>
            <a:r>
              <a:rPr lang="en-US" sz="4400" dirty="0">
                <a:solidFill>
                  <a:prstClr val="black"/>
                </a:solidFill>
              </a:rPr>
              <a:t>Bioturbation  (burrowing)</a:t>
            </a:r>
          </a:p>
        </p:txBody>
      </p:sp>
    </p:spTree>
    <p:extLst>
      <p:ext uri="{BB962C8B-B14F-4D97-AF65-F5344CB8AC3E}">
        <p14:creationId xmlns:p14="http://schemas.microsoft.com/office/powerpoint/2010/main" val="10306336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20762"/>
            <a:ext cx="8686800" cy="5684838"/>
          </a:xfrm>
        </p:spPr>
        <p:txBody>
          <a:bodyPr lIns="57150" tIns="28575" rIns="57150" bIns="28575">
            <a:noAutofit/>
          </a:bodyPr>
          <a:lstStyle/>
          <a:p>
            <a:r>
              <a:rPr lang="en-US" sz="3000" dirty="0"/>
              <a:t>At those rates, all sediments deposited on a </a:t>
            </a:r>
            <a:r>
              <a:rPr lang="en-US" sz="3000" dirty="0" err="1"/>
              <a:t>radiometrically</a:t>
            </a:r>
            <a:r>
              <a:rPr lang="en-US" sz="3000" dirty="0"/>
              <a:t> determined time scale should be thoroughly homogenized and there should be no sedimentary structure anywhere.</a:t>
            </a:r>
          </a:p>
          <a:p>
            <a:r>
              <a:rPr lang="en-US" sz="3000" dirty="0"/>
              <a:t>Instead, we find </a:t>
            </a:r>
            <a:r>
              <a:rPr lang="en-US" sz="3000" b="1" dirty="0"/>
              <a:t>homogenized</a:t>
            </a:r>
            <a:r>
              <a:rPr lang="en-US" sz="3000" dirty="0"/>
              <a:t> sediments are exceedingly rare in the geologic column</a:t>
            </a:r>
            <a:r>
              <a:rPr lang="en-US" sz="3400" dirty="0"/>
              <a:t>.</a:t>
            </a:r>
          </a:p>
          <a:p>
            <a:r>
              <a:rPr lang="en-US" sz="2800" dirty="0"/>
              <a:t>Richard Bromley has stated:</a:t>
            </a:r>
          </a:p>
          <a:p>
            <a:pPr lvl="1"/>
            <a:r>
              <a:rPr lang="en-US" sz="2300" dirty="0"/>
              <a:t>“One hundred per cent bioturbation of the substrate is the natural end product of the activity of the </a:t>
            </a:r>
            <a:r>
              <a:rPr lang="en-US" sz="2300" dirty="0" err="1"/>
              <a:t>endobenthos</a:t>
            </a:r>
            <a:r>
              <a:rPr lang="en-US" sz="2300" dirty="0"/>
              <a:t> [burrowers].  Failure to reach 100 per cent, or the failure of that state to be preserved in the rock record, are conditions that require explanation.”</a:t>
            </a:r>
          </a:p>
          <a:p>
            <a:pPr lvl="1"/>
            <a:r>
              <a:rPr lang="en-US" sz="1500" dirty="0"/>
              <a:t>Bromley, Richard G.  1990.  Trace Fossils: Biology and Taphonomy.  London: </a:t>
            </a:r>
            <a:r>
              <a:rPr lang="en-US" sz="1500" dirty="0" err="1"/>
              <a:t>Unwin</a:t>
            </a:r>
            <a:r>
              <a:rPr lang="en-US" sz="1500" dirty="0"/>
              <a:t> Hyman. P. 200</a:t>
            </a:r>
          </a:p>
          <a:p>
            <a:endParaRPr lang="en-US" sz="2400" dirty="0"/>
          </a:p>
          <a:p>
            <a:endParaRPr lang="en-US" sz="2000" dirty="0"/>
          </a:p>
        </p:txBody>
      </p:sp>
      <p:sp>
        <p:nvSpPr>
          <p:cNvPr id="5" name="Title 1"/>
          <p:cNvSpPr txBox="1">
            <a:spLocks noGrp="1"/>
          </p:cNvSpPr>
          <p:nvPr>
            <p:ph type="title"/>
          </p:nvPr>
        </p:nvSpPr>
        <p:spPr>
          <a:xfrm>
            <a:off x="457200" y="152400"/>
            <a:ext cx="8229600" cy="838200"/>
          </a:xfrm>
          <a:prstGeom prst="rect">
            <a:avLst/>
          </a:prstGeom>
        </p:spPr>
        <p:txBody>
          <a:bodyPr vert="horz" lIns="91440" tIns="45720" rIns="91440" bIns="45720" rtlCol="0" anchor="ctr">
            <a:normAutofit/>
          </a:bodyPr>
          <a:lstStyle/>
          <a:p>
            <a:pPr algn="ctr">
              <a:spcBef>
                <a:spcPct val="0"/>
              </a:spcBef>
              <a:defRPr/>
            </a:pPr>
            <a:r>
              <a:rPr lang="en-US" sz="4400" dirty="0">
                <a:solidFill>
                  <a:prstClr val="black"/>
                </a:solidFill>
              </a:rPr>
              <a:t>Bioturbation</a:t>
            </a:r>
          </a:p>
        </p:txBody>
      </p:sp>
    </p:spTree>
    <p:extLst>
      <p:ext uri="{BB962C8B-B14F-4D97-AF65-F5344CB8AC3E}">
        <p14:creationId xmlns:p14="http://schemas.microsoft.com/office/powerpoint/2010/main" val="19037893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75533" y="79054"/>
            <a:ext cx="5457265" cy="6778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3661619" cy="2389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6" y="4"/>
            <a:ext cx="3650413" cy="2382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a:off x="537883" y="1558640"/>
            <a:ext cx="3585882" cy="405245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05971" y="571500"/>
            <a:ext cx="3989294" cy="20781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34471" y="4766830"/>
            <a:ext cx="3264292" cy="580928"/>
          </a:xfrm>
          <a:prstGeom prst="rect">
            <a:avLst/>
          </a:prstGeom>
          <a:noFill/>
        </p:spPr>
        <p:txBody>
          <a:bodyPr wrap="none" lIns="57150" tIns="28575" rIns="57150" bIns="28575" rtlCol="0">
            <a:spAutoFit/>
          </a:bodyPr>
          <a:lstStyle/>
          <a:p>
            <a:r>
              <a:rPr lang="en-US" sz="3400" b="1" dirty="0">
                <a:solidFill>
                  <a:prstClr val="black"/>
                </a:solidFill>
              </a:rPr>
              <a:t>Colorado Plateau</a:t>
            </a:r>
          </a:p>
        </p:txBody>
      </p:sp>
    </p:spTree>
    <p:extLst>
      <p:ext uri="{BB962C8B-B14F-4D97-AF65-F5344CB8AC3E}">
        <p14:creationId xmlns:p14="http://schemas.microsoft.com/office/powerpoint/2010/main" val="25055390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_documents\Fossil\Bioturbation Fossil\PPT Files\080514_PowerPoint\BioturbV7_072814.jpg"/>
          <p:cNvPicPr>
            <a:picLocks noChangeAspect="1" noChangeArrowheads="1"/>
          </p:cNvPicPr>
          <p:nvPr/>
        </p:nvPicPr>
        <p:blipFill>
          <a:blip r:embed="rId2" cstate="print"/>
          <a:srcRect/>
          <a:stretch>
            <a:fillRect/>
          </a:stretch>
        </p:blipFill>
        <p:spPr bwMode="auto">
          <a:xfrm>
            <a:off x="-897376" y="-675409"/>
            <a:ext cx="11218640" cy="8416636"/>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935977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3057500" y="1147465"/>
            <a:ext cx="5315068" cy="5710535"/>
          </a:xfrm>
          <a:prstGeom prst="rect">
            <a:avLst/>
          </a:prstGeom>
          <a:noFill/>
          <a:ln w="9525">
            <a:noFill/>
            <a:miter lim="800000"/>
            <a:headEnd/>
            <a:tailEnd/>
          </a:ln>
        </p:spPr>
      </p:pic>
      <p:sp>
        <p:nvSpPr>
          <p:cNvPr id="7" name="Title 1"/>
          <p:cNvSpPr txBox="1">
            <a:spLocks/>
          </p:cNvSpPr>
          <p:nvPr/>
        </p:nvSpPr>
        <p:spPr>
          <a:xfrm>
            <a:off x="457200" y="152400"/>
            <a:ext cx="4292136" cy="8382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a:ln>
                  <a:noFill/>
                </a:ln>
                <a:effectLst>
                  <a:reflection blurRad="12700" stA="48000" endA="300" endPos="55000" dir="5400000" sy="-90000" algn="bl" rotWithShape="0"/>
                </a:effectLst>
                <a:uLnTx/>
                <a:uFillTx/>
                <a:latin typeface="+mj-lt"/>
                <a:ea typeface="+mj-ea"/>
                <a:cs typeface="+mj-cs"/>
              </a:rPr>
              <a:t>What we see:</a:t>
            </a:r>
          </a:p>
        </p:txBody>
      </p:sp>
      <p:sp>
        <p:nvSpPr>
          <p:cNvPr id="8" name="TextBox 7"/>
          <p:cNvSpPr txBox="1"/>
          <p:nvPr/>
        </p:nvSpPr>
        <p:spPr>
          <a:xfrm>
            <a:off x="3352800" y="1103244"/>
            <a:ext cx="1577420" cy="523220"/>
          </a:xfrm>
          <a:prstGeom prst="rect">
            <a:avLst/>
          </a:prstGeom>
          <a:noFill/>
        </p:spPr>
        <p:txBody>
          <a:bodyPr wrap="none" rtlCol="0">
            <a:spAutoFit/>
          </a:bodyPr>
          <a:lstStyle/>
          <a:p>
            <a:r>
              <a:rPr lang="en-US" sz="2800" b="1" dirty="0">
                <a:latin typeface="+mn-lt"/>
              </a:rPr>
              <a:t>Evolution</a:t>
            </a:r>
          </a:p>
        </p:txBody>
      </p:sp>
      <p:sp>
        <p:nvSpPr>
          <p:cNvPr id="9" name="TextBox 8"/>
          <p:cNvSpPr txBox="1"/>
          <p:nvPr/>
        </p:nvSpPr>
        <p:spPr>
          <a:xfrm>
            <a:off x="6492883" y="1125015"/>
            <a:ext cx="1460656" cy="523220"/>
          </a:xfrm>
          <a:prstGeom prst="rect">
            <a:avLst/>
          </a:prstGeom>
          <a:noFill/>
        </p:spPr>
        <p:txBody>
          <a:bodyPr wrap="none" rtlCol="0">
            <a:spAutoFit/>
          </a:bodyPr>
          <a:lstStyle/>
          <a:p>
            <a:r>
              <a:rPr lang="en-US" sz="2800" b="1" dirty="0">
                <a:latin typeface="+mn-lt"/>
              </a:rPr>
              <a:t>Creation</a:t>
            </a:r>
          </a:p>
        </p:txBody>
      </p:sp>
    </p:spTree>
    <p:extLst>
      <p:ext uri="{BB962C8B-B14F-4D97-AF65-F5344CB8AC3E}">
        <p14:creationId xmlns:p14="http://schemas.microsoft.com/office/powerpoint/2010/main" val="21041425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_documents\Fossil\Bioturbation Fossil\PPT Files\080514_PowerPoint\BioturbV7_0728142.jpg"/>
          <p:cNvPicPr>
            <a:picLocks noChangeAspect="1" noChangeArrowheads="1"/>
          </p:cNvPicPr>
          <p:nvPr/>
        </p:nvPicPr>
        <p:blipFill>
          <a:blip r:embed="rId2" cstate="print"/>
          <a:srcRect/>
          <a:stretch>
            <a:fillRect/>
          </a:stretch>
        </p:blipFill>
        <p:spPr bwMode="auto">
          <a:xfrm>
            <a:off x="0" y="-2163"/>
            <a:ext cx="9144000"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10491543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68706" y="1554164"/>
            <a:ext cx="6122894" cy="5096018"/>
          </a:xfrm>
        </p:spPr>
        <p:txBody>
          <a:bodyPr lIns="57150" tIns="28575" rIns="57150" bIns="28575">
            <a:noAutofit/>
          </a:bodyPr>
          <a:lstStyle/>
          <a:p>
            <a:r>
              <a:rPr lang="en-US" sz="3000" dirty="0"/>
              <a:t>Leftmost column is geologic column with indicators of what section this image will cover and summaries of all the coverage and where bioturbation was seen.</a:t>
            </a:r>
          </a:p>
          <a:p>
            <a:r>
              <a:rPr lang="en-US" sz="3000" dirty="0"/>
              <a:t>Middle column expands portion of column covered by this image</a:t>
            </a:r>
          </a:p>
          <a:p>
            <a:r>
              <a:rPr lang="en-US" sz="3000" dirty="0"/>
              <a:t>Right column shows thickness of measured section and rock types pictorially and symbolically.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24" y="1350818"/>
            <a:ext cx="2526926" cy="5507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noGrp="1"/>
          </p:cNvSpPr>
          <p:nvPr>
            <p:ph type="title"/>
          </p:nvPr>
        </p:nvSpPr>
        <p:spPr>
          <a:xfrm>
            <a:off x="304800" y="207818"/>
            <a:ext cx="8686800" cy="838200"/>
          </a:xfrm>
          <a:prstGeom prst="rect">
            <a:avLst/>
          </a:prstGeom>
        </p:spPr>
        <p:txBody>
          <a:bodyPr vert="horz" lIns="91440" tIns="45720" rIns="91440" bIns="45720" rtlCol="0" anchor="ctr">
            <a:normAutofit fontScale="90000"/>
          </a:bodyPr>
          <a:lstStyle/>
          <a:p>
            <a:pPr algn="ctr">
              <a:spcBef>
                <a:spcPct val="0"/>
              </a:spcBef>
              <a:defRPr/>
            </a:pPr>
            <a:r>
              <a:rPr lang="en-US" sz="4400" dirty="0">
                <a:solidFill>
                  <a:prstClr val="black"/>
                </a:solidFill>
              </a:rPr>
              <a:t>Bioturbation – Left half of image</a:t>
            </a:r>
          </a:p>
        </p:txBody>
      </p:sp>
    </p:spTree>
    <p:extLst>
      <p:ext uri="{BB962C8B-B14F-4D97-AF65-F5344CB8AC3E}">
        <p14:creationId xmlns:p14="http://schemas.microsoft.com/office/powerpoint/2010/main" val="19392024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20762"/>
            <a:ext cx="8686800" cy="5684838"/>
          </a:xfrm>
        </p:spPr>
        <p:txBody>
          <a:bodyPr lIns="57150" tIns="28575" rIns="57150" bIns="28575">
            <a:noAutofit/>
          </a:bodyPr>
          <a:lstStyle/>
          <a:p>
            <a:endParaRPr lang="en-US" sz="2400" dirty="0"/>
          </a:p>
          <a:p>
            <a:endParaRPr lang="en-US" sz="2000" dirty="0"/>
          </a:p>
        </p:txBody>
      </p:sp>
      <p:sp>
        <p:nvSpPr>
          <p:cNvPr id="5" name="Title 1"/>
          <p:cNvSpPr txBox="1">
            <a:spLocks noGrp="1"/>
          </p:cNvSpPr>
          <p:nvPr>
            <p:ph type="title"/>
          </p:nvPr>
        </p:nvSpPr>
        <p:spPr>
          <a:xfrm>
            <a:off x="38421" y="25400"/>
            <a:ext cx="8953179" cy="838200"/>
          </a:xfrm>
          <a:prstGeom prst="rect">
            <a:avLst/>
          </a:prstGeom>
        </p:spPr>
        <p:txBody>
          <a:bodyPr vert="horz" lIns="91440" tIns="45720" rIns="91440" bIns="45720" rtlCol="0" anchor="ctr">
            <a:normAutofit fontScale="90000"/>
          </a:bodyPr>
          <a:lstStyle/>
          <a:p>
            <a:pPr algn="ctr">
              <a:spcBef>
                <a:spcPct val="0"/>
              </a:spcBef>
              <a:defRPr/>
            </a:pPr>
            <a:r>
              <a:rPr lang="en-US" sz="4400" dirty="0">
                <a:solidFill>
                  <a:prstClr val="black"/>
                </a:solidFill>
              </a:rPr>
              <a:t>Bioturbation-right half of  image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388" y="3412768"/>
            <a:ext cx="6409627" cy="344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21" y="1143000"/>
            <a:ext cx="1171815" cy="5545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1210235" y="990600"/>
            <a:ext cx="8068235" cy="2490355"/>
          </a:xfrm>
          <a:prstGeom prst="rect">
            <a:avLst/>
          </a:prstGeom>
        </p:spPr>
        <p:txBody>
          <a:bodyPr vert="horz" lIns="91440" tIns="45720" rIns="91440" bIns="45720">
            <a:noAutofit/>
          </a:bodyPr>
          <a:lstStyle>
            <a:lvl1pPr marL="548640" indent="-548640" algn="l" rtl="0" eaLnBrk="1" latinLnBrk="0" hangingPunct="1">
              <a:spcBef>
                <a:spcPct val="20000"/>
              </a:spcBef>
              <a:buClr>
                <a:schemeClr val="accent1"/>
              </a:buClr>
              <a:buSzPct val="70000"/>
              <a:buFont typeface="Wingdings 2"/>
              <a:buChar char=""/>
              <a:defRPr kumimoji="0" sz="5100" kern="1200">
                <a:solidFill>
                  <a:schemeClr val="tx2"/>
                </a:solidFill>
                <a:latin typeface="+mn-lt"/>
                <a:ea typeface="+mn-ea"/>
                <a:cs typeface="+mn-cs"/>
              </a:defRPr>
            </a:lvl1pPr>
            <a:lvl2pPr marL="1188720" indent="-457200" algn="l" rtl="0" eaLnBrk="1" latinLnBrk="0" hangingPunct="1">
              <a:spcBef>
                <a:spcPct val="20000"/>
              </a:spcBef>
              <a:buClr>
                <a:schemeClr val="accent1"/>
              </a:buClr>
              <a:buSzPct val="70000"/>
              <a:buFont typeface="Wingdings 2"/>
              <a:buChar char=""/>
              <a:defRPr kumimoji="0" sz="4500" kern="1200">
                <a:solidFill>
                  <a:schemeClr val="tx2"/>
                </a:solidFill>
                <a:latin typeface="+mn-lt"/>
                <a:ea typeface="+mn-ea"/>
                <a:cs typeface="+mn-cs"/>
              </a:defRPr>
            </a:lvl2pPr>
            <a:lvl3pPr marL="1828800" indent="-365760" algn="l" rtl="0" eaLnBrk="1" latinLnBrk="0" hangingPunct="1">
              <a:spcBef>
                <a:spcPct val="20000"/>
              </a:spcBef>
              <a:buClr>
                <a:schemeClr val="accent1"/>
              </a:buClr>
              <a:buSzPct val="70000"/>
              <a:buFont typeface="Wingdings 2"/>
              <a:buChar char=""/>
              <a:defRPr kumimoji="0" sz="3800" kern="1200">
                <a:solidFill>
                  <a:schemeClr val="tx2"/>
                </a:solidFill>
                <a:latin typeface="+mn-lt"/>
                <a:ea typeface="+mn-ea"/>
                <a:cs typeface="+mn-cs"/>
              </a:defRPr>
            </a:lvl3pPr>
            <a:lvl4pPr marL="2560320" indent="-36576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4pPr>
            <a:lvl5pPr marL="3291840" indent="-365760" algn="l" rtl="0" eaLnBrk="1" latinLnBrk="0" hangingPunct="1">
              <a:spcBef>
                <a:spcPct val="20000"/>
              </a:spcBef>
              <a:buClr>
                <a:schemeClr val="accent1"/>
              </a:buClr>
              <a:buSzPct val="60000"/>
              <a:buFont typeface="Wingdings 2"/>
              <a:buChar char=""/>
              <a:defRPr kumimoji="0" sz="2900" kern="1200">
                <a:solidFill>
                  <a:schemeClr val="tx2"/>
                </a:solidFill>
                <a:latin typeface="+mn-lt"/>
                <a:ea typeface="+mn-ea"/>
                <a:cs typeface="+mn-cs"/>
              </a:defRPr>
            </a:lvl5pPr>
            <a:lvl6pPr marL="4023360" indent="-365760" algn="l" rtl="0" eaLnBrk="1" latinLnBrk="0" hangingPunct="1">
              <a:spcBef>
                <a:spcPct val="20000"/>
              </a:spcBef>
              <a:buClr>
                <a:schemeClr val="accent1"/>
              </a:buClr>
              <a:buSzPct val="60000"/>
              <a:buFont typeface="Wingdings 2"/>
              <a:buChar char=""/>
              <a:defRPr kumimoji="0" sz="2900" kern="1200">
                <a:solidFill>
                  <a:schemeClr val="tx2"/>
                </a:solidFill>
                <a:latin typeface="+mn-lt"/>
                <a:ea typeface="+mn-ea"/>
                <a:cs typeface="+mn-cs"/>
              </a:defRPr>
            </a:lvl6pPr>
            <a:lvl7pPr marL="4754880" indent="-365760" algn="l" rtl="0" eaLnBrk="1" latinLnBrk="0" hangingPunct="1">
              <a:spcBef>
                <a:spcPct val="20000"/>
              </a:spcBef>
              <a:buClr>
                <a:schemeClr val="accent1"/>
              </a:buClr>
              <a:buSzPct val="60000"/>
              <a:buFont typeface="Wingdings 2"/>
              <a:buChar char=""/>
              <a:defRPr kumimoji="0" sz="2600" kern="1200">
                <a:solidFill>
                  <a:schemeClr val="tx2"/>
                </a:solidFill>
                <a:latin typeface="+mn-lt"/>
                <a:ea typeface="+mn-ea"/>
                <a:cs typeface="+mn-cs"/>
              </a:defRPr>
            </a:lvl7pPr>
            <a:lvl8pPr marL="5486400" indent="-365760" algn="l" rtl="0" eaLnBrk="1" latinLnBrk="0" hangingPunct="1">
              <a:spcBef>
                <a:spcPct val="20000"/>
              </a:spcBef>
              <a:buClr>
                <a:schemeClr val="accent1"/>
              </a:buClr>
              <a:buSzPct val="60000"/>
              <a:buFont typeface="Wingdings 2"/>
              <a:buChar char=""/>
              <a:defRPr kumimoji="0" sz="2600" kern="1200" baseline="0">
                <a:solidFill>
                  <a:schemeClr val="tx2"/>
                </a:solidFill>
                <a:latin typeface="+mn-lt"/>
                <a:ea typeface="+mn-ea"/>
                <a:cs typeface="+mn-cs"/>
              </a:defRPr>
            </a:lvl8pPr>
            <a:lvl9pPr marL="6217920" indent="-365760" algn="l" rtl="0" eaLnBrk="1" latinLnBrk="0" hangingPunct="1">
              <a:spcBef>
                <a:spcPct val="20000"/>
              </a:spcBef>
              <a:buClr>
                <a:schemeClr val="accent1"/>
              </a:buClr>
              <a:buSzPct val="60000"/>
              <a:buFont typeface="Wingdings 2"/>
              <a:buChar char=""/>
              <a:defRPr kumimoji="0" sz="2200" kern="1200" baseline="0">
                <a:solidFill>
                  <a:schemeClr val="tx2"/>
                </a:solidFill>
                <a:latin typeface="+mn-lt"/>
                <a:ea typeface="+mn-ea"/>
                <a:cs typeface="+mn-cs"/>
              </a:defRPr>
            </a:lvl9pPr>
          </a:lstStyle>
          <a:p>
            <a:pPr defTabSz="571500"/>
            <a:r>
              <a:rPr lang="en-US" sz="2400" dirty="0"/>
              <a:t>Right hand table gives scale of bioturbation.</a:t>
            </a:r>
          </a:p>
          <a:p>
            <a:pPr defTabSz="571500"/>
            <a:r>
              <a:rPr lang="en-US" sz="2400" dirty="0"/>
              <a:t>Middle table is figure legend for rock types and other symbols.</a:t>
            </a:r>
          </a:p>
          <a:p>
            <a:pPr defTabSz="571500"/>
            <a:r>
              <a:rPr lang="en-US" sz="2400" dirty="0"/>
              <a:t>The column on the left shows the results of our research scored by the scale in the right hand table.</a:t>
            </a:r>
          </a:p>
          <a:p>
            <a:pPr defTabSz="571500"/>
            <a:r>
              <a:rPr lang="en-US" sz="2400" dirty="0"/>
              <a:t>The photograph (not shown here) typifies the outcrop</a:t>
            </a:r>
          </a:p>
        </p:txBody>
      </p:sp>
    </p:spTree>
    <p:extLst>
      <p:ext uri="{BB962C8B-B14F-4D97-AF65-F5344CB8AC3E}">
        <p14:creationId xmlns:p14="http://schemas.microsoft.com/office/powerpoint/2010/main" val="7236552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_documents\Fossil\Bioturbation Fossil\PPT Files\080514_PowerPoint\BioturbV7_0728142.jpg"/>
          <p:cNvPicPr>
            <a:picLocks noChangeAspect="1" noChangeArrowheads="1"/>
          </p:cNvPicPr>
          <p:nvPr/>
        </p:nvPicPr>
        <p:blipFill>
          <a:blip r:embed="rId2" cstate="print"/>
          <a:srcRect/>
          <a:stretch>
            <a:fillRect/>
          </a:stretch>
        </p:blipFill>
        <p:spPr bwMode="auto">
          <a:xfrm>
            <a:off x="0" y="-2163"/>
            <a:ext cx="9144000"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23026335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_documents\Fossil\Bioturbation Fossil\PPT Files\080514_PowerPoint\BioturbV7_0728143.jpg"/>
          <p:cNvPicPr>
            <a:picLocks noChangeAspect="1" noChangeArrowheads="1"/>
          </p:cNvPicPr>
          <p:nvPr/>
        </p:nvPicPr>
        <p:blipFill>
          <a:blip r:embed="rId2" cstate="print"/>
          <a:srcRect/>
          <a:stretch>
            <a:fillRect/>
          </a:stretch>
        </p:blipFill>
        <p:spPr bwMode="auto">
          <a:xfrm>
            <a:off x="-1" y="-2163"/>
            <a:ext cx="9144001"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13167842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_documents\Fossil\Bioturbation Fossil\PPT Files\080514_PowerPoint\BioturbV7_0728144.jpg"/>
          <p:cNvPicPr>
            <a:picLocks noChangeAspect="1" noChangeArrowheads="1"/>
          </p:cNvPicPr>
          <p:nvPr/>
        </p:nvPicPr>
        <p:blipFill>
          <a:blip r:embed="rId2" cstate="print"/>
          <a:srcRect/>
          <a:stretch>
            <a:fillRect/>
          </a:stretch>
        </p:blipFill>
        <p:spPr bwMode="auto">
          <a:xfrm>
            <a:off x="-1" y="4"/>
            <a:ext cx="9144001"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20529047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_documents\Fossil\Bioturbation Fossil\PPT Files\080514_PowerPoint\BioturbV7_0728145.jpg"/>
          <p:cNvPicPr>
            <a:picLocks noChangeAspect="1" noChangeArrowheads="1"/>
          </p:cNvPicPr>
          <p:nvPr/>
        </p:nvPicPr>
        <p:blipFill>
          <a:blip r:embed="rId2" cstate="print"/>
          <a:srcRect/>
          <a:stretch>
            <a:fillRect/>
          </a:stretch>
        </p:blipFill>
        <p:spPr bwMode="auto">
          <a:xfrm>
            <a:off x="0" y="4"/>
            <a:ext cx="9144000"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39394599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_documents\Fossil\Bioturbation Fossil\PPT Files\080514_PowerPoint\BioturbV7_0728146.jpg"/>
          <p:cNvPicPr>
            <a:picLocks noChangeAspect="1" noChangeArrowheads="1"/>
          </p:cNvPicPr>
          <p:nvPr/>
        </p:nvPicPr>
        <p:blipFill>
          <a:blip r:embed="rId2" cstate="print"/>
          <a:srcRect/>
          <a:stretch>
            <a:fillRect/>
          </a:stretch>
        </p:blipFill>
        <p:spPr bwMode="auto">
          <a:xfrm>
            <a:off x="-1" y="4"/>
            <a:ext cx="9144001"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29229818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_documents\Fossil\Bioturbation Fossil\PPT Files\080514_PowerPoint\BioturbV7_0728147.jpg"/>
          <p:cNvPicPr>
            <a:picLocks noChangeAspect="1" noChangeArrowheads="1"/>
          </p:cNvPicPr>
          <p:nvPr/>
        </p:nvPicPr>
        <p:blipFill>
          <a:blip r:embed="rId2" cstate="print"/>
          <a:srcRect/>
          <a:stretch>
            <a:fillRect/>
          </a:stretch>
        </p:blipFill>
        <p:spPr bwMode="auto">
          <a:xfrm>
            <a:off x="0" y="4"/>
            <a:ext cx="9144000"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25010838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_documents\Fossil\Bioturbation Fossil\PPT Files\080514_PowerPoint\BioturbV7_0728148.jpg"/>
          <p:cNvPicPr>
            <a:picLocks noChangeAspect="1" noChangeArrowheads="1"/>
          </p:cNvPicPr>
          <p:nvPr/>
        </p:nvPicPr>
        <p:blipFill>
          <a:blip r:embed="rId2" cstate="print"/>
          <a:srcRect/>
          <a:stretch>
            <a:fillRect/>
          </a:stretch>
        </p:blipFill>
        <p:spPr bwMode="auto">
          <a:xfrm>
            <a:off x="0" y="4"/>
            <a:ext cx="9144000"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475545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a:stretch>
            <a:fillRect/>
          </a:stretch>
        </p:blipFill>
        <p:spPr bwMode="auto">
          <a:xfrm>
            <a:off x="2986576" y="1143000"/>
            <a:ext cx="5319224" cy="5715000"/>
          </a:xfrm>
          <a:prstGeom prst="rect">
            <a:avLst/>
          </a:prstGeom>
          <a:noFill/>
          <a:ln w="9525">
            <a:noFill/>
            <a:miter lim="800000"/>
            <a:headEnd/>
            <a:tailEnd/>
          </a:ln>
        </p:spPr>
      </p:pic>
      <p:sp>
        <p:nvSpPr>
          <p:cNvPr id="8" name="TextBox 7"/>
          <p:cNvSpPr txBox="1"/>
          <p:nvPr/>
        </p:nvSpPr>
        <p:spPr>
          <a:xfrm>
            <a:off x="3352800" y="1103244"/>
            <a:ext cx="1577420" cy="523220"/>
          </a:xfrm>
          <a:prstGeom prst="rect">
            <a:avLst/>
          </a:prstGeom>
          <a:noFill/>
        </p:spPr>
        <p:txBody>
          <a:bodyPr wrap="none" rtlCol="0">
            <a:spAutoFit/>
          </a:bodyPr>
          <a:lstStyle/>
          <a:p>
            <a:r>
              <a:rPr lang="en-US" sz="2800" b="1" dirty="0">
                <a:latin typeface="+mn-lt"/>
              </a:rPr>
              <a:t>Evolution</a:t>
            </a:r>
          </a:p>
        </p:txBody>
      </p:sp>
      <p:sp>
        <p:nvSpPr>
          <p:cNvPr id="9" name="TextBox 8"/>
          <p:cNvSpPr txBox="1"/>
          <p:nvPr/>
        </p:nvSpPr>
        <p:spPr>
          <a:xfrm>
            <a:off x="6492883" y="1125015"/>
            <a:ext cx="1460656" cy="523220"/>
          </a:xfrm>
          <a:prstGeom prst="rect">
            <a:avLst/>
          </a:prstGeom>
          <a:noFill/>
        </p:spPr>
        <p:txBody>
          <a:bodyPr wrap="none" rtlCol="0">
            <a:spAutoFit/>
          </a:bodyPr>
          <a:lstStyle/>
          <a:p>
            <a:r>
              <a:rPr lang="en-US" sz="2800" b="1" dirty="0">
                <a:latin typeface="+mn-lt"/>
              </a:rPr>
              <a:t>Creation</a:t>
            </a:r>
          </a:p>
        </p:txBody>
      </p:sp>
      <p:sp>
        <p:nvSpPr>
          <p:cNvPr id="7" name="Title 1"/>
          <p:cNvSpPr>
            <a:spLocks noGrp="1"/>
          </p:cNvSpPr>
          <p:nvPr>
            <p:ph type="title"/>
          </p:nvPr>
        </p:nvSpPr>
        <p:spPr>
          <a:xfrm>
            <a:off x="304800" y="76200"/>
            <a:ext cx="8229600" cy="838200"/>
          </a:xfrm>
        </p:spPr>
        <p:txBody>
          <a:bodyPr>
            <a:normAutofit/>
          </a:bodyPr>
          <a:lstStyle/>
          <a:p>
            <a:r>
              <a:rPr lang="en-US" dirty="0"/>
              <a:t>What we would like to  see: (?)</a:t>
            </a:r>
          </a:p>
        </p:txBody>
      </p:sp>
    </p:spTree>
    <p:extLst>
      <p:ext uri="{BB962C8B-B14F-4D97-AF65-F5344CB8AC3E}">
        <p14:creationId xmlns:p14="http://schemas.microsoft.com/office/powerpoint/2010/main" val="32732800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_documents\Fossil\Bioturbation Fossil\PPT Files\080514_PowerPoint\BioturbV7_0728149.jpg"/>
          <p:cNvPicPr>
            <a:picLocks noChangeAspect="1" noChangeArrowheads="1"/>
          </p:cNvPicPr>
          <p:nvPr/>
        </p:nvPicPr>
        <p:blipFill>
          <a:blip r:embed="rId2" cstate="print"/>
          <a:srcRect/>
          <a:stretch>
            <a:fillRect/>
          </a:stretch>
        </p:blipFill>
        <p:spPr bwMode="auto">
          <a:xfrm>
            <a:off x="1" y="4"/>
            <a:ext cx="9144001"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32291586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_documents\Fossil\Bioturbation Fossil\PPT Files\080514_PowerPoint\BioturbV7_07281410.jpg"/>
          <p:cNvPicPr>
            <a:picLocks noChangeAspect="1" noChangeArrowheads="1"/>
          </p:cNvPicPr>
          <p:nvPr/>
        </p:nvPicPr>
        <p:blipFill>
          <a:blip r:embed="rId2" cstate="print"/>
          <a:srcRect/>
          <a:stretch>
            <a:fillRect/>
          </a:stretch>
        </p:blipFill>
        <p:spPr bwMode="auto">
          <a:xfrm>
            <a:off x="0" y="-2163"/>
            <a:ext cx="9144000"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18532885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_documents\Fossil\Bioturbation Fossil\PPT Files\080514_PowerPoint\BioturbV7_07281411.jpg"/>
          <p:cNvPicPr>
            <a:picLocks noChangeAspect="1" noChangeArrowheads="1"/>
          </p:cNvPicPr>
          <p:nvPr/>
        </p:nvPicPr>
        <p:blipFill>
          <a:blip r:embed="rId2" cstate="print"/>
          <a:srcRect/>
          <a:stretch>
            <a:fillRect/>
          </a:stretch>
        </p:blipFill>
        <p:spPr bwMode="auto">
          <a:xfrm>
            <a:off x="0" y="-2163"/>
            <a:ext cx="9144000"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26578506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_documents\Fossil\Bioturbation Fossil\PPT Files\080514_PowerPoint\BioturbV7_07281412.jpg"/>
          <p:cNvPicPr>
            <a:picLocks noChangeAspect="1" noChangeArrowheads="1"/>
          </p:cNvPicPr>
          <p:nvPr/>
        </p:nvPicPr>
        <p:blipFill>
          <a:blip r:embed="rId2" cstate="print"/>
          <a:srcRect/>
          <a:stretch>
            <a:fillRect/>
          </a:stretch>
        </p:blipFill>
        <p:spPr bwMode="auto">
          <a:xfrm>
            <a:off x="0" y="4"/>
            <a:ext cx="9144000"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7373633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_documents\Fossil\Bioturbation Fossil\PPT Files\080514_PowerPoint\BioturbV7_07281413.jpg"/>
          <p:cNvPicPr>
            <a:picLocks noChangeAspect="1" noChangeArrowheads="1"/>
          </p:cNvPicPr>
          <p:nvPr/>
        </p:nvPicPr>
        <p:blipFill>
          <a:blip r:embed="rId2" cstate="print"/>
          <a:srcRect/>
          <a:stretch>
            <a:fillRect/>
          </a:stretch>
        </p:blipFill>
        <p:spPr bwMode="auto">
          <a:xfrm>
            <a:off x="0" y="4"/>
            <a:ext cx="9144000"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23048846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_documents\Fossil\Bioturbation Fossil\PPT Files\080514_PowerPoint\BioturbV7_07281414.jpg"/>
          <p:cNvPicPr>
            <a:picLocks noChangeAspect="1" noChangeArrowheads="1"/>
          </p:cNvPicPr>
          <p:nvPr/>
        </p:nvPicPr>
        <p:blipFill>
          <a:blip r:embed="rId2" cstate="print"/>
          <a:srcRect/>
          <a:stretch>
            <a:fillRect/>
          </a:stretch>
        </p:blipFill>
        <p:spPr bwMode="auto">
          <a:xfrm>
            <a:off x="0" y="-2163"/>
            <a:ext cx="9144000"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2378220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96962"/>
            <a:ext cx="8686800" cy="5684838"/>
          </a:xfrm>
        </p:spPr>
        <p:txBody>
          <a:bodyPr lIns="57150" tIns="28575" rIns="57150" bIns="28575">
            <a:noAutofit/>
          </a:bodyPr>
          <a:lstStyle/>
          <a:p>
            <a:r>
              <a:rPr lang="en-US" sz="3000" dirty="0"/>
              <a:t>Careful, centimeter by centimeter analysis of thousands of meters of sedimentary deposits across the Colorado Plateau (Southwestern United States) shows a systematic and profound absence of features giving evidence for time.</a:t>
            </a:r>
          </a:p>
          <a:p>
            <a:r>
              <a:rPr lang="en-US" sz="3000" dirty="0"/>
              <a:t>Only reasonable way to preserve sedimentary features is by rapid deposition and burial, consistent with short time.</a:t>
            </a:r>
          </a:p>
          <a:p>
            <a:r>
              <a:rPr lang="en-US" sz="3000" dirty="0"/>
              <a:t>Consideration should be given to other interpretations of radioisotope ratios.</a:t>
            </a:r>
          </a:p>
        </p:txBody>
      </p:sp>
      <p:sp>
        <p:nvSpPr>
          <p:cNvPr id="5" name="Title 1"/>
          <p:cNvSpPr txBox="1">
            <a:spLocks/>
          </p:cNvSpPr>
          <p:nvPr/>
        </p:nvSpPr>
        <p:spPr>
          <a:xfrm>
            <a:off x="76200" y="228600"/>
            <a:ext cx="9067800" cy="675409"/>
          </a:xfrm>
          <a:prstGeom prst="rect">
            <a:avLst/>
          </a:prstGeom>
        </p:spPr>
        <p:txBody>
          <a:bodyPr vert="horz" lIns="91440" tIns="45720" rIns="91440" bIns="45720" anchor="ctr">
            <a:noAutofit/>
          </a:bodyPr>
          <a:lstStyle>
            <a:lvl1pPr algn="l" rtl="0" eaLnBrk="1" latinLnBrk="0" hangingPunct="1">
              <a:spcBef>
                <a:spcPct val="0"/>
              </a:spcBef>
              <a:buNone/>
              <a:defRPr kumimoji="0" sz="5800" kern="1200" cap="all" baseline="0">
                <a:solidFill>
                  <a:schemeClr val="tx2"/>
                </a:solidFill>
                <a:effectLst>
                  <a:reflection blurRad="12700" stA="48000" endA="300" endPos="55000" dir="5400000" sy="-90000" algn="bl" rotWithShape="0"/>
                </a:effectLst>
                <a:latin typeface="+mj-lt"/>
                <a:ea typeface="+mj-ea"/>
                <a:cs typeface="+mj-cs"/>
              </a:defRPr>
            </a:lvl1pPr>
          </a:lstStyle>
          <a:p>
            <a:pPr defTabSz="571500"/>
            <a:r>
              <a:rPr lang="en-US" sz="3400" b="1" dirty="0"/>
              <a:t>Bioturbation: Summary and Conclusions</a:t>
            </a:r>
          </a:p>
        </p:txBody>
      </p:sp>
    </p:spTree>
    <p:extLst>
      <p:ext uri="{BB962C8B-B14F-4D97-AF65-F5344CB8AC3E}">
        <p14:creationId xmlns:p14="http://schemas.microsoft.com/office/powerpoint/2010/main" val="23893080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lIns="57150" tIns="28575" rIns="57150" bIns="28575"/>
          <a:lstStyle/>
          <a:p>
            <a:r>
              <a:rPr lang="en-US" dirty="0"/>
              <a:t>Issues in dating</a:t>
            </a:r>
          </a:p>
        </p:txBody>
      </p:sp>
      <p:sp>
        <p:nvSpPr>
          <p:cNvPr id="3" name="Content Placeholder 2"/>
          <p:cNvSpPr>
            <a:spLocks noGrp="1"/>
          </p:cNvSpPr>
          <p:nvPr>
            <p:ph idx="1"/>
          </p:nvPr>
        </p:nvSpPr>
        <p:spPr>
          <a:xfrm>
            <a:off x="304800" y="1295400"/>
            <a:ext cx="8686800" cy="5410200"/>
          </a:xfrm>
        </p:spPr>
        <p:txBody>
          <a:bodyPr lIns="57150" tIns="28575" rIns="57150" bIns="28575">
            <a:normAutofit/>
          </a:bodyPr>
          <a:lstStyle/>
          <a:p>
            <a:r>
              <a:rPr lang="en-US" dirty="0"/>
              <a:t>Sediments appear to have accumulated rapidly</a:t>
            </a:r>
          </a:p>
          <a:p>
            <a:r>
              <a:rPr lang="en-US" dirty="0"/>
              <a:t>Sediments do not appear in equilibrium with the environment.</a:t>
            </a:r>
          </a:p>
          <a:p>
            <a:r>
              <a:rPr lang="en-US" b="1" dirty="0">
                <a:solidFill>
                  <a:schemeClr val="tx1"/>
                </a:solidFill>
              </a:rPr>
              <a:t>There is a general lack of erosion in the geologic record</a:t>
            </a:r>
          </a:p>
          <a:p>
            <a:r>
              <a:rPr lang="en-US" dirty="0"/>
              <a:t>Where radiometric dates are available, the events occurring between dated horizons rarely comport with the radiometric time.</a:t>
            </a:r>
          </a:p>
          <a:p>
            <a:r>
              <a:rPr lang="en-US" dirty="0"/>
              <a:t>Surviving biomolecules are found far out of possibility for radiometric time.</a:t>
            </a:r>
          </a:p>
          <a:p>
            <a:endParaRPr lang="en-US" dirty="0"/>
          </a:p>
        </p:txBody>
      </p:sp>
    </p:spTree>
    <p:extLst>
      <p:ext uri="{BB962C8B-B14F-4D97-AF65-F5344CB8AC3E}">
        <p14:creationId xmlns:p14="http://schemas.microsoft.com/office/powerpoint/2010/main" val="9528730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381000" y="1295400"/>
            <a:ext cx="8382000" cy="4525963"/>
          </a:xfrm>
        </p:spPr>
        <p:txBody>
          <a:bodyPr/>
          <a:lstStyle/>
          <a:p>
            <a:pPr eaLnBrk="1" hangingPunct="1"/>
            <a:r>
              <a:rPr lang="en-US" sz="3600" dirty="0"/>
              <a:t>Radiometric dating</a:t>
            </a:r>
          </a:p>
          <a:p>
            <a:pPr eaLnBrk="1" hangingPunct="1"/>
            <a:r>
              <a:rPr lang="en-US" sz="3600" dirty="0"/>
              <a:t>Other dating methods</a:t>
            </a:r>
          </a:p>
          <a:p>
            <a:pPr eaLnBrk="1" hangingPunct="1"/>
            <a:r>
              <a:rPr lang="en-US" sz="3600" dirty="0"/>
              <a:t>Fossil record</a:t>
            </a:r>
          </a:p>
          <a:p>
            <a:pPr lvl="1" eaLnBrk="1" hangingPunct="1"/>
            <a:r>
              <a:rPr lang="en-US" sz="3200" dirty="0"/>
              <a:t>Orderly fossil record</a:t>
            </a:r>
          </a:p>
          <a:p>
            <a:pPr lvl="1" eaLnBrk="1" hangingPunct="1"/>
            <a:r>
              <a:rPr lang="en-US" sz="3200" dirty="0"/>
              <a:t>Hominid record</a:t>
            </a:r>
          </a:p>
          <a:p>
            <a:pPr lvl="1" eaLnBrk="1" hangingPunct="1"/>
            <a:r>
              <a:rPr lang="en-US" sz="3200" dirty="0"/>
              <a:t>Etc.</a:t>
            </a:r>
          </a:p>
          <a:p>
            <a:pPr eaLnBrk="1" hangingPunct="1"/>
            <a:endParaRPr lang="en-US" sz="3600" dirty="0">
              <a:solidFill>
                <a:srgbClr val="FFFF00"/>
              </a:solidFill>
            </a:endParaRPr>
          </a:p>
          <a:p>
            <a:pPr eaLnBrk="1" hangingPunct="1"/>
            <a:endParaRPr lang="en-US" dirty="0">
              <a:solidFill>
                <a:srgbClr val="FFFF00"/>
              </a:solidFill>
            </a:endParaRPr>
          </a:p>
          <a:p>
            <a:pPr eaLnBrk="1" hangingPunct="1"/>
            <a:endParaRPr lang="en-US" dirty="0">
              <a:solidFill>
                <a:srgbClr val="FFFF00"/>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1"/>
          </a:xfrm>
          <a:prstGeom prst="rect">
            <a:avLst/>
          </a:prstGeom>
        </p:spPr>
      </p:pic>
      <p:sp>
        <p:nvSpPr>
          <p:cNvPr id="6" name="Rectangle 2"/>
          <p:cNvSpPr txBox="1">
            <a:spLocks noChangeArrowheads="1"/>
          </p:cNvSpPr>
          <p:nvPr/>
        </p:nvSpPr>
        <p:spPr>
          <a:xfrm>
            <a:off x="152400" y="49427"/>
            <a:ext cx="8915400" cy="712573"/>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br>
              <a:rPr lang="en-US" dirty="0">
                <a:solidFill>
                  <a:srgbClr val="002060"/>
                </a:solidFill>
              </a:rPr>
            </a:br>
            <a:endParaRPr lang="en-US" sz="2800" dirty="0">
              <a:solidFill>
                <a:srgbClr val="C00000"/>
              </a:solidFill>
            </a:endParaRPr>
          </a:p>
        </p:txBody>
      </p:sp>
      <p:sp>
        <p:nvSpPr>
          <p:cNvPr id="8" name="Rectangle 2"/>
          <p:cNvSpPr txBox="1">
            <a:spLocks noChangeArrowheads="1"/>
          </p:cNvSpPr>
          <p:nvPr/>
        </p:nvSpPr>
        <p:spPr>
          <a:xfrm>
            <a:off x="152400" y="5624383"/>
            <a:ext cx="8915400" cy="712573"/>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br>
              <a:rPr lang="en-US" dirty="0">
                <a:solidFill>
                  <a:srgbClr val="002060"/>
                </a:solidFill>
              </a:rPr>
            </a:br>
            <a:endParaRPr lang="en-US" sz="4000" dirty="0">
              <a:solidFill>
                <a:srgbClr val="002060"/>
              </a:solidFill>
            </a:endParaRPr>
          </a:p>
        </p:txBody>
      </p:sp>
      <p:sp>
        <p:nvSpPr>
          <p:cNvPr id="9" name="Rectangle 2"/>
          <p:cNvSpPr txBox="1">
            <a:spLocks noChangeArrowheads="1"/>
          </p:cNvSpPr>
          <p:nvPr/>
        </p:nvSpPr>
        <p:spPr>
          <a:xfrm>
            <a:off x="152400" y="4983890"/>
            <a:ext cx="8915400" cy="712573"/>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br>
              <a:rPr lang="en-US" dirty="0">
                <a:solidFill>
                  <a:srgbClr val="002060"/>
                </a:solidFill>
              </a:rPr>
            </a:br>
            <a:r>
              <a:rPr lang="en-US" sz="2800" dirty="0">
                <a:solidFill>
                  <a:srgbClr val="002060"/>
                </a:solidFill>
              </a:rPr>
              <a:t>Art Chadwick and Leonard Brand</a:t>
            </a:r>
          </a:p>
        </p:txBody>
      </p:sp>
      <p:sp>
        <p:nvSpPr>
          <p:cNvPr id="11" name="Title 1"/>
          <p:cNvSpPr txBox="1">
            <a:spLocks/>
          </p:cNvSpPr>
          <p:nvPr/>
        </p:nvSpPr>
        <p:spPr>
          <a:xfrm>
            <a:off x="0" y="76200"/>
            <a:ext cx="9144000" cy="1447800"/>
          </a:xfrm>
          <a:prstGeom prst="rect">
            <a:avLst/>
          </a:prstGeom>
          <a:solidFill>
            <a:srgbClr val="DDDDDD">
              <a:alpha val="60000"/>
            </a:srgbClr>
          </a:solidFill>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b="1" dirty="0">
                <a:solidFill>
                  <a:srgbClr val="4E3B30"/>
                </a:solidFill>
              </a:rPr>
              <a:t>Does the Shinarump/Moenkopi contact represent a 10 MY depositional hiatus on the Colorado Plateau?</a:t>
            </a:r>
          </a:p>
        </p:txBody>
      </p:sp>
    </p:spTree>
    <p:extLst>
      <p:ext uri="{BB962C8B-B14F-4D97-AF65-F5344CB8AC3E}">
        <p14:creationId xmlns:p14="http://schemas.microsoft.com/office/powerpoint/2010/main" val="22090334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57200"/>
            <a:ext cx="9141117" cy="5905809"/>
          </a:xfrm>
        </p:spPr>
      </p:pic>
    </p:spTree>
    <p:extLst>
      <p:ext uri="{BB962C8B-B14F-4D97-AF65-F5344CB8AC3E}">
        <p14:creationId xmlns:p14="http://schemas.microsoft.com/office/powerpoint/2010/main" val="712393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838200"/>
          </a:xfrm>
        </p:spPr>
        <p:txBody>
          <a:bodyPr/>
          <a:lstStyle/>
          <a:p>
            <a:r>
              <a:rPr lang="en-US" dirty="0"/>
              <a:t>…or this:</a:t>
            </a:r>
          </a:p>
        </p:txBody>
      </p:sp>
      <p:pic>
        <p:nvPicPr>
          <p:cNvPr id="69634" name="Picture 2"/>
          <p:cNvPicPr>
            <a:picLocks noChangeAspect="1" noChangeArrowheads="1"/>
          </p:cNvPicPr>
          <p:nvPr/>
        </p:nvPicPr>
        <p:blipFill>
          <a:blip r:embed="rId2" cstate="print"/>
          <a:srcRect/>
          <a:stretch>
            <a:fillRect/>
          </a:stretch>
        </p:blipFill>
        <p:spPr bwMode="auto">
          <a:xfrm>
            <a:off x="2986576" y="1143000"/>
            <a:ext cx="5319224" cy="5715000"/>
          </a:xfrm>
          <a:prstGeom prst="rect">
            <a:avLst/>
          </a:prstGeom>
          <a:noFill/>
          <a:ln w="9525">
            <a:noFill/>
            <a:miter lim="800000"/>
            <a:headEnd/>
            <a:tailEnd/>
          </a:ln>
        </p:spPr>
      </p:pic>
      <p:sp>
        <p:nvSpPr>
          <p:cNvPr id="8" name="TextBox 7"/>
          <p:cNvSpPr txBox="1"/>
          <p:nvPr/>
        </p:nvSpPr>
        <p:spPr>
          <a:xfrm>
            <a:off x="3352800" y="1103244"/>
            <a:ext cx="1577420" cy="523220"/>
          </a:xfrm>
          <a:prstGeom prst="rect">
            <a:avLst/>
          </a:prstGeom>
          <a:noFill/>
        </p:spPr>
        <p:txBody>
          <a:bodyPr wrap="none" rtlCol="0">
            <a:spAutoFit/>
          </a:bodyPr>
          <a:lstStyle/>
          <a:p>
            <a:r>
              <a:rPr lang="en-US" sz="2800" b="1" dirty="0">
                <a:latin typeface="+mn-lt"/>
              </a:rPr>
              <a:t>Evolution</a:t>
            </a:r>
          </a:p>
        </p:txBody>
      </p:sp>
      <p:sp>
        <p:nvSpPr>
          <p:cNvPr id="9" name="TextBox 8"/>
          <p:cNvSpPr txBox="1"/>
          <p:nvPr/>
        </p:nvSpPr>
        <p:spPr>
          <a:xfrm>
            <a:off x="6492883" y="1125015"/>
            <a:ext cx="1460656" cy="523220"/>
          </a:xfrm>
          <a:prstGeom prst="rect">
            <a:avLst/>
          </a:prstGeom>
          <a:noFill/>
        </p:spPr>
        <p:txBody>
          <a:bodyPr wrap="none" rtlCol="0">
            <a:spAutoFit/>
          </a:bodyPr>
          <a:lstStyle/>
          <a:p>
            <a:r>
              <a:rPr lang="en-US" sz="2800" b="1" dirty="0">
                <a:latin typeface="+mn-lt"/>
              </a:rPr>
              <a:t>Creation</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6576" y="1142999"/>
            <a:ext cx="5319224" cy="5722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352800" y="1153180"/>
            <a:ext cx="1577420" cy="523220"/>
          </a:xfrm>
          <a:prstGeom prst="rect">
            <a:avLst/>
          </a:prstGeom>
          <a:noFill/>
        </p:spPr>
        <p:txBody>
          <a:bodyPr wrap="none" rtlCol="0">
            <a:spAutoFit/>
          </a:bodyPr>
          <a:lstStyle/>
          <a:p>
            <a:r>
              <a:rPr lang="en-US" sz="2800" b="1" dirty="0">
                <a:latin typeface="+mn-lt"/>
              </a:rPr>
              <a:t>Evolution</a:t>
            </a:r>
          </a:p>
        </p:txBody>
      </p:sp>
      <p:sp>
        <p:nvSpPr>
          <p:cNvPr id="10" name="TextBox 9"/>
          <p:cNvSpPr txBox="1"/>
          <p:nvPr/>
        </p:nvSpPr>
        <p:spPr>
          <a:xfrm>
            <a:off x="6629400" y="1143000"/>
            <a:ext cx="1460656" cy="523220"/>
          </a:xfrm>
          <a:prstGeom prst="rect">
            <a:avLst/>
          </a:prstGeom>
          <a:noFill/>
        </p:spPr>
        <p:txBody>
          <a:bodyPr wrap="none" rtlCol="0">
            <a:spAutoFit/>
          </a:bodyPr>
          <a:lstStyle/>
          <a:p>
            <a:r>
              <a:rPr lang="en-US" sz="2800" b="1" dirty="0">
                <a:latin typeface="+mn-lt"/>
              </a:rPr>
              <a:t>Creation</a:t>
            </a:r>
          </a:p>
        </p:txBody>
      </p:sp>
    </p:spTree>
    <p:extLst>
      <p:ext uri="{BB962C8B-B14F-4D97-AF65-F5344CB8AC3E}">
        <p14:creationId xmlns:p14="http://schemas.microsoft.com/office/powerpoint/2010/main" val="32679143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86800" cy="838200"/>
          </a:xfrm>
        </p:spPr>
        <p:txBody>
          <a:bodyPr/>
          <a:lstStyle/>
          <a:p>
            <a:r>
              <a:rPr lang="en-US" dirty="0"/>
              <a:t>Stratigraphy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1143000"/>
            <a:ext cx="7855000" cy="5543131"/>
          </a:xfrm>
        </p:spPr>
      </p:pic>
    </p:spTree>
    <p:extLst>
      <p:ext uri="{BB962C8B-B14F-4D97-AF65-F5344CB8AC3E}">
        <p14:creationId xmlns:p14="http://schemas.microsoft.com/office/powerpoint/2010/main" val="31805301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p:spPr>
      </p:pic>
      <p:sp>
        <p:nvSpPr>
          <p:cNvPr id="12" name="Down Arrow 11"/>
          <p:cNvSpPr/>
          <p:nvPr/>
        </p:nvSpPr>
        <p:spPr>
          <a:xfrm>
            <a:off x="8077200" y="15240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Down Arrow 13"/>
          <p:cNvSpPr/>
          <p:nvPr/>
        </p:nvSpPr>
        <p:spPr>
          <a:xfrm>
            <a:off x="3886200" y="15648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Down Arrow 14"/>
          <p:cNvSpPr/>
          <p:nvPr/>
        </p:nvSpPr>
        <p:spPr>
          <a:xfrm>
            <a:off x="392316" y="15240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itle 1"/>
          <p:cNvSpPr txBox="1">
            <a:spLocks/>
          </p:cNvSpPr>
          <p:nvPr/>
        </p:nvSpPr>
        <p:spPr>
          <a:xfrm>
            <a:off x="457200" y="76200"/>
            <a:ext cx="8686800" cy="838200"/>
          </a:xfrm>
          <a:prstGeom prst="rect">
            <a:avLst/>
          </a:prstGeom>
        </p:spPr>
        <p:txBody>
          <a:bodyPr vert="horz"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dirty="0">
                <a:solidFill>
                  <a:srgbClr val="4E3B30"/>
                </a:solidFill>
              </a:rPr>
              <a:t>Shinarump/Moenkopi Contact</a:t>
            </a:r>
          </a:p>
        </p:txBody>
      </p:sp>
    </p:spTree>
    <p:extLst>
      <p:ext uri="{BB962C8B-B14F-4D97-AF65-F5344CB8AC3E}">
        <p14:creationId xmlns:p14="http://schemas.microsoft.com/office/powerpoint/2010/main" val="17025157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57200"/>
            <a:ext cx="9141117" cy="5905809"/>
          </a:xfrm>
        </p:spPr>
      </p:pic>
      <p:cxnSp>
        <p:nvCxnSpPr>
          <p:cNvPr id="5" name="Straight Arrow Connector 4"/>
          <p:cNvCxnSpPr/>
          <p:nvPr/>
        </p:nvCxnSpPr>
        <p:spPr>
          <a:xfrm flipH="1">
            <a:off x="1676400" y="4724400"/>
            <a:ext cx="152400" cy="838200"/>
          </a:xfrm>
          <a:prstGeom prst="straightConnector1">
            <a:avLst/>
          </a:prstGeom>
          <a:ln w="508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8569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186" y="304800"/>
            <a:ext cx="9191080" cy="6400800"/>
          </a:xfrm>
        </p:spPr>
      </p:pic>
    </p:spTree>
    <p:extLst>
      <p:ext uri="{BB962C8B-B14F-4D97-AF65-F5344CB8AC3E}">
        <p14:creationId xmlns:p14="http://schemas.microsoft.com/office/powerpoint/2010/main" val="15748338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5200"/>
            <a:ext cx="4651632" cy="3352800"/>
          </a:xfrm>
          <a:prstGeom prst="rect">
            <a:avLst/>
          </a:prstGeom>
        </p:spPr>
      </p:pic>
      <p:cxnSp>
        <p:nvCxnSpPr>
          <p:cNvPr id="9" name="Straight Connector 8"/>
          <p:cNvCxnSpPr/>
          <p:nvPr/>
        </p:nvCxnSpPr>
        <p:spPr>
          <a:xfrm flipH="1">
            <a:off x="0" y="2209800"/>
            <a:ext cx="914400" cy="12954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209800" y="2133600"/>
            <a:ext cx="2441832" cy="13716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3505200"/>
            <a:ext cx="4651632"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651632" y="3505200"/>
            <a:ext cx="0" cy="3352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0" y="3505200"/>
            <a:ext cx="0" cy="3352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2171700" y="2133600"/>
            <a:ext cx="76200" cy="99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914400" y="2133600"/>
            <a:ext cx="1295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14400" y="2209800"/>
            <a:ext cx="762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90600" y="3124200"/>
            <a:ext cx="121920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086600" y="2743200"/>
            <a:ext cx="1889684" cy="584775"/>
          </a:xfrm>
          <a:prstGeom prst="rect">
            <a:avLst/>
          </a:prstGeom>
          <a:noFill/>
        </p:spPr>
        <p:txBody>
          <a:bodyPr wrap="none" rtlCol="0">
            <a:spAutoFit/>
          </a:bodyPr>
          <a:lstStyle/>
          <a:p>
            <a:r>
              <a:rPr lang="en-US" sz="3200" b="1" dirty="0">
                <a:solidFill>
                  <a:prstClr val="black"/>
                </a:solidFill>
              </a:rPr>
              <a:t>Moenkopi</a:t>
            </a:r>
          </a:p>
        </p:txBody>
      </p:sp>
      <p:sp>
        <p:nvSpPr>
          <p:cNvPr id="38" name="TextBox 37"/>
          <p:cNvSpPr txBox="1"/>
          <p:nvPr/>
        </p:nvSpPr>
        <p:spPr>
          <a:xfrm>
            <a:off x="6858000" y="1548825"/>
            <a:ext cx="2085443" cy="584775"/>
          </a:xfrm>
          <a:prstGeom prst="rect">
            <a:avLst/>
          </a:prstGeom>
          <a:noFill/>
        </p:spPr>
        <p:txBody>
          <a:bodyPr wrap="none" rtlCol="0">
            <a:spAutoFit/>
          </a:bodyPr>
          <a:lstStyle/>
          <a:p>
            <a:r>
              <a:rPr lang="en-US" sz="3200" b="1" dirty="0" err="1">
                <a:solidFill>
                  <a:prstClr val="black"/>
                </a:solidFill>
              </a:rPr>
              <a:t>Shinarump</a:t>
            </a:r>
            <a:endParaRPr lang="en-US" sz="3200" b="1" dirty="0">
              <a:solidFill>
                <a:prstClr val="black"/>
              </a:solidFill>
            </a:endParaRPr>
          </a:p>
        </p:txBody>
      </p:sp>
    </p:spTree>
    <p:extLst>
      <p:ext uri="{BB962C8B-B14F-4D97-AF65-F5344CB8AC3E}">
        <p14:creationId xmlns:p14="http://schemas.microsoft.com/office/powerpoint/2010/main" val="40780407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1906"/>
            <a:ext cx="9159875" cy="6869906"/>
          </a:xfrm>
        </p:spPr>
      </p:pic>
      <p:sp>
        <p:nvSpPr>
          <p:cNvPr id="4" name="Rectangle 2"/>
          <p:cNvSpPr txBox="1">
            <a:spLocks noChangeArrowheads="1"/>
          </p:cNvSpPr>
          <p:nvPr/>
        </p:nvSpPr>
        <p:spPr>
          <a:xfrm>
            <a:off x="152400" y="5029200"/>
            <a:ext cx="8686800" cy="838200"/>
          </a:xfrm>
          <a:prstGeom prst="rect">
            <a:avLst/>
          </a:prstGeom>
        </p:spPr>
        <p:txBody>
          <a:bodyPr vert="horz"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dirty="0">
                <a:solidFill>
                  <a:prstClr val="black"/>
                </a:solidFill>
              </a:rPr>
              <a:t>Moenkopi – </a:t>
            </a:r>
            <a:r>
              <a:rPr lang="en-US" dirty="0" err="1">
                <a:solidFill>
                  <a:prstClr val="black"/>
                </a:solidFill>
              </a:rPr>
              <a:t>Shinarump</a:t>
            </a:r>
            <a:r>
              <a:rPr lang="en-US" dirty="0">
                <a:solidFill>
                  <a:prstClr val="black"/>
                </a:solidFill>
              </a:rPr>
              <a:t> Contact</a:t>
            </a:r>
          </a:p>
        </p:txBody>
      </p:sp>
      <p:sp>
        <p:nvSpPr>
          <p:cNvPr id="7" name="TextBox 6"/>
          <p:cNvSpPr txBox="1"/>
          <p:nvPr/>
        </p:nvSpPr>
        <p:spPr>
          <a:xfrm>
            <a:off x="3886200" y="3186545"/>
            <a:ext cx="1863011" cy="584775"/>
          </a:xfrm>
          <a:prstGeom prst="rect">
            <a:avLst/>
          </a:prstGeom>
          <a:noFill/>
        </p:spPr>
        <p:txBody>
          <a:bodyPr wrap="none" rtlCol="0">
            <a:spAutoFit/>
          </a:bodyPr>
          <a:lstStyle/>
          <a:p>
            <a:r>
              <a:rPr lang="en-US" sz="3200" b="1" dirty="0">
                <a:solidFill>
                  <a:srgbClr val="FFFF00"/>
                </a:solidFill>
              </a:rPr>
              <a:t>Load cast</a:t>
            </a:r>
          </a:p>
        </p:txBody>
      </p:sp>
      <p:sp>
        <p:nvSpPr>
          <p:cNvPr id="10" name="Up Arrow 9"/>
          <p:cNvSpPr/>
          <p:nvPr/>
        </p:nvSpPr>
        <p:spPr>
          <a:xfrm>
            <a:off x="7065818" y="3282116"/>
            <a:ext cx="484632" cy="189948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Up Arrow 10"/>
          <p:cNvSpPr/>
          <p:nvPr/>
        </p:nvSpPr>
        <p:spPr>
          <a:xfrm>
            <a:off x="4011029" y="4495800"/>
            <a:ext cx="484632" cy="71446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Up Arrow 11"/>
          <p:cNvSpPr/>
          <p:nvPr/>
        </p:nvSpPr>
        <p:spPr>
          <a:xfrm>
            <a:off x="588957" y="3253450"/>
            <a:ext cx="484632" cy="19281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064347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endParaRPr lang="en-US"/>
          </a:p>
        </p:txBody>
      </p:sp>
      <p:sp>
        <p:nvSpPr>
          <p:cNvPr id="52227" name="Content Placeholder 2"/>
          <p:cNvSpPr>
            <a:spLocks noGrp="1"/>
          </p:cNvSpPr>
          <p:nvPr>
            <p:ph idx="1"/>
          </p:nvPr>
        </p:nvSpPr>
        <p:spPr>
          <a:xfrm>
            <a:off x="457200" y="1219200"/>
            <a:ext cx="8229600" cy="4937125"/>
          </a:xfrm>
        </p:spPr>
        <p:txBody>
          <a:bodyPr/>
          <a:lstStyle/>
          <a:p>
            <a:endParaRPr lang="en-US"/>
          </a:p>
        </p:txBody>
      </p:sp>
      <p:pic>
        <p:nvPicPr>
          <p:cNvPr id="52228" name="Picture 2"/>
          <p:cNvPicPr>
            <a:picLocks noChangeAspect="1" noChangeArrowheads="1"/>
          </p:cNvPicPr>
          <p:nvPr/>
        </p:nvPicPr>
        <p:blipFill>
          <a:blip r:embed="rId2" cstate="print"/>
          <a:srcRect/>
          <a:stretch>
            <a:fillRect/>
          </a:stretch>
        </p:blipFill>
        <p:spPr bwMode="auto">
          <a:xfrm>
            <a:off x="0" y="0"/>
            <a:ext cx="10696575" cy="7134225"/>
          </a:xfrm>
          <a:prstGeom prst="rect">
            <a:avLst/>
          </a:prstGeom>
          <a:noFill/>
          <a:ln w="9525">
            <a:noFill/>
            <a:miter lim="800000"/>
            <a:headEnd/>
            <a:tailEnd/>
          </a:ln>
        </p:spPr>
      </p:pic>
      <p:sp>
        <p:nvSpPr>
          <p:cNvPr id="5" name="TextBox 4"/>
          <p:cNvSpPr txBox="1"/>
          <p:nvPr/>
        </p:nvSpPr>
        <p:spPr>
          <a:xfrm>
            <a:off x="3303037" y="482600"/>
            <a:ext cx="2325688" cy="584200"/>
          </a:xfrm>
          <a:prstGeom prst="rect">
            <a:avLst/>
          </a:prstGeom>
          <a:solidFill>
            <a:schemeClr val="accent5">
              <a:lumMod val="75000"/>
            </a:schemeClr>
          </a:solidFill>
        </p:spPr>
        <p:txBody>
          <a:bodyPr wrap="none">
            <a:spAutoFit/>
          </a:bodyPr>
          <a:lstStyle/>
          <a:p>
            <a:pPr>
              <a:defRPr/>
            </a:pPr>
            <a:r>
              <a:rPr lang="en-US" sz="3200" b="1" dirty="0" err="1">
                <a:solidFill>
                  <a:prstClr val="white"/>
                </a:solidFill>
              </a:rPr>
              <a:t>Shinarump</a:t>
            </a:r>
            <a:endParaRPr lang="en-US" sz="3200" b="1" dirty="0">
              <a:solidFill>
                <a:prstClr val="white"/>
              </a:solidFill>
            </a:endParaRPr>
          </a:p>
        </p:txBody>
      </p:sp>
      <p:sp>
        <p:nvSpPr>
          <p:cNvPr id="6" name="TextBox 5"/>
          <p:cNvSpPr txBox="1"/>
          <p:nvPr/>
        </p:nvSpPr>
        <p:spPr>
          <a:xfrm>
            <a:off x="3352800" y="2133600"/>
            <a:ext cx="2133600" cy="584200"/>
          </a:xfrm>
          <a:prstGeom prst="rect">
            <a:avLst/>
          </a:prstGeom>
          <a:solidFill>
            <a:schemeClr val="accent5">
              <a:lumMod val="75000"/>
            </a:schemeClr>
          </a:solidFill>
        </p:spPr>
        <p:txBody>
          <a:bodyPr>
            <a:spAutoFit/>
          </a:bodyPr>
          <a:lstStyle/>
          <a:p>
            <a:pPr>
              <a:defRPr/>
            </a:pPr>
            <a:r>
              <a:rPr lang="en-US" sz="3200" b="1" dirty="0">
                <a:solidFill>
                  <a:prstClr val="white"/>
                </a:solidFill>
              </a:rPr>
              <a:t>Moenkopi</a:t>
            </a:r>
          </a:p>
        </p:txBody>
      </p:sp>
      <p:sp>
        <p:nvSpPr>
          <p:cNvPr id="52231" name="TextBox 6"/>
          <p:cNvSpPr txBox="1">
            <a:spLocks noChangeArrowheads="1"/>
          </p:cNvSpPr>
          <p:nvPr/>
        </p:nvSpPr>
        <p:spPr bwMode="auto">
          <a:xfrm>
            <a:off x="6248400" y="381000"/>
            <a:ext cx="2058577" cy="584775"/>
          </a:xfrm>
          <a:prstGeom prst="rect">
            <a:avLst/>
          </a:prstGeom>
          <a:solidFill>
            <a:schemeClr val="accent2"/>
          </a:solidFill>
          <a:ln w="9525">
            <a:noFill/>
            <a:miter lim="800000"/>
            <a:headEnd/>
            <a:tailEnd/>
          </a:ln>
        </p:spPr>
        <p:txBody>
          <a:bodyPr wrap="none">
            <a:spAutoFit/>
          </a:bodyPr>
          <a:lstStyle/>
          <a:p>
            <a:r>
              <a:rPr lang="en-US" sz="3200" b="1" dirty="0">
                <a:solidFill>
                  <a:prstClr val="white"/>
                </a:solidFill>
              </a:rPr>
              <a:t>Load casts</a:t>
            </a:r>
          </a:p>
        </p:txBody>
      </p:sp>
      <p:sp>
        <p:nvSpPr>
          <p:cNvPr id="9" name="Down Arrow 8"/>
          <p:cNvSpPr/>
          <p:nvPr/>
        </p:nvSpPr>
        <p:spPr>
          <a:xfrm>
            <a:off x="6858000" y="1117600"/>
            <a:ext cx="484188"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TextBox 6"/>
          <p:cNvSpPr txBox="1">
            <a:spLocks noChangeArrowheads="1"/>
          </p:cNvSpPr>
          <p:nvPr/>
        </p:nvSpPr>
        <p:spPr bwMode="auto">
          <a:xfrm>
            <a:off x="0" y="1168400"/>
            <a:ext cx="1709738" cy="584200"/>
          </a:xfrm>
          <a:prstGeom prst="rect">
            <a:avLst/>
          </a:prstGeom>
          <a:solidFill>
            <a:schemeClr val="accent2"/>
          </a:solidFill>
          <a:ln w="9525">
            <a:noFill/>
            <a:miter lim="800000"/>
            <a:headEnd/>
            <a:tailEnd/>
          </a:ln>
        </p:spPr>
        <p:txBody>
          <a:bodyPr wrap="none">
            <a:spAutoFit/>
          </a:bodyPr>
          <a:lstStyle/>
          <a:p>
            <a:r>
              <a:rPr lang="en-US" sz="3200" b="1" dirty="0">
                <a:solidFill>
                  <a:prstClr val="white"/>
                </a:solidFill>
              </a:rPr>
              <a:t>Contact</a:t>
            </a:r>
          </a:p>
        </p:txBody>
      </p:sp>
    </p:spTree>
    <p:extLst>
      <p:ext uri="{BB962C8B-B14F-4D97-AF65-F5344CB8AC3E}">
        <p14:creationId xmlns:p14="http://schemas.microsoft.com/office/powerpoint/2010/main" val="8987282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04800"/>
            <a:ext cx="9144000" cy="6858000"/>
          </a:xfrm>
        </p:spPr>
      </p:pic>
      <p:sp>
        <p:nvSpPr>
          <p:cNvPr id="7" name="Down Arrow 6"/>
          <p:cNvSpPr/>
          <p:nvPr/>
        </p:nvSpPr>
        <p:spPr>
          <a:xfrm>
            <a:off x="6553200" y="2161032"/>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Down Arrow 7"/>
          <p:cNvSpPr/>
          <p:nvPr/>
        </p:nvSpPr>
        <p:spPr>
          <a:xfrm>
            <a:off x="3643884" y="19050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Down Arrow 8"/>
          <p:cNvSpPr/>
          <p:nvPr/>
        </p:nvSpPr>
        <p:spPr>
          <a:xfrm>
            <a:off x="1295400" y="16764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2"/>
          <p:cNvSpPr txBox="1">
            <a:spLocks noChangeArrowheads="1"/>
          </p:cNvSpPr>
          <p:nvPr/>
        </p:nvSpPr>
        <p:spPr>
          <a:xfrm>
            <a:off x="1295400" y="990600"/>
            <a:ext cx="7696200" cy="838200"/>
          </a:xfrm>
          <a:prstGeom prst="rect">
            <a:avLst/>
          </a:prstGeom>
        </p:spPr>
        <p:txBody>
          <a:bodyPr vert="horz"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dirty="0">
                <a:solidFill>
                  <a:srgbClr val="C00000"/>
                </a:solidFill>
              </a:rPr>
              <a:t>Moenkopi – </a:t>
            </a:r>
            <a:r>
              <a:rPr lang="en-US" dirty="0" err="1">
                <a:solidFill>
                  <a:srgbClr val="C00000"/>
                </a:solidFill>
              </a:rPr>
              <a:t>Shinarump</a:t>
            </a:r>
            <a:r>
              <a:rPr lang="en-US" dirty="0">
                <a:solidFill>
                  <a:srgbClr val="C00000"/>
                </a:solidFill>
              </a:rPr>
              <a:t> Contact</a:t>
            </a:r>
          </a:p>
        </p:txBody>
      </p:sp>
      <p:sp>
        <p:nvSpPr>
          <p:cNvPr id="3" name="Right Arrow 2"/>
          <p:cNvSpPr/>
          <p:nvPr/>
        </p:nvSpPr>
        <p:spPr>
          <a:xfrm>
            <a:off x="7543800" y="2971800"/>
            <a:ext cx="673608" cy="3352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6425545" y="3307080"/>
            <a:ext cx="2236510" cy="369332"/>
          </a:xfrm>
          <a:prstGeom prst="rect">
            <a:avLst/>
          </a:prstGeom>
          <a:noFill/>
        </p:spPr>
        <p:txBody>
          <a:bodyPr wrap="none" rtlCol="0">
            <a:spAutoFit/>
          </a:bodyPr>
          <a:lstStyle/>
          <a:p>
            <a:r>
              <a:rPr lang="en-US" b="1" dirty="0" err="1">
                <a:solidFill>
                  <a:prstClr val="black"/>
                </a:solidFill>
                <a:latin typeface="Arial" panose="020B0604020202020204" pitchFamily="34" charset="0"/>
                <a:cs typeface="Arial" panose="020B0604020202020204" pitchFamily="34" charset="0"/>
              </a:rPr>
              <a:t>Porcellanous</a:t>
            </a:r>
            <a:r>
              <a:rPr lang="en-US" b="1" dirty="0">
                <a:solidFill>
                  <a:prstClr val="black"/>
                </a:solidFill>
                <a:latin typeface="Arial" panose="020B0604020202020204" pitchFamily="34" charset="0"/>
                <a:cs typeface="Arial" panose="020B0604020202020204" pitchFamily="34" charset="0"/>
              </a:rPr>
              <a:t> layer</a:t>
            </a:r>
          </a:p>
        </p:txBody>
      </p:sp>
    </p:spTree>
    <p:extLst>
      <p:ext uri="{BB962C8B-B14F-4D97-AF65-F5344CB8AC3E}">
        <p14:creationId xmlns:p14="http://schemas.microsoft.com/office/powerpoint/2010/main" val="27251580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633" y="0"/>
            <a:ext cx="9173633" cy="6880225"/>
          </a:xfrm>
        </p:spPr>
      </p:pic>
      <p:sp>
        <p:nvSpPr>
          <p:cNvPr id="5" name="Right Arrow 4"/>
          <p:cNvSpPr/>
          <p:nvPr/>
        </p:nvSpPr>
        <p:spPr>
          <a:xfrm>
            <a:off x="990600" y="1877568"/>
            <a:ext cx="826008" cy="2423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363409" y="2131552"/>
            <a:ext cx="2236510" cy="369332"/>
          </a:xfrm>
          <a:prstGeom prst="rect">
            <a:avLst/>
          </a:prstGeom>
          <a:noFill/>
        </p:spPr>
        <p:txBody>
          <a:bodyPr wrap="none" rtlCol="0">
            <a:spAutoFit/>
          </a:bodyPr>
          <a:lstStyle/>
          <a:p>
            <a:r>
              <a:rPr lang="en-US" b="1" dirty="0" err="1">
                <a:solidFill>
                  <a:prstClr val="white"/>
                </a:solidFill>
                <a:latin typeface="Arial" panose="020B0604020202020204" pitchFamily="34" charset="0"/>
                <a:cs typeface="Arial" panose="020B0604020202020204" pitchFamily="34" charset="0"/>
              </a:rPr>
              <a:t>Porcellanous</a:t>
            </a:r>
            <a:r>
              <a:rPr lang="en-US" b="1" dirty="0">
                <a:solidFill>
                  <a:prstClr val="white"/>
                </a:solidFill>
                <a:latin typeface="Arial" panose="020B0604020202020204" pitchFamily="34" charset="0"/>
                <a:cs typeface="Arial" panose="020B0604020202020204" pitchFamily="34" charset="0"/>
              </a:rPr>
              <a:t> layer</a:t>
            </a:r>
          </a:p>
        </p:txBody>
      </p:sp>
    </p:spTree>
    <p:extLst>
      <p:ext uri="{BB962C8B-B14F-4D97-AF65-F5344CB8AC3E}">
        <p14:creationId xmlns:p14="http://schemas.microsoft.com/office/powerpoint/2010/main" val="34207762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76991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3062776" y="1143000"/>
            <a:ext cx="5319224" cy="5715000"/>
          </a:xfrm>
          <a:prstGeom prst="rect">
            <a:avLst/>
          </a:prstGeom>
          <a:noFill/>
          <a:ln w="9525">
            <a:noFill/>
            <a:miter lim="800000"/>
            <a:headEnd/>
            <a:tailEnd/>
          </a:ln>
        </p:spPr>
      </p:pic>
      <p:sp>
        <p:nvSpPr>
          <p:cNvPr id="7" name="Title 1"/>
          <p:cNvSpPr txBox="1">
            <a:spLocks/>
          </p:cNvSpPr>
          <p:nvPr/>
        </p:nvSpPr>
        <p:spPr>
          <a:xfrm>
            <a:off x="457200" y="152400"/>
            <a:ext cx="4724400" cy="8382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a:ln>
                  <a:noFill/>
                </a:ln>
                <a:effectLst>
                  <a:reflection blurRad="12700" stA="48000" endA="300" endPos="55000" dir="5400000" sy="-90000" algn="bl" rotWithShape="0"/>
                </a:effectLst>
                <a:uLnTx/>
                <a:uFillTx/>
                <a:latin typeface="+mj-lt"/>
                <a:ea typeface="+mj-ea"/>
                <a:cs typeface="+mj-cs"/>
              </a:rPr>
              <a:t>What we see:</a:t>
            </a:r>
          </a:p>
        </p:txBody>
      </p:sp>
      <p:sp>
        <p:nvSpPr>
          <p:cNvPr id="8" name="TextBox 7"/>
          <p:cNvSpPr txBox="1"/>
          <p:nvPr/>
        </p:nvSpPr>
        <p:spPr>
          <a:xfrm>
            <a:off x="6492883" y="1125015"/>
            <a:ext cx="1460656" cy="523220"/>
          </a:xfrm>
          <a:prstGeom prst="rect">
            <a:avLst/>
          </a:prstGeom>
          <a:noFill/>
        </p:spPr>
        <p:txBody>
          <a:bodyPr wrap="none" rtlCol="0">
            <a:spAutoFit/>
          </a:bodyPr>
          <a:lstStyle/>
          <a:p>
            <a:r>
              <a:rPr lang="en-US" sz="2800" b="1" dirty="0">
                <a:latin typeface="+mn-lt"/>
              </a:rPr>
              <a:t>Creation</a:t>
            </a:r>
          </a:p>
        </p:txBody>
      </p:sp>
      <p:sp>
        <p:nvSpPr>
          <p:cNvPr id="9" name="TextBox 8"/>
          <p:cNvSpPr txBox="1"/>
          <p:nvPr/>
        </p:nvSpPr>
        <p:spPr>
          <a:xfrm>
            <a:off x="3352800" y="1103244"/>
            <a:ext cx="1577420" cy="523220"/>
          </a:xfrm>
          <a:prstGeom prst="rect">
            <a:avLst/>
          </a:prstGeom>
          <a:noFill/>
        </p:spPr>
        <p:txBody>
          <a:bodyPr wrap="none" rtlCol="0">
            <a:spAutoFit/>
          </a:bodyPr>
          <a:lstStyle/>
          <a:p>
            <a:r>
              <a:rPr lang="en-US" sz="2800" b="1" dirty="0">
                <a:latin typeface="+mn-lt"/>
              </a:rPr>
              <a:t>Evolution</a:t>
            </a:r>
          </a:p>
        </p:txBody>
      </p:sp>
    </p:spTree>
    <p:extLst>
      <p:ext uri="{BB962C8B-B14F-4D97-AF65-F5344CB8AC3E}">
        <p14:creationId xmlns:p14="http://schemas.microsoft.com/office/powerpoint/2010/main" val="10049116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7488763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a:t>Episodes of non-deposition</a:t>
            </a:r>
          </a:p>
        </p:txBody>
      </p:sp>
      <p:sp>
        <p:nvSpPr>
          <p:cNvPr id="3" name="Content Placeholder 2"/>
          <p:cNvSpPr>
            <a:spLocks noGrp="1"/>
          </p:cNvSpPr>
          <p:nvPr>
            <p:ph idx="1"/>
          </p:nvPr>
        </p:nvSpPr>
        <p:spPr>
          <a:xfrm>
            <a:off x="152400" y="1143000"/>
            <a:ext cx="8839200" cy="5410200"/>
          </a:xfrm>
        </p:spPr>
        <p:txBody>
          <a:bodyPr>
            <a:normAutofit fontScale="92500" lnSpcReduction="10000"/>
          </a:bodyPr>
          <a:lstStyle/>
          <a:p>
            <a:r>
              <a:rPr lang="en-US" dirty="0"/>
              <a:t>Clearly the Moenkopi did not sit for 10-35 million years without erosion, or deposition, or lithification.</a:t>
            </a:r>
          </a:p>
          <a:p>
            <a:r>
              <a:rPr lang="en-US" dirty="0"/>
              <a:t>This is not an isolated example. Frequently, periods of non-deposition are invoked to explain radiometric discrepancies or fossil gaps in the geologic column. The example just considered is minor compared to some such as the Cambrian to Mississippian hiatus in Grand Canyon presumed to represent 140 million years.</a:t>
            </a:r>
          </a:p>
          <a:p>
            <a:r>
              <a:rPr lang="en-US" dirty="0"/>
              <a:t>These episodes of non-deposition are most readily explained by a model of rapid deposition and burial, consistent with short time.</a:t>
            </a:r>
          </a:p>
          <a:p>
            <a:endParaRPr lang="en-US" dirty="0"/>
          </a:p>
        </p:txBody>
      </p:sp>
    </p:spTree>
    <p:extLst>
      <p:ext uri="{BB962C8B-B14F-4D97-AF65-F5344CB8AC3E}">
        <p14:creationId xmlns:p14="http://schemas.microsoft.com/office/powerpoint/2010/main" val="16553694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0"/>
            <a:ext cx="8610600" cy="1066800"/>
          </a:xfrm>
        </p:spPr>
        <p:txBody>
          <a:bodyPr lIns="57150" tIns="28575" rIns="57150" bIns="28575">
            <a:normAutofit/>
          </a:bodyPr>
          <a:lstStyle/>
          <a:p>
            <a:r>
              <a:rPr lang="en-US" dirty="0"/>
              <a:t>Erosion – Continents are still here</a:t>
            </a:r>
          </a:p>
        </p:txBody>
      </p:sp>
      <p:sp>
        <p:nvSpPr>
          <p:cNvPr id="3" name="Content Placeholder 2"/>
          <p:cNvSpPr>
            <a:spLocks noGrp="1"/>
          </p:cNvSpPr>
          <p:nvPr>
            <p:ph idx="1"/>
          </p:nvPr>
        </p:nvSpPr>
        <p:spPr>
          <a:xfrm>
            <a:off x="0" y="1143000"/>
            <a:ext cx="8991600" cy="5791200"/>
          </a:xfrm>
        </p:spPr>
        <p:txBody>
          <a:bodyPr lIns="57150" tIns="28575" rIns="57150" bIns="28575">
            <a:noAutofit/>
          </a:bodyPr>
          <a:lstStyle/>
          <a:p>
            <a:r>
              <a:rPr lang="en-US" dirty="0"/>
              <a:t>Erosional Rates</a:t>
            </a:r>
          </a:p>
          <a:p>
            <a:pPr lvl="1"/>
            <a:r>
              <a:rPr lang="en-US" dirty="0"/>
              <a:t>Modern erosion rates on active margins (California coastline, </a:t>
            </a:r>
            <a:r>
              <a:rPr lang="en-US" dirty="0" err="1"/>
              <a:t>etc</a:t>
            </a:r>
            <a:r>
              <a:rPr lang="en-US" dirty="0"/>
              <a:t>) are .75 to 1.5 </a:t>
            </a:r>
            <a:r>
              <a:rPr lang="en-US" dirty="0" err="1"/>
              <a:t>ft</a:t>
            </a:r>
            <a:r>
              <a:rPr lang="en-US" dirty="0"/>
              <a:t> eastward per year.  Similar rates apply elsewhere.</a:t>
            </a:r>
          </a:p>
          <a:p>
            <a:pPr lvl="1"/>
            <a:r>
              <a:rPr lang="en-US" dirty="0"/>
              <a:t>At this rate, California beaches will be in Florida in less than 15 million years.</a:t>
            </a:r>
          </a:p>
          <a:p>
            <a:pPr lvl="1"/>
            <a:r>
              <a:rPr lang="en-US" dirty="0"/>
              <a:t>Conservative and realistic rates of continental erosion based on modern erosion rates, suggest all of North America will be eroded to sea level in 10 to 33 million years (latter allowing for </a:t>
            </a:r>
            <a:r>
              <a:rPr lang="en-US" dirty="0" err="1"/>
              <a:t>isostatic</a:t>
            </a:r>
            <a:r>
              <a:rPr lang="en-US" dirty="0"/>
              <a:t> rebound)*. </a:t>
            </a:r>
          </a:p>
          <a:p>
            <a:pPr lvl="1"/>
            <a:r>
              <a:rPr lang="en-US" sz="2000" dirty="0"/>
              <a:t>*</a:t>
            </a:r>
            <a:r>
              <a:rPr lang="en-US" sz="2000" dirty="0" err="1"/>
              <a:t>Gilluly</a:t>
            </a:r>
            <a:r>
              <a:rPr lang="en-US" sz="2000" dirty="0"/>
              <a:t>, James, 1955, Geologic contrasts between continents and ocean basins : Geol. Soc. America Special Paper 62, p. 7-18.</a:t>
            </a:r>
          </a:p>
        </p:txBody>
      </p:sp>
    </p:spTree>
    <p:extLst>
      <p:ext uri="{BB962C8B-B14F-4D97-AF65-F5344CB8AC3E}">
        <p14:creationId xmlns:p14="http://schemas.microsoft.com/office/powerpoint/2010/main" val="5116533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89037"/>
            <a:ext cx="8229600" cy="4906963"/>
          </a:xfrm>
        </p:spPr>
        <p:txBody>
          <a:bodyPr>
            <a:noAutofit/>
          </a:bodyPr>
          <a:lstStyle/>
          <a:p>
            <a:pPr lvl="1"/>
            <a:r>
              <a:rPr lang="en-US" sz="3200" dirty="0"/>
              <a:t>Current erosion rates determined by a wide variety of indicators would have North America eroded to sea level 20 -60 times in 600 million radiometric years that life is supposed to have been on the earth</a:t>
            </a:r>
          </a:p>
          <a:p>
            <a:pPr lvl="1"/>
            <a:r>
              <a:rPr lang="en-US" sz="3200" dirty="0"/>
              <a:t>Has not happened even once – the presence of the geologic column in many places in North America and around the world evidences this.</a:t>
            </a:r>
          </a:p>
          <a:p>
            <a:pPr lvl="1"/>
            <a:r>
              <a:rPr lang="en-US" sz="3200" dirty="0"/>
              <a:t>Most easily explained in short time</a:t>
            </a:r>
          </a:p>
        </p:txBody>
      </p:sp>
      <p:sp>
        <p:nvSpPr>
          <p:cNvPr id="5" name="Title 1"/>
          <p:cNvSpPr>
            <a:spLocks noGrp="1"/>
          </p:cNvSpPr>
          <p:nvPr>
            <p:ph type="title"/>
          </p:nvPr>
        </p:nvSpPr>
        <p:spPr>
          <a:xfrm>
            <a:off x="457200" y="-76200"/>
            <a:ext cx="8229600" cy="1143000"/>
          </a:xfrm>
        </p:spPr>
        <p:txBody>
          <a:bodyPr>
            <a:normAutofit fontScale="90000"/>
          </a:bodyPr>
          <a:lstStyle/>
          <a:p>
            <a:r>
              <a:rPr lang="en-US" dirty="0"/>
              <a:t>Erosion – Continents are still here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a:t>Conclusion</a:t>
            </a:r>
          </a:p>
        </p:txBody>
      </p:sp>
      <p:sp>
        <p:nvSpPr>
          <p:cNvPr id="3" name="Content Placeholder 2"/>
          <p:cNvSpPr>
            <a:spLocks noGrp="1"/>
          </p:cNvSpPr>
          <p:nvPr>
            <p:ph idx="1"/>
          </p:nvPr>
        </p:nvSpPr>
        <p:spPr/>
        <p:txBody>
          <a:bodyPr>
            <a:normAutofit fontScale="92500" lnSpcReduction="10000"/>
          </a:bodyPr>
          <a:lstStyle/>
          <a:p>
            <a:r>
              <a:rPr lang="en-US" dirty="0"/>
              <a:t>Sedimentology indicates by </a:t>
            </a:r>
            <a:r>
              <a:rPr lang="en-US" b="1" dirty="0">
                <a:solidFill>
                  <a:schemeClr val="tx1"/>
                </a:solidFill>
              </a:rPr>
              <a:t>rates of deposition</a:t>
            </a:r>
            <a:r>
              <a:rPr lang="en-US" dirty="0"/>
              <a:t>, general </a:t>
            </a:r>
            <a:r>
              <a:rPr lang="en-US" b="1" dirty="0">
                <a:solidFill>
                  <a:schemeClr val="tx1"/>
                </a:solidFill>
              </a:rPr>
              <a:t>absence of </a:t>
            </a:r>
            <a:r>
              <a:rPr lang="en-US" b="1" dirty="0" err="1">
                <a:solidFill>
                  <a:schemeClr val="tx1"/>
                </a:solidFill>
              </a:rPr>
              <a:t>bioturbation</a:t>
            </a:r>
            <a:r>
              <a:rPr lang="en-US" b="1" dirty="0">
                <a:solidFill>
                  <a:schemeClr val="tx1"/>
                </a:solidFill>
              </a:rPr>
              <a:t> </a:t>
            </a:r>
            <a:r>
              <a:rPr lang="en-US" dirty="0"/>
              <a:t>or </a:t>
            </a:r>
            <a:r>
              <a:rPr lang="en-US" dirty="0" err="1"/>
              <a:t>interstratal</a:t>
            </a:r>
            <a:r>
              <a:rPr lang="en-US" dirty="0"/>
              <a:t> erosion, </a:t>
            </a:r>
            <a:r>
              <a:rPr lang="en-US" b="1" dirty="0">
                <a:solidFill>
                  <a:schemeClr val="tx1"/>
                </a:solidFill>
              </a:rPr>
              <a:t>absence of evidence for time</a:t>
            </a:r>
            <a:r>
              <a:rPr lang="en-US" dirty="0">
                <a:solidFill>
                  <a:schemeClr val="tx1"/>
                </a:solidFill>
              </a:rPr>
              <a:t> </a:t>
            </a:r>
            <a:r>
              <a:rPr lang="en-US" dirty="0"/>
              <a:t>between units and by </a:t>
            </a:r>
            <a:r>
              <a:rPr lang="en-US" b="1" dirty="0">
                <a:solidFill>
                  <a:schemeClr val="tx1"/>
                </a:solidFill>
              </a:rPr>
              <a:t>other features </a:t>
            </a:r>
            <a:r>
              <a:rPr lang="en-US" dirty="0"/>
              <a:t>that </a:t>
            </a:r>
            <a:r>
              <a:rPr lang="en-US" dirty="0" err="1"/>
              <a:t>radiometrically</a:t>
            </a:r>
            <a:r>
              <a:rPr lang="en-US" dirty="0"/>
              <a:t> determined time is not giving us correct values for real time. The </a:t>
            </a:r>
            <a:r>
              <a:rPr lang="en-US" b="1" dirty="0">
                <a:solidFill>
                  <a:schemeClr val="tx1"/>
                </a:solidFill>
              </a:rPr>
              <a:t>survival of biomolecules </a:t>
            </a:r>
            <a:r>
              <a:rPr lang="en-US" dirty="0"/>
              <a:t>far beyond experimental values likewise challenges the </a:t>
            </a:r>
            <a:r>
              <a:rPr lang="en-US" dirty="0" err="1"/>
              <a:t>radiometrically</a:t>
            </a:r>
            <a:r>
              <a:rPr lang="en-US" dirty="0"/>
              <a:t>-determined dates.</a:t>
            </a:r>
          </a:p>
          <a:p>
            <a:r>
              <a:rPr lang="en-US" dirty="0"/>
              <a:t>The meaning of radioisotope distributions should be reevaluated.</a:t>
            </a:r>
          </a:p>
        </p:txBody>
      </p:sp>
    </p:spTree>
    <p:extLst>
      <p:ext uri="{BB962C8B-B14F-4D97-AF65-F5344CB8AC3E}">
        <p14:creationId xmlns:p14="http://schemas.microsoft.com/office/powerpoint/2010/main" val="6882475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5307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normAutofit/>
          </a:bodyPr>
          <a:lstStyle/>
          <a:p>
            <a:r>
              <a:rPr lang="en-US" dirty="0"/>
              <a:t>“Absolute” dating</a:t>
            </a:r>
          </a:p>
        </p:txBody>
      </p:sp>
      <p:sp>
        <p:nvSpPr>
          <p:cNvPr id="3" name="Content Placeholder 2"/>
          <p:cNvSpPr>
            <a:spLocks noGrp="1"/>
          </p:cNvSpPr>
          <p:nvPr>
            <p:ph idx="1"/>
          </p:nvPr>
        </p:nvSpPr>
        <p:spPr/>
        <p:txBody>
          <a:bodyPr>
            <a:normAutofit fontScale="92500" lnSpcReduction="20000"/>
          </a:bodyPr>
          <a:lstStyle/>
          <a:p>
            <a:r>
              <a:rPr lang="en-US" dirty="0"/>
              <a:t>“At present, physical dates do not stand on their own. They must be compatible with stratigraphy. Stratigraphy has also served to highlight flaws and the relevance of unexpected factors in some physical procedures. So-called absolute dating is a misnomer, for physical dates provide numerical approximations, preferably considered within and constrained by a stratigraphic framework”</a:t>
            </a:r>
          </a:p>
          <a:p>
            <a:endParaRPr lang="en-US" sz="1300" dirty="0"/>
          </a:p>
          <a:p>
            <a:r>
              <a:rPr lang="en-US" sz="2400" i="1" dirty="0"/>
              <a:t>''Canons'' revisited and reviewed: Lester King's views of landscape evolution considered 50 years later</a:t>
            </a:r>
            <a:r>
              <a:rPr lang="en-US" sz="2400" dirty="0"/>
              <a:t>. C. R. </a:t>
            </a:r>
            <a:r>
              <a:rPr lang="en-US" sz="2400" dirty="0" err="1"/>
              <a:t>Twidale</a:t>
            </a:r>
            <a:r>
              <a:rPr lang="en-US" sz="2400" dirty="0"/>
              <a:t>. </a:t>
            </a:r>
            <a:r>
              <a:rPr lang="en-US" sz="2200" i="1" dirty="0"/>
              <a:t>Geological Society of America Bulletin </a:t>
            </a:r>
            <a:r>
              <a:rPr lang="en-US" sz="2200" dirty="0"/>
              <a:t>2003;115, no. 10;1155-1172</a:t>
            </a:r>
          </a:p>
        </p:txBody>
      </p:sp>
    </p:spTree>
    <p:extLst>
      <p:ext uri="{BB962C8B-B14F-4D97-AF65-F5344CB8AC3E}">
        <p14:creationId xmlns:p14="http://schemas.microsoft.com/office/powerpoint/2010/main" val="19526514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finding affects understanding of formation of the solar system</a:t>
            </a:r>
            <a:br>
              <a:rPr lang="en-US" dirty="0"/>
            </a:br>
            <a:endParaRPr lang="en-US" dirty="0"/>
          </a:p>
        </p:txBody>
      </p:sp>
      <p:sp>
        <p:nvSpPr>
          <p:cNvPr id="3" name="Content Placeholder 2"/>
          <p:cNvSpPr>
            <a:spLocks noGrp="1"/>
          </p:cNvSpPr>
          <p:nvPr>
            <p:ph idx="1"/>
          </p:nvPr>
        </p:nvSpPr>
        <p:spPr>
          <a:xfrm>
            <a:off x="304800" y="1295400"/>
            <a:ext cx="8686800" cy="4784725"/>
          </a:xfrm>
        </p:spPr>
        <p:txBody>
          <a:bodyPr>
            <a:normAutofit/>
          </a:bodyPr>
          <a:lstStyle/>
          <a:p>
            <a:r>
              <a:rPr lang="en-US" dirty="0"/>
              <a:t>March 29, 2012</a:t>
            </a:r>
          </a:p>
          <a:p>
            <a:r>
              <a:rPr lang="en-US" dirty="0"/>
              <a:t> A global collaboration including five University of Notre Dame researchers has revised the half-life of samarium-146 (146Sm), reducing it to 68 million years from 103 million years. Their finding is published in the journal Science today</a:t>
            </a:r>
          </a:p>
          <a:p>
            <a:endParaRPr lang="en-US" dirty="0"/>
          </a:p>
        </p:txBody>
      </p:sp>
    </p:spTree>
    <p:extLst>
      <p:ext uri="{BB962C8B-B14F-4D97-AF65-F5344CB8AC3E}">
        <p14:creationId xmlns:p14="http://schemas.microsoft.com/office/powerpoint/2010/main" val="15391347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38200"/>
          </a:xfrm>
        </p:spPr>
        <p:txBody>
          <a:bodyPr/>
          <a:lstStyle/>
          <a:p>
            <a:r>
              <a:rPr lang="en-US" dirty="0"/>
              <a:t>Richard Dawkins on “Designed”</a:t>
            </a:r>
          </a:p>
        </p:txBody>
      </p:sp>
      <p:sp>
        <p:nvSpPr>
          <p:cNvPr id="3" name="Content Placeholder 2"/>
          <p:cNvSpPr>
            <a:spLocks noGrp="1"/>
          </p:cNvSpPr>
          <p:nvPr>
            <p:ph idx="1"/>
          </p:nvPr>
        </p:nvSpPr>
        <p:spPr>
          <a:xfrm>
            <a:off x="0" y="1143000"/>
            <a:ext cx="8991600" cy="5715000"/>
          </a:xfrm>
        </p:spPr>
        <p:txBody>
          <a:bodyPr>
            <a:normAutofit/>
          </a:bodyPr>
          <a:lstStyle/>
          <a:p>
            <a:r>
              <a:rPr lang="en-US" dirty="0"/>
              <a:t>“Its terribly </a:t>
            </a:r>
            <a:r>
              <a:rPr lang="en-US" dirty="0" err="1"/>
              <a:t>terribly</a:t>
            </a:r>
            <a:r>
              <a:rPr lang="en-US" dirty="0"/>
              <a:t> tempting to use the word designed, time and again I have to bite my tongue, and stop myself. [...] when talking to other biologists, we none of us bother to bite our tongues, we just use the word designed.“</a:t>
            </a:r>
          </a:p>
          <a:p>
            <a:endParaRPr lang="en-US" sz="2400" dirty="0"/>
          </a:p>
          <a:p>
            <a:r>
              <a:rPr lang="en-US" sz="2000" dirty="0"/>
              <a:t>Richard Dawkins, </a:t>
            </a:r>
            <a:r>
              <a:rPr lang="en-US" sz="2000" i="1" dirty="0"/>
              <a:t>Waking up in the Universe, </a:t>
            </a:r>
            <a:r>
              <a:rPr lang="en-US" sz="2000" dirty="0"/>
              <a:t>1991 Royal Institution Christmas Lecture; 2nd lecture - </a:t>
            </a:r>
            <a:r>
              <a:rPr lang="en-US" sz="2000" i="1" dirty="0"/>
              <a:t>Designed and </a:t>
            </a:r>
            <a:r>
              <a:rPr lang="en-US" sz="2000" i="1" dirty="0" err="1"/>
              <a:t>designoid</a:t>
            </a:r>
            <a:r>
              <a:rPr lang="en-US" sz="2000" i="1" dirty="0"/>
              <a:t> objects</a:t>
            </a:r>
            <a:r>
              <a:rPr lang="en-US" sz="2800" dirty="0"/>
              <a:t>.</a:t>
            </a:r>
          </a:p>
        </p:txBody>
      </p:sp>
    </p:spTree>
    <p:extLst>
      <p:ext uri="{BB962C8B-B14F-4D97-AF65-F5344CB8AC3E}">
        <p14:creationId xmlns:p14="http://schemas.microsoft.com/office/powerpoint/2010/main" val="30614206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a:t>Gee on meaning of fossil record</a:t>
            </a:r>
          </a:p>
        </p:txBody>
      </p:sp>
      <p:sp>
        <p:nvSpPr>
          <p:cNvPr id="3" name="Content Placeholder 2"/>
          <p:cNvSpPr>
            <a:spLocks noGrp="1"/>
          </p:cNvSpPr>
          <p:nvPr>
            <p:ph idx="1"/>
          </p:nvPr>
        </p:nvSpPr>
        <p:spPr>
          <a:xfrm>
            <a:off x="304800" y="1143000"/>
            <a:ext cx="8686800" cy="5562600"/>
          </a:xfrm>
        </p:spPr>
        <p:txBody>
          <a:bodyPr>
            <a:normAutofit fontScale="62500" lnSpcReduction="20000"/>
          </a:bodyPr>
          <a:lstStyle/>
          <a:p>
            <a:r>
              <a:rPr lang="en-US" sz="3600" dirty="0"/>
              <a:t>“No fossil is buried with its birth certificate. That, and the scarcity of fossils, means that it is effectively impossible to link fossils into chains of cause and effect in any valid way.”</a:t>
            </a:r>
          </a:p>
          <a:p>
            <a:r>
              <a:rPr lang="en-US" sz="3600" dirty="0"/>
              <a:t>According to Gee, senior editor for Nature and a paleontologist by training, we call new fossil discoveries missing links.</a:t>
            </a:r>
          </a:p>
          <a:p>
            <a:r>
              <a:rPr lang="en-US" sz="3600" dirty="0"/>
              <a:t>“as if the chain of ancestry and descent were a real object for our contemplation, and not what it really is: a completely human invention created after the fact, shaped to accord with human prejudices.”</a:t>
            </a:r>
          </a:p>
          <a:p>
            <a:r>
              <a:rPr lang="en-US" sz="3600" dirty="0"/>
              <a:t>He concludes:</a:t>
            </a:r>
          </a:p>
          <a:p>
            <a:r>
              <a:rPr lang="en-US" sz="3600" dirty="0"/>
              <a:t>“To take a line of fossils and claim that they represent a lineage is not a scientific hypothesis that can be tested, but an assertion that carries the same validity as a bedtime story—amusing, perhaps even instructive, but not scientific.” – Henry Gee, </a:t>
            </a:r>
            <a:r>
              <a:rPr lang="en-US" sz="3600" i="1" dirty="0"/>
              <a:t>In Search of Deep Time: Beyond the Fossil Record to a New History of Life (New York: The Free Press, 1999), pp. 32, 113-117.</a:t>
            </a:r>
            <a:endParaRPr lang="en-US" sz="3600" dirty="0"/>
          </a:p>
          <a:p>
            <a:endParaRPr lang="en-US" dirty="0"/>
          </a:p>
        </p:txBody>
      </p:sp>
    </p:spTree>
    <p:extLst>
      <p:ext uri="{BB962C8B-B14F-4D97-AF65-F5344CB8AC3E}">
        <p14:creationId xmlns:p14="http://schemas.microsoft.com/office/powerpoint/2010/main" val="2289481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normAutofit/>
          </a:bodyPr>
          <a:lstStyle/>
          <a:p>
            <a:r>
              <a:rPr lang="en-US" dirty="0"/>
              <a:t>Conclusion:</a:t>
            </a:r>
          </a:p>
        </p:txBody>
      </p:sp>
      <p:sp>
        <p:nvSpPr>
          <p:cNvPr id="3" name="Content Placeholder 2"/>
          <p:cNvSpPr>
            <a:spLocks noGrp="1"/>
          </p:cNvSpPr>
          <p:nvPr>
            <p:ph idx="1"/>
          </p:nvPr>
        </p:nvSpPr>
        <p:spPr>
          <a:xfrm>
            <a:off x="304800" y="1295400"/>
            <a:ext cx="8686800" cy="5562600"/>
          </a:xfrm>
        </p:spPr>
        <p:txBody>
          <a:bodyPr>
            <a:normAutofit/>
          </a:bodyPr>
          <a:lstStyle/>
          <a:p>
            <a:pPr marL="0" indent="0">
              <a:buNone/>
            </a:pPr>
            <a:r>
              <a:rPr lang="en-US" sz="5400" dirty="0">
                <a:solidFill>
                  <a:srgbClr val="FFFF00"/>
                </a:solidFill>
              </a:rPr>
              <a:t>		</a:t>
            </a:r>
            <a:r>
              <a:rPr lang="en-US" sz="5400" dirty="0"/>
              <a:t>		A = B</a:t>
            </a:r>
          </a:p>
          <a:p>
            <a:pPr marL="0" indent="0">
              <a:buNone/>
            </a:pPr>
            <a:r>
              <a:rPr lang="en-US" sz="5400" dirty="0"/>
              <a:t>				A = B</a:t>
            </a:r>
          </a:p>
          <a:p>
            <a:pPr marL="0" indent="0">
              <a:lnSpc>
                <a:spcPts val="5000"/>
              </a:lnSpc>
              <a:spcBef>
                <a:spcPts val="0"/>
              </a:spcBef>
              <a:buNone/>
            </a:pPr>
            <a:r>
              <a:rPr lang="en-US" sz="4000" b="1" dirty="0"/>
              <a:t>Therefore:  </a:t>
            </a:r>
          </a:p>
          <a:p>
            <a:pPr marL="0" indent="0">
              <a:lnSpc>
                <a:spcPts val="5000"/>
              </a:lnSpc>
              <a:spcBef>
                <a:spcPts val="0"/>
              </a:spcBef>
              <a:buNone/>
            </a:pPr>
            <a:r>
              <a:rPr lang="en-US" sz="4000" dirty="0"/>
              <a:t>For </a:t>
            </a:r>
            <a:r>
              <a:rPr lang="en-US" sz="4000" b="1" dirty="0"/>
              <a:t>those who know the science</a:t>
            </a:r>
            <a:r>
              <a:rPr lang="en-US" sz="4000" dirty="0"/>
              <a:t>, the decision about origins is always going to be based upon something other than science</a:t>
            </a:r>
            <a:r>
              <a:rPr lang="en-US" sz="6000" dirty="0"/>
              <a:t>.</a:t>
            </a:r>
          </a:p>
        </p:txBody>
      </p:sp>
      <p:cxnSp>
        <p:nvCxnSpPr>
          <p:cNvPr id="5" name="Straight Connector 4"/>
          <p:cNvCxnSpPr/>
          <p:nvPr/>
        </p:nvCxnSpPr>
        <p:spPr>
          <a:xfrm>
            <a:off x="3962400" y="2438400"/>
            <a:ext cx="533400" cy="609600"/>
          </a:xfrm>
          <a:prstGeom prst="line">
            <a:avLst/>
          </a:prstGeom>
          <a:ln/>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a:off x="5084406" y="2438400"/>
            <a:ext cx="533400" cy="609600"/>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114166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Whale evolution</a:t>
            </a:r>
          </a:p>
        </p:txBody>
      </p:sp>
      <p:sp>
        <p:nvSpPr>
          <p:cNvPr id="3" name="Content Placeholder 2"/>
          <p:cNvSpPr>
            <a:spLocks noGrp="1"/>
          </p:cNvSpPr>
          <p:nvPr>
            <p:ph idx="1"/>
          </p:nvPr>
        </p:nvSpPr>
        <p:spPr>
          <a:xfrm>
            <a:off x="152400" y="1554162"/>
            <a:ext cx="8839200" cy="5151438"/>
          </a:xfrm>
        </p:spPr>
        <p:txBody>
          <a:bodyPr>
            <a:normAutofit fontScale="40000" lnSpcReduction="20000"/>
          </a:bodyPr>
          <a:lstStyle/>
          <a:p>
            <a:r>
              <a:rPr lang="en-US" sz="6300" dirty="0" err="1"/>
              <a:t>Mesonychid</a:t>
            </a:r>
            <a:r>
              <a:rPr lang="en-US" sz="6300" dirty="0"/>
              <a:t>: Robert Carroll - “[</a:t>
            </a:r>
            <a:r>
              <a:rPr lang="en-US" sz="6300" dirty="0" err="1"/>
              <a:t>i</a:t>
            </a:r>
            <a:r>
              <a:rPr lang="en-US" sz="6300" dirty="0"/>
              <a:t>]t is not possible to identify a sequence of </a:t>
            </a:r>
            <a:r>
              <a:rPr lang="en-US" sz="6300" dirty="0" err="1"/>
              <a:t>mesonychids</a:t>
            </a:r>
            <a:r>
              <a:rPr lang="en-US" sz="6300" dirty="0"/>
              <a:t> leading directly to whales,”  This statement understates the problem.</a:t>
            </a:r>
            <a:r>
              <a:rPr lang="en-US" sz="6300" baseline="30000" dirty="0"/>
              <a:t>[</a:t>
            </a:r>
            <a:r>
              <a:rPr lang="en-US" sz="6300" dirty="0">
                <a:hlinkClick r:id="rId2"/>
              </a:rPr>
              <a:t>10</a:t>
            </a:r>
            <a:r>
              <a:rPr lang="en-US" sz="6300" dirty="0"/>
              <a:t>]  It is not even possible to identify a single ancestral species.  All known </a:t>
            </a:r>
            <a:r>
              <a:rPr lang="en-US" sz="6300" dirty="0" err="1"/>
              <a:t>mesonychids</a:t>
            </a:r>
            <a:r>
              <a:rPr lang="en-US" sz="6300" dirty="0"/>
              <a:t> are excluded from the actual chain of descent by the paleontologists’ own criteria.</a:t>
            </a:r>
          </a:p>
          <a:p>
            <a:r>
              <a:rPr lang="en-US" sz="6300" dirty="0" err="1"/>
              <a:t>Pachycetus</a:t>
            </a:r>
            <a:r>
              <a:rPr lang="en-US" sz="6300" dirty="0"/>
              <a:t>:  </a:t>
            </a:r>
            <a:r>
              <a:rPr lang="en-US" sz="6300" dirty="0" err="1"/>
              <a:t>Gingerich</a:t>
            </a:r>
            <a:r>
              <a:rPr lang="en-US" sz="6300" dirty="0"/>
              <a:t> - ‘In time and in its morphology, </a:t>
            </a:r>
            <a:r>
              <a:rPr lang="en-US" sz="6300" i="1" dirty="0" err="1"/>
              <a:t>Pakicetus</a:t>
            </a:r>
            <a:r>
              <a:rPr lang="en-US" sz="6300" dirty="0"/>
              <a:t> is perfectly intermediate, a missing link between earlier land mammals and later, full-fledged whales.’ </a:t>
            </a:r>
          </a:p>
          <a:p>
            <a:r>
              <a:rPr lang="en-US" sz="6300" dirty="0"/>
              <a:t>de </a:t>
            </a:r>
            <a:r>
              <a:rPr lang="en-US" sz="6300" dirty="0" err="1"/>
              <a:t>Muizon</a:t>
            </a:r>
            <a:r>
              <a:rPr lang="en-US" sz="6300" dirty="0"/>
              <a:t> - ‘All the postcranial bones indicate that </a:t>
            </a:r>
            <a:r>
              <a:rPr lang="en-US" sz="6300" dirty="0" err="1"/>
              <a:t>pakicetids</a:t>
            </a:r>
            <a:r>
              <a:rPr lang="en-US" sz="6300" dirty="0"/>
              <a:t> were land mammals, and … indicate that the animals were runners, with only their feet touching the ground.’</a:t>
            </a:r>
          </a:p>
          <a:p>
            <a:endParaRPr lang="en-US" sz="4000" dirty="0"/>
          </a:p>
          <a:p>
            <a:endParaRPr lang="en-US" sz="4000" dirty="0"/>
          </a:p>
          <a:p>
            <a:r>
              <a:rPr lang="en-US" sz="1300" dirty="0"/>
              <a:t>Robert L. Carroll, </a:t>
            </a:r>
            <a:r>
              <a:rPr lang="en-US" sz="1300" i="1" dirty="0"/>
              <a:t>Patterns and Processes of Vertebrate Evolution</a:t>
            </a:r>
            <a:r>
              <a:rPr lang="en-US" sz="1300" dirty="0"/>
              <a:t> (Cambridge: University Press, 1997), 329.</a:t>
            </a:r>
            <a:r>
              <a:rPr lang="en-US" sz="1300" b="1" dirty="0"/>
              <a:t> </a:t>
            </a:r>
            <a:endParaRPr lang="en-US" sz="1400" dirty="0"/>
          </a:p>
          <a:p>
            <a:r>
              <a:rPr lang="en-US" sz="1300" dirty="0" err="1"/>
              <a:t>Gingerich</a:t>
            </a:r>
            <a:r>
              <a:rPr lang="en-US" sz="1300" dirty="0"/>
              <a:t>, P.D., The whales of Tethys, </a:t>
            </a:r>
            <a:r>
              <a:rPr lang="en-US" sz="1300" i="1" dirty="0"/>
              <a:t>Natural History,</a:t>
            </a:r>
            <a:r>
              <a:rPr lang="en-US" sz="1300" dirty="0"/>
              <a:t> p. 86, April 1994.</a:t>
            </a:r>
          </a:p>
          <a:p>
            <a:endParaRPr lang="en-US" sz="1300" dirty="0"/>
          </a:p>
          <a:p>
            <a:r>
              <a:rPr lang="en-US" sz="1300" dirty="0"/>
              <a:t>de </a:t>
            </a:r>
            <a:r>
              <a:rPr lang="en-US" sz="1300" dirty="0" err="1"/>
              <a:t>Muizon</a:t>
            </a:r>
            <a:r>
              <a:rPr lang="en-US" sz="1300" dirty="0"/>
              <a:t>, C., Walking with whales, </a:t>
            </a:r>
            <a:r>
              <a:rPr lang="en-US" sz="1300" i="1" dirty="0"/>
              <a:t>Nature</a:t>
            </a:r>
            <a:r>
              <a:rPr lang="en-US" sz="1300" dirty="0"/>
              <a:t> </a:t>
            </a:r>
            <a:r>
              <a:rPr lang="en-US" sz="1300" b="1" dirty="0"/>
              <a:t>413</a:t>
            </a:r>
            <a:r>
              <a:rPr lang="en-US" sz="1300" dirty="0"/>
              <a:t>(6853):259–260, 20 Sep. 2001.</a:t>
            </a:r>
          </a:p>
          <a:p>
            <a:endParaRPr lang="en-US" sz="900" dirty="0"/>
          </a:p>
        </p:txBody>
      </p:sp>
      <p:pic>
        <p:nvPicPr>
          <p:cNvPr id="11266" name="Picture 2" descr="Skull frag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11150"/>
            <a:ext cx="2390775" cy="116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3853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38200"/>
          </a:xfrm>
        </p:spPr>
        <p:txBody>
          <a:bodyPr/>
          <a:lstStyle/>
          <a:p>
            <a:r>
              <a:rPr lang="en-US" dirty="0"/>
              <a:t>Richard Dawkins on “Junk DNA”</a:t>
            </a:r>
          </a:p>
        </p:txBody>
      </p:sp>
      <p:sp>
        <p:nvSpPr>
          <p:cNvPr id="3" name="Content Placeholder 2"/>
          <p:cNvSpPr>
            <a:spLocks noGrp="1"/>
          </p:cNvSpPr>
          <p:nvPr>
            <p:ph idx="1"/>
          </p:nvPr>
        </p:nvSpPr>
        <p:spPr>
          <a:xfrm>
            <a:off x="0" y="1143000"/>
            <a:ext cx="8991600" cy="5715000"/>
          </a:xfrm>
        </p:spPr>
        <p:txBody>
          <a:bodyPr>
            <a:normAutofit fontScale="70000" lnSpcReduction="20000"/>
          </a:bodyPr>
          <a:lstStyle/>
          <a:p>
            <a:r>
              <a:rPr lang="en-US" dirty="0"/>
              <a:t>Before ENCODE: “</a:t>
            </a:r>
            <a:r>
              <a:rPr lang="en-US" dirty="0" err="1"/>
              <a:t>Pseudogenes</a:t>
            </a:r>
            <a:r>
              <a:rPr lang="en-US" dirty="0"/>
              <a:t> are genes that once did something useful but have now been sidelined and are never transcribed or translated. They might as well not exist, as far as the animal's welfare is concerned. But as far as the scientist is concerned they very much exist, and they are  exactly what we need for an evolutionary clock. .. . . What </a:t>
            </a:r>
            <a:r>
              <a:rPr lang="en-US" dirty="0" err="1"/>
              <a:t>pseudogenes</a:t>
            </a:r>
            <a:r>
              <a:rPr lang="en-US" dirty="0"/>
              <a:t> are useful for is embarrassing creationists. It stretches even their creative ingenuity to make up a convincing reason why an intelligent designer should have created a </a:t>
            </a:r>
            <a:r>
              <a:rPr lang="en-US" dirty="0" err="1"/>
              <a:t>pseudogene</a:t>
            </a:r>
            <a:r>
              <a:rPr lang="en-US" dirty="0"/>
              <a:t> --a gene that does absolutely nothing and gives every appearance of being a superannuated version of a gene that used to do something, unless he was deliberately setting out to fool us."</a:t>
            </a:r>
            <a:br>
              <a:rPr lang="en-US" dirty="0"/>
            </a:br>
            <a:r>
              <a:rPr lang="en-US" dirty="0"/>
              <a:t>Dawkins then continues: "Leaving </a:t>
            </a:r>
            <a:r>
              <a:rPr lang="en-US" dirty="0" err="1"/>
              <a:t>pseudogenes</a:t>
            </a:r>
            <a:r>
              <a:rPr lang="en-US" dirty="0"/>
              <a:t> aside, it is a remarkable fact that the greater part (95 percent in the case of humans) of the genome might as well not be there, for all the difference it makes." The Greatest Show on Earth, 2009, </a:t>
            </a:r>
            <a:r>
              <a:rPr lang="en-US" dirty="0" err="1"/>
              <a:t>pp</a:t>
            </a:r>
            <a:r>
              <a:rPr lang="en-US" dirty="0"/>
              <a:t> 332-333. </a:t>
            </a:r>
          </a:p>
          <a:p>
            <a:r>
              <a:rPr lang="en-US" dirty="0"/>
              <a:t>After ENCODE: "I know there are some creationists who have jumped on it because they think it is awkward for Darwinism. Quite the contrary, of course. It is exactly what a Darwinist would hope for -- is to find usefulness in the living world."</a:t>
            </a:r>
          </a:p>
        </p:txBody>
      </p:sp>
    </p:spTree>
    <p:extLst>
      <p:ext uri="{BB962C8B-B14F-4D97-AF65-F5344CB8AC3E}">
        <p14:creationId xmlns:p14="http://schemas.microsoft.com/office/powerpoint/2010/main" val="27149314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fontScale="90000"/>
          </a:bodyPr>
          <a:lstStyle/>
          <a:p>
            <a:br>
              <a:rPr lang="en-US" dirty="0"/>
            </a:br>
            <a:r>
              <a:rPr lang="en-US" dirty="0"/>
              <a:t>“</a:t>
            </a:r>
            <a:r>
              <a:rPr lang="en-US" dirty="0" err="1"/>
              <a:t>Pseudogenes</a:t>
            </a:r>
            <a:r>
              <a:rPr lang="en-US" dirty="0"/>
              <a:t> are not pseudo any more</a:t>
            </a:r>
          </a:p>
        </p:txBody>
      </p:sp>
      <p:sp>
        <p:nvSpPr>
          <p:cNvPr id="4" name="Content Placeholder 3"/>
          <p:cNvSpPr>
            <a:spLocks noGrp="1"/>
          </p:cNvSpPr>
          <p:nvPr>
            <p:ph idx="1"/>
          </p:nvPr>
        </p:nvSpPr>
        <p:spPr>
          <a:xfrm>
            <a:off x="304800" y="1524000"/>
            <a:ext cx="8686800" cy="4525963"/>
          </a:xfrm>
        </p:spPr>
        <p:txBody>
          <a:bodyPr>
            <a:normAutofit fontScale="85000" lnSpcReduction="10000"/>
          </a:bodyPr>
          <a:lstStyle/>
          <a:p>
            <a:r>
              <a:rPr lang="en-US" dirty="0"/>
              <a:t>“The study of functional </a:t>
            </a:r>
            <a:r>
              <a:rPr lang="en-US" dirty="0" err="1"/>
              <a:t>pseudogenes</a:t>
            </a:r>
            <a:r>
              <a:rPr lang="en-US" dirty="0"/>
              <a:t> is just at the beginning. There remain many questions to be addressed, such as the regulatory elements controlling the cell or tissue specific expression of </a:t>
            </a:r>
            <a:r>
              <a:rPr lang="en-US" dirty="0" err="1"/>
              <a:t>pseudogenes</a:t>
            </a:r>
            <a:r>
              <a:rPr lang="en-US" dirty="0"/>
              <a:t>. But, definitely, the so-called </a:t>
            </a:r>
            <a:r>
              <a:rPr lang="en-US" dirty="0" err="1"/>
              <a:t>pseudogenes</a:t>
            </a:r>
            <a:r>
              <a:rPr lang="en-US" b="1" dirty="0"/>
              <a:t> are really functional, not to be considered any more as just “junk” or “fossil” DNA</a:t>
            </a:r>
            <a:r>
              <a:rPr lang="en-US" dirty="0"/>
              <a:t>. Surely, many functional </a:t>
            </a:r>
            <a:r>
              <a:rPr lang="en-US" dirty="0" err="1"/>
              <a:t>pseudogenes</a:t>
            </a:r>
            <a:r>
              <a:rPr lang="en-US" dirty="0"/>
              <a:t> and novel regulatory mechanisms remain to be discovered and explored in diverse organisms.”</a:t>
            </a:r>
          </a:p>
          <a:p>
            <a:endParaRPr lang="en-US" dirty="0">
              <a:solidFill>
                <a:srgbClr val="FFFFFF"/>
              </a:solidFill>
            </a:endParaRPr>
          </a:p>
          <a:p>
            <a:r>
              <a:rPr lang="en-US" dirty="0"/>
              <a:t>Wen et al, RNA Biology 9:27-32. Jan 2012</a:t>
            </a:r>
          </a:p>
        </p:txBody>
      </p:sp>
    </p:spTree>
    <p:extLst>
      <p:ext uri="{BB962C8B-B14F-4D97-AF65-F5344CB8AC3E}">
        <p14:creationId xmlns:p14="http://schemas.microsoft.com/office/powerpoint/2010/main" val="38658639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lstStyle/>
          <a:p>
            <a:r>
              <a:rPr lang="en-US" dirty="0" err="1"/>
              <a:t>Prothero</a:t>
            </a:r>
            <a:r>
              <a:rPr lang="en-US" dirty="0"/>
              <a:t> on stasis</a:t>
            </a:r>
          </a:p>
        </p:txBody>
      </p:sp>
      <p:sp>
        <p:nvSpPr>
          <p:cNvPr id="3" name="Content Placeholder 2"/>
          <p:cNvSpPr>
            <a:spLocks noGrp="1"/>
          </p:cNvSpPr>
          <p:nvPr>
            <p:ph idx="1"/>
          </p:nvPr>
        </p:nvSpPr>
        <p:spPr>
          <a:xfrm>
            <a:off x="304800" y="1143000"/>
            <a:ext cx="8686800" cy="5562600"/>
          </a:xfrm>
        </p:spPr>
        <p:txBody>
          <a:bodyPr>
            <a:normAutofit fontScale="77500" lnSpcReduction="20000"/>
          </a:bodyPr>
          <a:lstStyle/>
          <a:p>
            <a:r>
              <a:rPr lang="en-US" dirty="0"/>
              <a:t>The first major discovery was that stasis was much more prevalent in the fossil record than had been previously supposed. […]. If species didn’t appear suddenly in the fossil record and remain relatively unchanged, then biostratigraphy would never work—and yet almost two centuries of successful </a:t>
            </a:r>
            <a:r>
              <a:rPr lang="en-US" dirty="0" err="1"/>
              <a:t>biostratigraphic</a:t>
            </a:r>
            <a:r>
              <a:rPr lang="en-US" dirty="0"/>
              <a:t> correlations was evidence of just this kind of pattern. As Gould put it, it was the “dirty little secret” hidden in the paleontological closet. Most paleontologists were trained to focus on gradual evolution as the only pattern of interest, and ignored stasis as “not evolutionary change” and therefore uninteresting, to be overlooked or minimized. Once </a:t>
            </a:r>
            <a:r>
              <a:rPr lang="en-US" dirty="0" err="1"/>
              <a:t>Eldredge</a:t>
            </a:r>
            <a:r>
              <a:rPr lang="en-US" dirty="0"/>
              <a:t> and Gould had pointed out that stasis was equally important (“stasis is data[sic]” in Gould’s words), paleontologists all over the world saw that stasis was the general pattern, and that gradualism was rare—and that is still the consensus 40 years later.</a:t>
            </a:r>
          </a:p>
        </p:txBody>
      </p:sp>
    </p:spTree>
    <p:extLst>
      <p:ext uri="{BB962C8B-B14F-4D97-AF65-F5344CB8AC3E}">
        <p14:creationId xmlns:p14="http://schemas.microsoft.com/office/powerpoint/2010/main" val="19310608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86800" cy="5483431"/>
          </a:xfrm>
        </p:spPr>
        <p:txBody>
          <a:bodyPr>
            <a:normAutofit fontScale="70000" lnSpcReduction="20000"/>
          </a:bodyPr>
          <a:lstStyle/>
          <a:p>
            <a:r>
              <a:rPr lang="en-US" dirty="0"/>
              <a:t>In my dissertation on […]fossil mammals […], I had over 160 well-dated, well-sampled lineages of mammals, so I could evaluate the relative frequency of gradualism versus stasis in an entire regional fauna. I also had a wide geographic spread […]. I had large fossil samples of many species, with dozens at each level, and excellent stratigraphic data. When I finally plunged in and plotted and analyzed my data carefully, it was clear that nearly every lineage showed stasis, with one minor example of gradual size reduction in the little </a:t>
            </a:r>
            <a:r>
              <a:rPr lang="en-US" dirty="0" err="1"/>
              <a:t>oreodont</a:t>
            </a:r>
            <a:r>
              <a:rPr lang="en-US" dirty="0"/>
              <a:t> </a:t>
            </a:r>
            <a:r>
              <a:rPr lang="en-US" i="1" dirty="0" err="1"/>
              <a:t>Miniochoerus</a:t>
            </a:r>
            <a:r>
              <a:rPr lang="en-US" dirty="0"/>
              <a:t>. I could point to this data set and make the case for the prevalence of stasis without any criticism of bias in my sampling. More importantly, the fossil mammals showed no sign of responding to the biggest climate change of the past 50 million years […]. In North America, dense forests gave way to open scrublands, crocodiles and pond turtles were replaced by land tortoises, and the snails changed from those typical of Nicaragua to those of Baja California. Yet out of all the 160 lineages of mammals in this time interval, there was virtually no response.</a:t>
            </a:r>
          </a:p>
        </p:txBody>
      </p:sp>
      <p:sp>
        <p:nvSpPr>
          <p:cNvPr id="4" name="Title 1"/>
          <p:cNvSpPr>
            <a:spLocks noGrp="1"/>
          </p:cNvSpPr>
          <p:nvPr>
            <p:ph type="title"/>
          </p:nvPr>
        </p:nvSpPr>
        <p:spPr>
          <a:xfrm>
            <a:off x="304800" y="152400"/>
            <a:ext cx="8686800" cy="838200"/>
          </a:xfrm>
        </p:spPr>
        <p:txBody>
          <a:bodyPr/>
          <a:lstStyle/>
          <a:p>
            <a:r>
              <a:rPr lang="en-US" dirty="0" err="1"/>
              <a:t>Prothero</a:t>
            </a:r>
            <a:r>
              <a:rPr lang="en-US" dirty="0"/>
              <a:t> on stasis</a:t>
            </a:r>
          </a:p>
        </p:txBody>
      </p:sp>
    </p:spTree>
    <p:extLst>
      <p:ext uri="{BB962C8B-B14F-4D97-AF65-F5344CB8AC3E}">
        <p14:creationId xmlns:p14="http://schemas.microsoft.com/office/powerpoint/2010/main" val="2274680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8686800" cy="5638800"/>
          </a:xfrm>
        </p:spPr>
        <p:txBody>
          <a:bodyPr>
            <a:normAutofit fontScale="77500" lnSpcReduction="20000"/>
          </a:bodyPr>
          <a:lstStyle/>
          <a:p>
            <a:r>
              <a:rPr lang="en-US" dirty="0"/>
              <a:t>After six years of work and publication, the conclusion is clear: none of the common Ice Age mammals and birds responded to any of the climate changes at La Brea in the last 35,000 years, even though the region went from dry chaparral to snowy </a:t>
            </a:r>
            <a:r>
              <a:rPr lang="en-US" dirty="0" err="1"/>
              <a:t>piñon</a:t>
            </a:r>
            <a:r>
              <a:rPr lang="en-US" dirty="0"/>
              <a:t>-juniper forests during the peak glacial 20,000 years ago, and then back to the modern chaparral again.</a:t>
            </a:r>
          </a:p>
          <a:p>
            <a:r>
              <a:rPr lang="en-US" dirty="0"/>
              <a:t>In four of the biggest climatic-</a:t>
            </a:r>
            <a:r>
              <a:rPr lang="en-US" dirty="0" err="1"/>
              <a:t>vegetational</a:t>
            </a:r>
            <a:r>
              <a:rPr lang="en-US" dirty="0"/>
              <a:t> events of the last 50 million years, the mammals and birds show no noticeable change in response to changing climates. No matter how many presentations I give where I show these data, no one (including myself) has a good explanation yet for such widespread stasis despite the obvious selective pressures of changing climate. Rather than answers, we have more questions—and that’s a good thing! Science advances when we discover what we don’t know, or we discover that simple answers we’d been following for years no longer work.</a:t>
            </a:r>
          </a:p>
        </p:txBody>
      </p:sp>
      <p:sp>
        <p:nvSpPr>
          <p:cNvPr id="4" name="Title 1"/>
          <p:cNvSpPr>
            <a:spLocks noGrp="1"/>
          </p:cNvSpPr>
          <p:nvPr>
            <p:ph type="title"/>
          </p:nvPr>
        </p:nvSpPr>
        <p:spPr>
          <a:xfrm>
            <a:off x="304800" y="228600"/>
            <a:ext cx="8686800" cy="838200"/>
          </a:xfrm>
        </p:spPr>
        <p:txBody>
          <a:bodyPr/>
          <a:lstStyle/>
          <a:p>
            <a:r>
              <a:rPr lang="en-US" dirty="0" err="1"/>
              <a:t>Prothero</a:t>
            </a:r>
            <a:r>
              <a:rPr lang="en-US" dirty="0"/>
              <a:t> on stasis</a:t>
            </a:r>
          </a:p>
        </p:txBody>
      </p:sp>
    </p:spTree>
    <p:extLst>
      <p:ext uri="{BB962C8B-B14F-4D97-AF65-F5344CB8AC3E}">
        <p14:creationId xmlns:p14="http://schemas.microsoft.com/office/powerpoint/2010/main" val="8567889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fontScale="90000"/>
          </a:bodyPr>
          <a:lstStyle/>
          <a:p>
            <a:r>
              <a:rPr lang="en-US" dirty="0">
                <a:effectLst/>
              </a:rPr>
              <a:t>evolutionary relationships </a:t>
            </a:r>
            <a:r>
              <a:rPr lang="en-US" dirty="0" err="1">
                <a:effectLst/>
              </a:rPr>
              <a:t>priapulids</a:t>
            </a:r>
            <a:r>
              <a:rPr lang="en-US" dirty="0">
                <a:effectLst/>
              </a:rPr>
              <a:t> (group of marine worms)</a:t>
            </a:r>
            <a:endParaRPr lang="en-US" dirty="0"/>
          </a:p>
        </p:txBody>
      </p:sp>
      <p:sp>
        <p:nvSpPr>
          <p:cNvPr id="3" name="Content Placeholder 2"/>
          <p:cNvSpPr>
            <a:spLocks noGrp="1"/>
          </p:cNvSpPr>
          <p:nvPr>
            <p:ph idx="1"/>
          </p:nvPr>
        </p:nvSpPr>
        <p:spPr>
          <a:xfrm>
            <a:off x="304800" y="1219200"/>
            <a:ext cx="8686800" cy="5410200"/>
          </a:xfrm>
        </p:spPr>
        <p:txBody>
          <a:bodyPr>
            <a:normAutofit fontScale="62500" lnSpcReduction="20000"/>
          </a:bodyPr>
          <a:lstStyle/>
          <a:p>
            <a:r>
              <a:rPr lang="en-US" dirty="0"/>
              <a:t>See http://www.sciencedaily.com/releases/2012/10/121009092533.htm. </a:t>
            </a:r>
          </a:p>
          <a:p>
            <a:r>
              <a:rPr lang="en-US" dirty="0"/>
              <a:t>Excerpt: He explained: "The fossils from the Cambrian period can cause a real headache for evolutionary biologists. Instinct tells us to expect simple organisms evolving over time to become increasingly more complex. However during the Cambrian period there was an apparent explosion of different major groups of animals, all appearing simultaneously in the fossil record. We looked at </a:t>
            </a:r>
            <a:r>
              <a:rPr lang="en-US" dirty="0" err="1"/>
              <a:t>priapulid</a:t>
            </a:r>
            <a:r>
              <a:rPr lang="en-US" dirty="0"/>
              <a:t> worms, which were among the first ever predators. What's remarkable is that they had already evolved into a diverse array of forms -- comparable to the morphological variety of their living cousins -- when we first encounter them in the Cambrian fossil record. It's precisely this apparent explosion of anatomical diversity that vexed Darwin and famously attracted the attention of Harvard biologist Stephen Jay Gould."</a:t>
            </a:r>
          </a:p>
          <a:p>
            <a:r>
              <a:rPr lang="en-US" dirty="0" err="1"/>
              <a:t>Dr</a:t>
            </a:r>
            <a:r>
              <a:rPr lang="en-US" dirty="0"/>
              <a:t> </a:t>
            </a:r>
            <a:r>
              <a:rPr lang="en-US" dirty="0" err="1"/>
              <a:t>Ruta</a:t>
            </a:r>
            <a:r>
              <a:rPr lang="en-US" dirty="0"/>
              <a:t>, from the School of Life Sciences at the University of Lincoln, continued: "Our work has shown that despite many new fossil finds, including many from China in the last decade, the picture remains largely unchanged. </a:t>
            </a:r>
          </a:p>
          <a:p>
            <a:endParaRPr lang="en-US" dirty="0"/>
          </a:p>
        </p:txBody>
      </p:sp>
    </p:spTree>
    <p:extLst>
      <p:ext uri="{BB962C8B-B14F-4D97-AF65-F5344CB8AC3E}">
        <p14:creationId xmlns:p14="http://schemas.microsoft.com/office/powerpoint/2010/main" val="39908167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762000"/>
          </a:xfrm>
        </p:spPr>
        <p:txBody>
          <a:bodyPr>
            <a:normAutofit fontScale="90000"/>
          </a:bodyPr>
          <a:lstStyle/>
          <a:p>
            <a:r>
              <a:rPr lang="en-US" dirty="0"/>
              <a:t>New Fossils Suggest Ancient Origins of Modern-Day Deep-Sea Animals</a:t>
            </a:r>
            <a:br>
              <a:rPr lang="en-US" dirty="0"/>
            </a:br>
            <a:endParaRPr lang="en-US" dirty="0"/>
          </a:p>
        </p:txBody>
      </p:sp>
      <p:sp>
        <p:nvSpPr>
          <p:cNvPr id="3" name="Content Placeholder 2"/>
          <p:cNvSpPr>
            <a:spLocks noGrp="1"/>
          </p:cNvSpPr>
          <p:nvPr>
            <p:ph idx="1"/>
          </p:nvPr>
        </p:nvSpPr>
        <p:spPr>
          <a:xfrm>
            <a:off x="304800" y="1143000"/>
            <a:ext cx="8686800" cy="5334000"/>
          </a:xfrm>
        </p:spPr>
        <p:txBody>
          <a:bodyPr>
            <a:normAutofit fontScale="62500" lnSpcReduction="20000"/>
          </a:bodyPr>
          <a:lstStyle/>
          <a:p>
            <a:r>
              <a:rPr lang="en-US" dirty="0"/>
              <a:t>A collection of fossil animals discovered off the coast of Florida suggests that present day deep-sea fauna like sea urchins, starfish and sea cucumbers may have evolved </a:t>
            </a:r>
            <a:r>
              <a:rPr lang="en-US" b="1" dirty="0">
                <a:solidFill>
                  <a:schemeClr val="tx1"/>
                </a:solidFill>
              </a:rPr>
              <a:t>earlier than previously believed </a:t>
            </a:r>
            <a:r>
              <a:rPr lang="en-US" dirty="0"/>
              <a:t>and survived periods of mass extinctions similar to those that wiped out the dinosaurs.</a:t>
            </a:r>
          </a:p>
          <a:p>
            <a:r>
              <a:rPr lang="en-US" dirty="0"/>
              <a:t>Previously, researchers believed that these present-day animals evolved in the relatively recent past, following at least two periods of mass extinction caused by changes in their oceanic environment. The new fossil collection described in this study predates the oldest known records of the present-day fauna. </a:t>
            </a:r>
            <a:r>
              <a:rPr lang="en-US" b="1" dirty="0">
                <a:solidFill>
                  <a:schemeClr val="tx1"/>
                </a:solidFill>
              </a:rPr>
              <a:t>"We were amazed to see that a 114 million year old deep-sea assemblage was so strikingly similar to the modern equivalents," </a:t>
            </a:r>
            <a:r>
              <a:rPr lang="en-US" dirty="0"/>
              <a:t>says lead author Ben </a:t>
            </a:r>
            <a:r>
              <a:rPr lang="en-US" dirty="0" err="1"/>
              <a:t>Thuy</a:t>
            </a:r>
            <a:r>
              <a:rPr lang="en-US" dirty="0"/>
              <a:t>.</a:t>
            </a:r>
          </a:p>
          <a:p>
            <a:r>
              <a:rPr lang="en-US" dirty="0"/>
              <a:t>According to the authors, this evidence shows that the ancestors of modern deep-sea animals have lived in these deep waters for much longer than previously thought. That this collection of fossils appears to have survived several drastic changes in oceanic climates also suggests that deep-sea biodiversity may be more resilient than shallow-water life forms, and more resistant to extinction events than previously thought. </a:t>
            </a:r>
          </a:p>
          <a:p>
            <a:endParaRPr lang="en-US" dirty="0"/>
          </a:p>
          <a:p>
            <a:r>
              <a:rPr lang="en-US" sz="2900" b="1" i="1" dirty="0" err="1"/>
              <a:t>Thuy</a:t>
            </a:r>
            <a:r>
              <a:rPr lang="en-US" sz="2900" b="1" i="1" dirty="0"/>
              <a:t> B, Gale AS, </a:t>
            </a:r>
            <a:r>
              <a:rPr lang="en-US" sz="2900" b="1" i="1" dirty="0" err="1"/>
              <a:t>Kroh</a:t>
            </a:r>
            <a:r>
              <a:rPr lang="en-US" sz="2900" b="1" i="1" dirty="0"/>
              <a:t> A, </a:t>
            </a:r>
            <a:r>
              <a:rPr lang="en-US" sz="2900" b="1" i="1" dirty="0" err="1"/>
              <a:t>Kucera</a:t>
            </a:r>
            <a:r>
              <a:rPr lang="en-US" sz="2900" b="1" i="1" dirty="0"/>
              <a:t> M, </a:t>
            </a:r>
            <a:r>
              <a:rPr lang="en-US" sz="2900" b="1" i="1" dirty="0" err="1"/>
              <a:t>Numberger-Thuy</a:t>
            </a:r>
            <a:r>
              <a:rPr lang="en-US" sz="2900" b="1" i="1" dirty="0"/>
              <a:t> LD, et al.. Ancient Origin of the Modern Deep-Sea Fauna. </a:t>
            </a:r>
            <a:r>
              <a:rPr lang="en-US" sz="2900" b="1" i="1" dirty="0" err="1"/>
              <a:t>PLoS</a:t>
            </a:r>
            <a:r>
              <a:rPr lang="en-US" sz="2900" b="1" i="1" dirty="0"/>
              <a:t> ONE, 2012 DOI: 10.1371/journal.pone.0046913</a:t>
            </a:r>
            <a:endParaRPr lang="en-US" sz="2900" b="1" dirty="0"/>
          </a:p>
          <a:p>
            <a:endParaRPr lang="en-US" sz="2900" b="1" dirty="0"/>
          </a:p>
        </p:txBody>
      </p:sp>
    </p:spTree>
    <p:extLst>
      <p:ext uri="{BB962C8B-B14F-4D97-AF65-F5344CB8AC3E}">
        <p14:creationId xmlns:p14="http://schemas.microsoft.com/office/powerpoint/2010/main" val="4346490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fontScale="90000"/>
          </a:bodyPr>
          <a:lstStyle/>
          <a:p>
            <a:r>
              <a:rPr lang="en-US" dirty="0"/>
              <a:t>The half-life of DNA in bone: measuring</a:t>
            </a:r>
            <a:br>
              <a:rPr lang="en-US" dirty="0"/>
            </a:br>
            <a:r>
              <a:rPr lang="en-US" dirty="0"/>
              <a:t>decay kinetics in 158 dated fossils</a:t>
            </a:r>
          </a:p>
        </p:txBody>
      </p:sp>
      <p:sp>
        <p:nvSpPr>
          <p:cNvPr id="3" name="Content Placeholder 2"/>
          <p:cNvSpPr>
            <a:spLocks noGrp="1"/>
          </p:cNvSpPr>
          <p:nvPr>
            <p:ph idx="1"/>
          </p:nvPr>
        </p:nvSpPr>
        <p:spPr>
          <a:xfrm>
            <a:off x="304800" y="1219200"/>
            <a:ext cx="8686800" cy="5562600"/>
          </a:xfrm>
        </p:spPr>
        <p:txBody>
          <a:bodyPr>
            <a:normAutofit fontScale="62500" lnSpcReduction="20000"/>
          </a:bodyPr>
          <a:lstStyle/>
          <a:p>
            <a:r>
              <a:rPr lang="en-US" dirty="0"/>
              <a:t>Claims of extreme survival of DNA have emphasized the need for reliable models of DNA degradation through time. By </a:t>
            </a:r>
            <a:r>
              <a:rPr lang="en-US" dirty="0" err="1"/>
              <a:t>analysing</a:t>
            </a:r>
            <a:r>
              <a:rPr lang="en-US" dirty="0"/>
              <a:t> mitochondrial DNA (</a:t>
            </a:r>
            <a:r>
              <a:rPr lang="en-US" dirty="0" err="1"/>
              <a:t>mtDNA</a:t>
            </a:r>
            <a:r>
              <a:rPr lang="en-US" dirty="0"/>
              <a:t>) from 158 radiocarbon-dated bones of the extinct New Zealand moa, we confirm empirically a long-hypothesized exponential decay relationship. The average DNA half-life within this geographically constrained fossil assemblage was estimated to be 521 years for a 242 </a:t>
            </a:r>
            <a:r>
              <a:rPr lang="en-US" dirty="0" err="1"/>
              <a:t>bp</a:t>
            </a:r>
            <a:r>
              <a:rPr lang="en-US" dirty="0"/>
              <a:t> </a:t>
            </a:r>
            <a:r>
              <a:rPr lang="en-US" dirty="0" err="1"/>
              <a:t>mtDNA</a:t>
            </a:r>
            <a:r>
              <a:rPr lang="en-US" dirty="0"/>
              <a:t> sequence, corresponding to a per nucleotide fragmentation rate (k) of 5.50 ! 10–6 per year. </a:t>
            </a:r>
            <a:r>
              <a:rPr lang="en-US" b="1" dirty="0"/>
              <a:t>With an effective burial temperature of 13.1°C, the rate is almost 400 times slower than predicted from published kinetic data of in vitro DNA </a:t>
            </a:r>
            <a:r>
              <a:rPr lang="en-US" b="1" dirty="0" err="1"/>
              <a:t>depurination</a:t>
            </a:r>
            <a:r>
              <a:rPr lang="en-US" b="1" dirty="0"/>
              <a:t> at pH 5</a:t>
            </a:r>
            <a:r>
              <a:rPr lang="en-US" dirty="0"/>
              <a:t>. Although best described by an exponential model (R2 = 0.39), considerable sample-to-sample variance in DNA preservation could not be accounted for by geologic age. This variation likely derives from differences in </a:t>
            </a:r>
            <a:r>
              <a:rPr lang="en-US" dirty="0" err="1"/>
              <a:t>taphonomy</a:t>
            </a:r>
            <a:r>
              <a:rPr lang="en-US" dirty="0"/>
              <a:t> and bone </a:t>
            </a:r>
            <a:r>
              <a:rPr lang="en-US" dirty="0" err="1"/>
              <a:t>diagenesis</a:t>
            </a:r>
            <a:r>
              <a:rPr lang="en-US" dirty="0"/>
              <a:t>, which have confounded previous, less spatially constrained attempts to study DNA decay kinetics. Lastly, by calculating DNA fragmentation rates on </a:t>
            </a:r>
            <a:r>
              <a:rPr lang="en-US" dirty="0" err="1"/>
              <a:t>Illumina</a:t>
            </a:r>
            <a:r>
              <a:rPr lang="en-US" dirty="0"/>
              <a:t> </a:t>
            </a:r>
            <a:r>
              <a:rPr lang="en-US" dirty="0" err="1"/>
              <a:t>HiSeq</a:t>
            </a:r>
            <a:r>
              <a:rPr lang="en-US" dirty="0"/>
              <a:t> data, we show that nuclear DNA has degraded at least twice as fast as </a:t>
            </a:r>
            <a:r>
              <a:rPr lang="en-US" dirty="0" err="1"/>
              <a:t>mtDNA</a:t>
            </a:r>
            <a:r>
              <a:rPr lang="en-US" dirty="0"/>
              <a:t>. These results provide a baseline for predicting long-term DNA survival in bone. </a:t>
            </a:r>
          </a:p>
          <a:p>
            <a:endParaRPr lang="en-US" dirty="0"/>
          </a:p>
          <a:p>
            <a:r>
              <a:rPr lang="en-US" sz="2900" dirty="0"/>
              <a:t>Proceedings of the Royal Society B: Biological Sciences (2012). Published online before print October 10, 2012, doi:10.1098/rspb.2012.1745.</a:t>
            </a:r>
          </a:p>
          <a:p>
            <a:endParaRPr lang="en-US" dirty="0"/>
          </a:p>
        </p:txBody>
      </p:sp>
    </p:spTree>
    <p:extLst>
      <p:ext uri="{BB962C8B-B14F-4D97-AF65-F5344CB8AC3E}">
        <p14:creationId xmlns:p14="http://schemas.microsoft.com/office/powerpoint/2010/main" val="6061398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00" y="76200"/>
            <a:ext cx="8686800" cy="838200"/>
          </a:xfrm>
        </p:spPr>
        <p:txBody>
          <a:bodyPr>
            <a:normAutofit fontScale="90000"/>
          </a:bodyPr>
          <a:lstStyle/>
          <a:p>
            <a:r>
              <a:rPr lang="en-US" dirty="0"/>
              <a:t>Correlations between age and DNA preservation</a:t>
            </a: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00" y="1371600"/>
            <a:ext cx="8769600" cy="513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82935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1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2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12390</TotalTime>
  <Words>4685</Words>
  <Application>Microsoft Office PowerPoint</Application>
  <PresentationFormat>On-screen Show (4:3)</PresentationFormat>
  <Paragraphs>550</Paragraphs>
  <Slides>99</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99</vt:i4>
      </vt:variant>
    </vt:vector>
  </HeadingPairs>
  <TitlesOfParts>
    <vt:vector size="108" baseType="lpstr">
      <vt:lpstr>Arial</vt:lpstr>
      <vt:lpstr>Calibri</vt:lpstr>
      <vt:lpstr>Franklin Gothic Book</vt:lpstr>
      <vt:lpstr>Franklin Gothic Medium</vt:lpstr>
      <vt:lpstr>Times</vt:lpstr>
      <vt:lpstr>Wingdings 2</vt:lpstr>
      <vt:lpstr>Trek</vt:lpstr>
      <vt:lpstr>1_Trek</vt:lpstr>
      <vt:lpstr>2_Trek</vt:lpstr>
      <vt:lpstr>Looking for time in all the wrong places: Why real science really matters </vt:lpstr>
      <vt:lpstr>What science cannot do:</vt:lpstr>
      <vt:lpstr> Deciding about origins:  Challenges to the concept of a fiat creation</vt:lpstr>
      <vt:lpstr>  Deciding about origins:  challenges to the concept of evolution</vt:lpstr>
      <vt:lpstr>PowerPoint Presentation</vt:lpstr>
      <vt:lpstr>What we would like to  see: (?)</vt:lpstr>
      <vt:lpstr>…or this:</vt:lpstr>
      <vt:lpstr>PowerPoint Presentation</vt:lpstr>
      <vt:lpstr>Conclusion:</vt:lpstr>
      <vt:lpstr>PowerPoint Presentation</vt:lpstr>
      <vt:lpstr>Time and the Fossil Record</vt:lpstr>
      <vt:lpstr>How can we detect time in the rocks?</vt:lpstr>
      <vt:lpstr>Issues in dating</vt:lpstr>
      <vt:lpstr>Sediment Accumulation Rates</vt:lpstr>
      <vt:lpstr>Sediment Accumulation Rates</vt:lpstr>
      <vt:lpstr>Sedimentation Rates based on actual measurements</vt:lpstr>
      <vt:lpstr>Sediment rates based on interpretation of radioisotope ratios</vt:lpstr>
      <vt:lpstr>Sedimentation Rates based upon biblical chronology</vt:lpstr>
      <vt:lpstr>Sedimentation Rates based upon sedimentary studies</vt:lpstr>
      <vt:lpstr>Summary Sediment Accumulation Rates</vt:lpstr>
      <vt:lpstr>Conclusions: Past Sediment Accumulation Rates</vt:lpstr>
      <vt:lpstr>Issues in dating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we see?</vt:lpstr>
      <vt:lpstr>PowerPoint Presentation</vt:lpstr>
      <vt:lpstr>What would time do?</vt:lpstr>
      <vt:lpstr>PowerPoint Presentation</vt:lpstr>
      <vt:lpstr>Bioturbation</vt:lpstr>
      <vt:lpstr>PowerPoint Presentation</vt:lpstr>
      <vt:lpstr>PowerPoint Presentation</vt:lpstr>
      <vt:lpstr>PowerPoint Presentation</vt:lpstr>
      <vt:lpstr>Bioturbation – Left half of image</vt:lpstr>
      <vt:lpstr>Bioturbation-right half of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Issues in dating</vt:lpstr>
      <vt:lpstr>PowerPoint Presentation</vt:lpstr>
      <vt:lpstr>PowerPoint Presentation</vt:lpstr>
      <vt:lpstr>Stratigraphy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Episodes of non-deposition</vt:lpstr>
      <vt:lpstr>Erosion – Continents are still here</vt:lpstr>
      <vt:lpstr>Erosion – Continents are still here</vt:lpstr>
      <vt:lpstr>Conclusion</vt:lpstr>
      <vt:lpstr>PowerPoint Presentation</vt:lpstr>
      <vt:lpstr>“Absolute” dating</vt:lpstr>
      <vt:lpstr>New finding affects understanding of formation of the solar system </vt:lpstr>
      <vt:lpstr>Richard Dawkins on “Designed”</vt:lpstr>
      <vt:lpstr>Gee on meaning of fossil record</vt:lpstr>
      <vt:lpstr>Whale evolution</vt:lpstr>
      <vt:lpstr>Richard Dawkins on “Junk DNA”</vt:lpstr>
      <vt:lpstr> “Pseudogenes are not pseudo any more</vt:lpstr>
      <vt:lpstr>Prothero on stasis</vt:lpstr>
      <vt:lpstr>Prothero on stasis</vt:lpstr>
      <vt:lpstr>Prothero on stasis</vt:lpstr>
      <vt:lpstr>evolutionary relationships priapulids (group of marine worms)</vt:lpstr>
      <vt:lpstr>New Fossils Suggest Ancient Origins of Modern-Day Deep-Sea Animals </vt:lpstr>
      <vt:lpstr>The half-life of DNA in bone: measuring decay kinetics in 158 dated fossils</vt:lpstr>
      <vt:lpstr>Correlations between age and DNA preservation</vt:lpstr>
    </vt:vector>
  </TitlesOfParts>
  <Company>SWAU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Geology as Science and Geology and the Bible</dc:title>
  <dc:creator>DinoDig</dc:creator>
  <cp:lastModifiedBy>Art Chadwick</cp:lastModifiedBy>
  <cp:revision>122</cp:revision>
  <dcterms:created xsi:type="dcterms:W3CDTF">2009-10-23T20:21:09Z</dcterms:created>
  <dcterms:modified xsi:type="dcterms:W3CDTF">2023-03-25T19:13:05Z</dcterms:modified>
</cp:coreProperties>
</file>