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26" r:id="rId5"/>
    <p:sldMasterId id="2147483739" r:id="rId6"/>
    <p:sldMasterId id="2147483752" r:id="rId7"/>
  </p:sldMasterIdLst>
  <p:notesMasterIdLst>
    <p:notesMasterId r:id="rId64"/>
  </p:notesMasterIdLst>
  <p:sldIdLst>
    <p:sldId id="365" r:id="rId8"/>
    <p:sldId id="380" r:id="rId9"/>
    <p:sldId id="381" r:id="rId10"/>
    <p:sldId id="382" r:id="rId11"/>
    <p:sldId id="357" r:id="rId12"/>
    <p:sldId id="310" r:id="rId13"/>
    <p:sldId id="311" r:id="rId14"/>
    <p:sldId id="350" r:id="rId15"/>
    <p:sldId id="361" r:id="rId16"/>
    <p:sldId id="360" r:id="rId17"/>
    <p:sldId id="312" r:id="rId18"/>
    <p:sldId id="313" r:id="rId19"/>
    <p:sldId id="314" r:id="rId20"/>
    <p:sldId id="351" r:id="rId21"/>
    <p:sldId id="352" r:id="rId22"/>
    <p:sldId id="353" r:id="rId23"/>
    <p:sldId id="315" r:id="rId24"/>
    <p:sldId id="354" r:id="rId25"/>
    <p:sldId id="316" r:id="rId26"/>
    <p:sldId id="317" r:id="rId27"/>
    <p:sldId id="318" r:id="rId28"/>
    <p:sldId id="319" r:id="rId29"/>
    <p:sldId id="320" r:id="rId30"/>
    <p:sldId id="321" r:id="rId31"/>
    <p:sldId id="322" r:id="rId32"/>
    <p:sldId id="323" r:id="rId33"/>
    <p:sldId id="346" r:id="rId34"/>
    <p:sldId id="324" r:id="rId35"/>
    <p:sldId id="325" r:id="rId36"/>
    <p:sldId id="326" r:id="rId37"/>
    <p:sldId id="327" r:id="rId38"/>
    <p:sldId id="328" r:id="rId39"/>
    <p:sldId id="355" r:id="rId40"/>
    <p:sldId id="378" r:id="rId41"/>
    <p:sldId id="377" r:id="rId42"/>
    <p:sldId id="379" r:id="rId43"/>
    <p:sldId id="366" r:id="rId44"/>
    <p:sldId id="367" r:id="rId45"/>
    <p:sldId id="368" r:id="rId46"/>
    <p:sldId id="369" r:id="rId47"/>
    <p:sldId id="370" r:id="rId48"/>
    <p:sldId id="371" r:id="rId49"/>
    <p:sldId id="373" r:id="rId50"/>
    <p:sldId id="331" r:id="rId51"/>
    <p:sldId id="372" r:id="rId52"/>
    <p:sldId id="332" r:id="rId53"/>
    <p:sldId id="333" r:id="rId54"/>
    <p:sldId id="334" r:id="rId55"/>
    <p:sldId id="335" r:id="rId56"/>
    <p:sldId id="336" r:id="rId57"/>
    <p:sldId id="337" r:id="rId58"/>
    <p:sldId id="359" r:id="rId59"/>
    <p:sldId id="338" r:id="rId60"/>
    <p:sldId id="339" r:id="rId61"/>
    <p:sldId id="344" r:id="rId62"/>
    <p:sldId id="345"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000000"/>
    <a:srgbClr val="7F7F7F"/>
    <a:srgbClr val="3366FF"/>
    <a:srgbClr val="66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60" autoAdjust="0"/>
    <p:restoredTop sz="94660"/>
  </p:normalViewPr>
  <p:slideViewPr>
    <p:cSldViewPr>
      <p:cViewPr varScale="1">
        <p:scale>
          <a:sx n="72" d="100"/>
          <a:sy n="72" d="100"/>
        </p:scale>
        <p:origin x="21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28205-A688-4B22-AECB-BCD1352696B0}" type="datetimeFigureOut">
              <a:rPr lang="en-US" smtClean="0"/>
              <a:pPr/>
              <a:t>3/25/2023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C1F50-6066-4BFF-A1AD-390F78EE122A}" type="slidenum">
              <a:rPr lang="en-US" smtClean="0"/>
              <a:pPr/>
              <a:t>‹#›</a:t>
            </a:fld>
            <a:endParaRPr lang="en-US"/>
          </a:p>
        </p:txBody>
      </p:sp>
    </p:spTree>
    <p:extLst>
      <p:ext uri="{BB962C8B-B14F-4D97-AF65-F5344CB8AC3E}">
        <p14:creationId xmlns:p14="http://schemas.microsoft.com/office/powerpoint/2010/main" val="176098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9C259-54B2-4948-B1D9-87866E982C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9D273E-FC9A-4D05-BDB0-D4150462FD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B7700-376A-4570-A825-BBB9838A28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B0DEA0-9AD1-44A9-8013-EEF4BE7E28B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9C259-54B2-4948-B1D9-87866E982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810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910E77-CFAF-4880-AB12-3E5AC33BB1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83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DD4BD3-4B5A-4CE9-A4A3-02024CBC55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161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2D371-09FF-4B6B-BB8F-1E409244D2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0097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DCDA2C-DE9C-4828-BA47-6CDCB0732C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2404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7DD05D-A180-4743-BBB5-A00248BC5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419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053570-B689-452A-8A1E-995B84BD4F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72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910E77-CFAF-4880-AB12-3E5AC33BB13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F79E24-28D8-4F50-B290-6F57A94A7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569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307A1F-D62E-400D-B0EA-4DF7D55C6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134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9D273E-FC9A-4D05-BDB0-D4150462FD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2311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9B7700-376A-4570-A825-BBB9838A28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0934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B0DEA0-9AD1-44A9-8013-EEF4BE7E28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1347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9C259-54B2-4948-B1D9-87866E982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207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910E77-CFAF-4880-AB12-3E5AC33BB1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1799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DD4BD3-4B5A-4CE9-A4A3-02024CBC55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765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2D371-09FF-4B6B-BB8F-1E409244D2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7629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DCDA2C-DE9C-4828-BA47-6CDCB0732C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525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D4BD3-4B5A-4CE9-A4A3-02024CBC559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7DD05D-A180-4743-BBB5-A00248BC5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887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053570-B689-452A-8A1E-995B84BD4F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7395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F79E24-28D8-4F50-B290-6F57A94A7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150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307A1F-D62E-400D-B0EA-4DF7D55C6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69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9D273E-FC9A-4D05-BDB0-D4150462FD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7399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9B7700-376A-4570-A825-BBB9838A28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986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B0DEA0-9AD1-44A9-8013-EEF4BE7E28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705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9C259-54B2-4948-B1D9-87866E982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721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910E77-CFAF-4880-AB12-3E5AC33BB1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5736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DD4BD3-4B5A-4CE9-A4A3-02024CBC55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681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02D371-09FF-4B6B-BB8F-1E409244D25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2D371-09FF-4B6B-BB8F-1E409244D2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3039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DCDA2C-DE9C-4828-BA47-6CDCB0732C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334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7DD05D-A180-4743-BBB5-A00248BC5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6924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053570-B689-452A-8A1E-995B84BD4F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2424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F79E24-28D8-4F50-B290-6F57A94A7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9770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307A1F-D62E-400D-B0EA-4DF7D55C6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2804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9D273E-FC9A-4D05-BDB0-D4150462FD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42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9B7700-376A-4570-A825-BBB9838A28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1036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B0DEA0-9AD1-44A9-8013-EEF4BE7E28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980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9C259-54B2-4948-B1D9-87866E982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31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DCDA2C-DE9C-4828-BA47-6CDCB0732C3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910E77-CFAF-4880-AB12-3E5AC33BB1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1236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DD4BD3-4B5A-4CE9-A4A3-02024CBC55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8544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2D371-09FF-4B6B-BB8F-1E409244D2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2913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DCDA2C-DE9C-4828-BA47-6CDCB0732C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936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7DD05D-A180-4743-BBB5-A00248BC5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2669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053570-B689-452A-8A1E-995B84BD4F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380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F79E24-28D8-4F50-B290-6F57A94A7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493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307A1F-D62E-400D-B0EA-4DF7D55C6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006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9D273E-FC9A-4D05-BDB0-D4150462FD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9822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9B7700-376A-4570-A825-BBB9838A28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58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7DD05D-A180-4743-BBB5-A00248BC5F2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B0DEA0-9AD1-44A9-8013-EEF4BE7E28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20324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9C259-54B2-4948-B1D9-87866E982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5996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910E77-CFAF-4880-AB12-3E5AC33BB1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647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DD4BD3-4B5A-4CE9-A4A3-02024CBC55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3620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2D371-09FF-4B6B-BB8F-1E409244D2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44319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DCDA2C-DE9C-4828-BA47-6CDCB0732C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4512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7DD05D-A180-4743-BBB5-A00248BC5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1700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053570-B689-452A-8A1E-995B84BD4F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2643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F79E24-28D8-4F50-B290-6F57A94A7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591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307A1F-D62E-400D-B0EA-4DF7D55C6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27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053570-B689-452A-8A1E-995B84BD4FB6}"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9D273E-FC9A-4D05-BDB0-D4150462FD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53845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9B7700-376A-4570-A825-BBB9838A28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5077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B0DEA0-9AD1-44A9-8013-EEF4BE7E28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05874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9C259-54B2-4948-B1D9-87866E982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5127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910E77-CFAF-4880-AB12-3E5AC33BB1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8949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DD4BD3-4B5A-4CE9-A4A3-02024CBC55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4084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2D371-09FF-4B6B-BB8F-1E409244D2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553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DCDA2C-DE9C-4828-BA47-6CDCB0732C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86778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7DD05D-A180-4743-BBB5-A00248BC5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93228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053570-B689-452A-8A1E-995B84BD4F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221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F79E24-28D8-4F50-B290-6F57A94A780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F79E24-28D8-4F50-B290-6F57A94A7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81009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307A1F-D62E-400D-B0EA-4DF7D55C6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0924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9D273E-FC9A-4D05-BDB0-D4150462FD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37531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9B7700-376A-4570-A825-BBB9838A28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8164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B0DEA0-9AD1-44A9-8013-EEF4BE7E28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306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307A1F-D62E-400D-B0EA-4DF7D55C66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FB5739-B3A7-41BB-BB14-826043163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FB5739-B3A7-41BB-BB14-826043163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7157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FB5739-B3A7-41BB-BB14-826043163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99846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FB5739-B3A7-41BB-BB14-826043163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68196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FB5739-B3A7-41BB-BB14-826043163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74367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FB5739-B3A7-41BB-BB14-826043163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12628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FB5739-B3A7-41BB-BB14-826043163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895565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p:cNvPicPr>
            <a:picLocks noChangeAspect="1" noChangeArrowheads="1"/>
          </p:cNvPicPr>
          <p:nvPr/>
        </p:nvPicPr>
        <p:blipFill>
          <a:blip r:embed="rId2" cstate="print"/>
          <a:srcRect/>
          <a:stretch>
            <a:fillRect/>
          </a:stretch>
        </p:blipFill>
        <p:spPr bwMode="auto">
          <a:xfrm>
            <a:off x="-48110" y="0"/>
            <a:ext cx="9238633"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839200" cy="1143000"/>
          </a:xfrm>
        </p:spPr>
        <p:txBody>
          <a:bodyPr/>
          <a:lstStyle/>
          <a:p>
            <a:pPr algn="l" eaLnBrk="1" hangingPunct="1"/>
            <a:r>
              <a:rPr lang="en-US" sz="5400">
                <a:solidFill>
                  <a:srgbClr val="00FFFF"/>
                </a:solidFill>
              </a:rPr>
              <a:t>The Mandate of Revelation</a:t>
            </a:r>
          </a:p>
        </p:txBody>
      </p:sp>
      <p:sp>
        <p:nvSpPr>
          <p:cNvPr id="6147" name="Rectangle 3"/>
          <p:cNvSpPr>
            <a:spLocks noGrp="1" noChangeArrowheads="1"/>
          </p:cNvSpPr>
          <p:nvPr>
            <p:ph type="body" idx="1"/>
          </p:nvPr>
        </p:nvSpPr>
        <p:spPr>
          <a:xfrm>
            <a:off x="228600" y="1524000"/>
            <a:ext cx="8686800" cy="990600"/>
          </a:xfrm>
        </p:spPr>
        <p:txBody>
          <a:bodyPr/>
          <a:lstStyle/>
          <a:p>
            <a:pPr eaLnBrk="1" hangingPunct="1"/>
            <a:r>
              <a:rPr lang="en-US" sz="4000" dirty="0">
                <a:solidFill>
                  <a:srgbClr val="FFFF00"/>
                </a:solidFill>
              </a:rPr>
              <a:t>The Story of Revelation 10:</a:t>
            </a:r>
            <a:endParaRPr lang="en-US" sz="4400" dirty="0">
              <a:solidFill>
                <a:srgbClr val="00FFFF"/>
              </a:solidFill>
            </a:endParaRPr>
          </a:p>
          <a:p>
            <a:pPr lvl="1" eaLnBrk="1" hangingPunct="1"/>
            <a:endParaRPr lang="en-US" sz="3600" dirty="0">
              <a:solidFill>
                <a:srgbClr val="FFFF00"/>
              </a:solidFill>
            </a:endParaRPr>
          </a:p>
        </p:txBody>
      </p:sp>
      <p:sp>
        <p:nvSpPr>
          <p:cNvPr id="6148" name="Text Box 4"/>
          <p:cNvSpPr txBox="1">
            <a:spLocks noChangeArrowheads="1"/>
          </p:cNvSpPr>
          <p:nvPr/>
        </p:nvSpPr>
        <p:spPr bwMode="auto">
          <a:xfrm>
            <a:off x="304800" y="2590800"/>
            <a:ext cx="4343400" cy="1938992"/>
          </a:xfrm>
          <a:prstGeom prst="rect">
            <a:avLst/>
          </a:prstGeom>
          <a:noFill/>
          <a:ln w="9525">
            <a:noFill/>
            <a:miter lim="800000"/>
            <a:headEnd/>
            <a:tailEnd/>
          </a:ln>
        </p:spPr>
        <p:txBody>
          <a:bodyPr>
            <a:spAutoFit/>
          </a:bodyPr>
          <a:lstStyle/>
          <a:p>
            <a:r>
              <a:rPr lang="en-US" sz="2800" dirty="0">
                <a:solidFill>
                  <a:srgbClr val="00FFFF"/>
                </a:solidFill>
              </a:rPr>
              <a:t>Rev. 10:2</a:t>
            </a:r>
          </a:p>
          <a:p>
            <a:r>
              <a:rPr lang="en-US" sz="2800" dirty="0">
                <a:solidFill>
                  <a:srgbClr val="FFFF00"/>
                </a:solidFill>
              </a:rPr>
              <a:t>And he had in his hand a little book open</a:t>
            </a:r>
            <a:r>
              <a:rPr lang="en-US" sz="1600" dirty="0">
                <a:solidFill>
                  <a:srgbClr val="FFFF00"/>
                </a:solidFill>
              </a:rPr>
              <a:t>…</a:t>
            </a:r>
          </a:p>
          <a:p>
            <a:pPr lvl="1"/>
            <a:endParaRPr lang="en-US" dirty="0">
              <a:solidFill>
                <a:srgbClr val="FFFF00"/>
              </a:solidFill>
            </a:endParaRPr>
          </a:p>
          <a:p>
            <a:endParaRPr lang="en-US" dirty="0"/>
          </a:p>
        </p:txBody>
      </p:sp>
      <p:sp>
        <p:nvSpPr>
          <p:cNvPr id="6149" name="Text Box 5"/>
          <p:cNvSpPr txBox="1">
            <a:spLocks noChangeArrowheads="1"/>
          </p:cNvSpPr>
          <p:nvPr/>
        </p:nvSpPr>
        <p:spPr bwMode="auto">
          <a:xfrm>
            <a:off x="4800600" y="2438400"/>
            <a:ext cx="4343400" cy="3539430"/>
          </a:xfrm>
          <a:prstGeom prst="rect">
            <a:avLst/>
          </a:prstGeom>
          <a:noFill/>
          <a:ln w="9525">
            <a:noFill/>
            <a:miter lim="800000"/>
            <a:headEnd/>
            <a:tailEnd/>
          </a:ln>
        </p:spPr>
        <p:txBody>
          <a:bodyPr>
            <a:spAutoFit/>
          </a:bodyPr>
          <a:lstStyle/>
          <a:p>
            <a:pPr lvl="1"/>
            <a:r>
              <a:rPr lang="en-US" sz="2800" dirty="0">
                <a:solidFill>
                  <a:srgbClr val="00FFFF"/>
                </a:solidFill>
              </a:rPr>
              <a:t>Daniel 12:4</a:t>
            </a:r>
          </a:p>
          <a:p>
            <a:pPr lvl="1"/>
            <a:r>
              <a:rPr lang="en-US" sz="2800" dirty="0">
                <a:solidFill>
                  <a:srgbClr val="FFFF00"/>
                </a:solidFill>
              </a:rPr>
              <a:t>But thou, O Daniel, shut up the words, and seal the book, </a:t>
            </a:r>
            <a:r>
              <a:rPr lang="en-US" sz="2800" dirty="0">
                <a:solidFill>
                  <a:srgbClr val="00FFFF"/>
                </a:solidFill>
              </a:rPr>
              <a:t>even to</a:t>
            </a:r>
            <a:r>
              <a:rPr lang="en-US" sz="2800" dirty="0">
                <a:solidFill>
                  <a:srgbClr val="FF0000"/>
                </a:solidFill>
              </a:rPr>
              <a:t> </a:t>
            </a:r>
            <a:r>
              <a:rPr lang="en-US" sz="2800" dirty="0">
                <a:solidFill>
                  <a:srgbClr val="00FFFF"/>
                </a:solidFill>
              </a:rPr>
              <a:t>the time of the end:</a:t>
            </a:r>
            <a:r>
              <a:rPr lang="en-US" sz="2800" dirty="0">
                <a:solidFill>
                  <a:srgbClr val="FFFF00"/>
                </a:solidFill>
              </a:rPr>
              <a:t> many shall run to and fro, and knowledge shall be increased</a:t>
            </a:r>
            <a:r>
              <a:rPr lang="en-US" sz="2000" dirty="0">
                <a:solidFill>
                  <a:srgbClr val="FFFF00"/>
                </a:solidFill>
              </a:rPr>
              <a:t>.</a:t>
            </a:r>
            <a:r>
              <a:rPr lang="en-US" dirty="0"/>
              <a:t> </a:t>
            </a:r>
            <a:endParaRPr lang="en-US" dirty="0">
              <a:solidFill>
                <a:srgbClr val="FFFF00"/>
              </a:solidFill>
            </a:endParaRPr>
          </a:p>
        </p:txBody>
      </p:sp>
      <p:sp>
        <p:nvSpPr>
          <p:cNvPr id="6" name="Rectangle 3"/>
          <p:cNvSpPr txBox="1">
            <a:spLocks noChangeArrowheads="1"/>
          </p:cNvSpPr>
          <p:nvPr/>
        </p:nvSpPr>
        <p:spPr bwMode="auto">
          <a:xfrm>
            <a:off x="0" y="5181600"/>
            <a:ext cx="8686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000" b="0" i="0" u="none" strike="noStrike" kern="0" cap="none" spc="0" normalizeH="0" baseline="0" noProof="0" dirty="0">
              <a:ln>
                <a:noFill/>
              </a:ln>
              <a:solidFill>
                <a:srgbClr val="FFFF0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3600" b="0" i="0" u="none" strike="noStrike" kern="0" cap="none" spc="0" normalizeH="0" baseline="0" noProof="0" dirty="0">
                <a:ln>
                  <a:noFill/>
                </a:ln>
                <a:solidFill>
                  <a:srgbClr val="FFFF00"/>
                </a:solidFill>
                <a:effectLst/>
                <a:uLnTx/>
                <a:uFillTx/>
                <a:latin typeface="+mn-lt"/>
              </a:rPr>
              <a:t>Setting is the </a:t>
            </a:r>
            <a:r>
              <a:rPr kumimoji="0" lang="en-US" sz="3600" b="0" i="0" u="none" strike="noStrike" kern="0" cap="none" spc="0" normalizeH="0" baseline="0" noProof="0" dirty="0">
                <a:ln>
                  <a:noFill/>
                </a:ln>
                <a:solidFill>
                  <a:srgbClr val="00FFFF"/>
                </a:solidFill>
                <a:effectLst/>
                <a:uLnTx/>
                <a:uFillTx/>
                <a:latin typeface="+mn-lt"/>
              </a:rPr>
              <a:t>last days</a:t>
            </a:r>
            <a:endParaRPr kumimoji="0" lang="en-US" sz="4400" b="0" i="0" u="none" strike="noStrike" kern="0" cap="none" spc="0" normalizeH="0" baseline="0" noProof="0" dirty="0">
              <a:ln>
                <a:noFill/>
              </a:ln>
              <a:solidFill>
                <a:srgbClr val="00FFFF"/>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3600" b="0" i="0" u="none" strike="noStrike" kern="0" cap="none" spc="0" normalizeH="0" baseline="0" noProof="0" dirty="0">
              <a:ln>
                <a:noFill/>
              </a:ln>
              <a:solidFill>
                <a:srgbClr val="FFFF00"/>
              </a:solidFill>
              <a:effectLst/>
              <a:uLnTx/>
              <a:uFillTx/>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0" y="228600"/>
            <a:ext cx="4419600" cy="6400800"/>
          </a:xfrm>
        </p:spPr>
        <p:txBody>
          <a:bodyPr/>
          <a:lstStyle/>
          <a:p>
            <a:pPr eaLnBrk="1" hangingPunct="1">
              <a:lnSpc>
                <a:spcPct val="90000"/>
              </a:lnSpc>
              <a:buFontTx/>
              <a:buNone/>
            </a:pPr>
            <a:r>
              <a:rPr lang="en-US" b="1" dirty="0">
                <a:solidFill>
                  <a:srgbClr val="00FFFF"/>
                </a:solidFill>
              </a:rPr>
              <a:t>Daniel 12:7:</a:t>
            </a:r>
          </a:p>
          <a:p>
            <a:pPr eaLnBrk="1" hangingPunct="1">
              <a:lnSpc>
                <a:spcPct val="90000"/>
              </a:lnSpc>
              <a:buFontTx/>
              <a:buNone/>
            </a:pPr>
            <a:endParaRPr lang="en-US" b="1" dirty="0">
              <a:solidFill>
                <a:srgbClr val="00FFFF"/>
              </a:solidFill>
            </a:endParaRPr>
          </a:p>
          <a:p>
            <a:pPr eaLnBrk="1" hangingPunct="1">
              <a:lnSpc>
                <a:spcPct val="90000"/>
              </a:lnSpc>
            </a:pPr>
            <a:r>
              <a:rPr lang="en-US" sz="2400" dirty="0">
                <a:solidFill>
                  <a:srgbClr val="FFFF00"/>
                </a:solidFill>
              </a:rPr>
              <a:t>And I heard the man clothed in linen, which was upon the waters of the river, </a:t>
            </a:r>
          </a:p>
          <a:p>
            <a:pPr eaLnBrk="1" hangingPunct="1">
              <a:lnSpc>
                <a:spcPct val="90000"/>
              </a:lnSpc>
            </a:pPr>
            <a:r>
              <a:rPr lang="en-US" sz="2400" dirty="0">
                <a:solidFill>
                  <a:srgbClr val="FFFF00"/>
                </a:solidFill>
              </a:rPr>
              <a:t>when he held up his right hand and his left hand unto heaven, </a:t>
            </a:r>
          </a:p>
          <a:p>
            <a:pPr eaLnBrk="1" hangingPunct="1">
              <a:lnSpc>
                <a:spcPct val="90000"/>
              </a:lnSpc>
            </a:pPr>
            <a:endParaRPr lang="en-US" sz="2400" dirty="0">
              <a:solidFill>
                <a:srgbClr val="FFFF00"/>
              </a:solidFill>
            </a:endParaRPr>
          </a:p>
          <a:p>
            <a:pPr eaLnBrk="1" hangingPunct="1">
              <a:lnSpc>
                <a:spcPct val="90000"/>
              </a:lnSpc>
            </a:pPr>
            <a:r>
              <a:rPr lang="en-US" sz="2400" dirty="0">
                <a:solidFill>
                  <a:srgbClr val="FFFF00"/>
                </a:solidFill>
              </a:rPr>
              <a:t>and </a:t>
            </a:r>
            <a:r>
              <a:rPr lang="en-US" sz="2400" dirty="0" err="1">
                <a:solidFill>
                  <a:srgbClr val="FFFF00"/>
                </a:solidFill>
              </a:rPr>
              <a:t>sware</a:t>
            </a:r>
            <a:r>
              <a:rPr lang="en-US" sz="2400" dirty="0">
                <a:solidFill>
                  <a:srgbClr val="FFFF00"/>
                </a:solidFill>
              </a:rPr>
              <a:t> by him that </a:t>
            </a:r>
            <a:r>
              <a:rPr lang="en-US" sz="2400" dirty="0" err="1">
                <a:solidFill>
                  <a:srgbClr val="FFFF00"/>
                </a:solidFill>
              </a:rPr>
              <a:t>liveth</a:t>
            </a:r>
            <a:r>
              <a:rPr lang="en-US" sz="2400" dirty="0">
                <a:solidFill>
                  <a:srgbClr val="FFFF00"/>
                </a:solidFill>
              </a:rPr>
              <a:t> for ever</a:t>
            </a:r>
          </a:p>
          <a:p>
            <a:pPr eaLnBrk="1" hangingPunct="1">
              <a:lnSpc>
                <a:spcPct val="90000"/>
              </a:lnSpc>
            </a:pPr>
            <a:endParaRPr lang="en-US" sz="2400" dirty="0">
              <a:solidFill>
                <a:srgbClr val="FFFF00"/>
              </a:solidFill>
            </a:endParaRPr>
          </a:p>
          <a:p>
            <a:pPr eaLnBrk="1" hangingPunct="1">
              <a:lnSpc>
                <a:spcPct val="90000"/>
              </a:lnSpc>
            </a:pPr>
            <a:r>
              <a:rPr lang="en-US" sz="2400" dirty="0">
                <a:solidFill>
                  <a:srgbClr val="FFFF00"/>
                </a:solidFill>
              </a:rPr>
              <a:t>that it shall be for a time, times, and an half; </a:t>
            </a:r>
          </a:p>
        </p:txBody>
      </p:sp>
      <p:sp>
        <p:nvSpPr>
          <p:cNvPr id="4" name="Rectangle 4"/>
          <p:cNvSpPr>
            <a:spLocks noChangeArrowheads="1"/>
          </p:cNvSpPr>
          <p:nvPr/>
        </p:nvSpPr>
        <p:spPr bwMode="auto">
          <a:xfrm>
            <a:off x="0" y="228600"/>
            <a:ext cx="4572000" cy="6477000"/>
          </a:xfrm>
          <a:prstGeom prst="rect">
            <a:avLst/>
          </a:prstGeom>
          <a:noFill/>
          <a:ln w="9525">
            <a:noFill/>
            <a:miter lim="800000"/>
            <a:headEnd/>
            <a:tailEnd/>
          </a:ln>
        </p:spPr>
        <p:txBody>
          <a:bodyPr/>
          <a:lstStyle/>
          <a:p>
            <a:pPr marL="342900" indent="-342900"/>
            <a:r>
              <a:rPr lang="en-US" sz="3200" b="1" dirty="0">
                <a:solidFill>
                  <a:srgbClr val="00FFFF"/>
                </a:solidFill>
              </a:rPr>
              <a:t>Rev. 10:5, 6:</a:t>
            </a:r>
          </a:p>
          <a:p>
            <a:pPr marL="342900" indent="-342900"/>
            <a:endParaRPr lang="en-US" sz="900" b="1" dirty="0">
              <a:solidFill>
                <a:srgbClr val="00FFFF"/>
              </a:solidFill>
            </a:endParaRPr>
          </a:p>
          <a:p>
            <a:pPr marL="342900" indent="-342900"/>
            <a:endParaRPr lang="en-US" sz="900" b="1" dirty="0">
              <a:solidFill>
                <a:srgbClr val="00FFFF"/>
              </a:solidFill>
            </a:endParaRPr>
          </a:p>
          <a:p>
            <a:pPr marL="342900" indent="-342900"/>
            <a:endParaRPr lang="en-US" sz="900" b="1" dirty="0">
              <a:solidFill>
                <a:srgbClr val="00FFFF"/>
              </a:solidFill>
            </a:endParaRPr>
          </a:p>
          <a:p>
            <a:pPr marL="342900" indent="-342900"/>
            <a:endParaRPr lang="en-US" sz="900" b="1" dirty="0">
              <a:solidFill>
                <a:srgbClr val="00FFFF"/>
              </a:solidFill>
            </a:endParaRPr>
          </a:p>
          <a:p>
            <a:pPr marL="342900" indent="-342900">
              <a:buFontTx/>
              <a:buChar char="•"/>
            </a:pPr>
            <a:r>
              <a:rPr lang="en-US" sz="2400" dirty="0">
                <a:solidFill>
                  <a:srgbClr val="FFFF00"/>
                </a:solidFill>
              </a:rPr>
              <a:t>And the angel which I saw stand upon the sea and upon the earth</a:t>
            </a:r>
          </a:p>
          <a:p>
            <a:pPr marL="342900" indent="-342900">
              <a:spcBef>
                <a:spcPct val="20000"/>
              </a:spcBef>
              <a:buFontTx/>
              <a:buChar char="•"/>
            </a:pPr>
            <a:r>
              <a:rPr lang="en-US" sz="2400" dirty="0">
                <a:solidFill>
                  <a:srgbClr val="FFFF00"/>
                </a:solidFill>
              </a:rPr>
              <a:t> lifted up his hand to heaven, </a:t>
            </a:r>
          </a:p>
          <a:p>
            <a:pPr marL="342900" indent="-342900">
              <a:spcBef>
                <a:spcPct val="20000"/>
              </a:spcBef>
              <a:buFontTx/>
              <a:buChar char="•"/>
            </a:pPr>
            <a:endParaRPr lang="en-US" sz="2400" dirty="0">
              <a:solidFill>
                <a:srgbClr val="FFFF00"/>
              </a:solidFill>
            </a:endParaRPr>
          </a:p>
          <a:p>
            <a:pPr marL="342900" indent="-342900">
              <a:spcBef>
                <a:spcPct val="20000"/>
              </a:spcBef>
              <a:buFontTx/>
              <a:buChar char="•"/>
            </a:pPr>
            <a:endParaRPr lang="en-US" sz="2400" dirty="0">
              <a:solidFill>
                <a:srgbClr val="FFFF00"/>
              </a:solidFill>
            </a:endParaRPr>
          </a:p>
          <a:p>
            <a:pPr marL="342900" indent="-342900">
              <a:spcBef>
                <a:spcPct val="20000"/>
              </a:spcBef>
              <a:buFontTx/>
              <a:buChar char="•"/>
            </a:pPr>
            <a:r>
              <a:rPr lang="en-US" sz="2400" dirty="0">
                <a:solidFill>
                  <a:srgbClr val="FFFF00"/>
                </a:solidFill>
              </a:rPr>
              <a:t>And </a:t>
            </a:r>
            <a:r>
              <a:rPr lang="en-US" sz="2400" dirty="0" err="1">
                <a:solidFill>
                  <a:srgbClr val="FFFF00"/>
                </a:solidFill>
              </a:rPr>
              <a:t>sware</a:t>
            </a:r>
            <a:r>
              <a:rPr lang="en-US" sz="2400" dirty="0">
                <a:solidFill>
                  <a:srgbClr val="FFFF00"/>
                </a:solidFill>
              </a:rPr>
              <a:t> by him that </a:t>
            </a:r>
            <a:r>
              <a:rPr lang="en-US" sz="2400" dirty="0" err="1">
                <a:solidFill>
                  <a:srgbClr val="FFFF00"/>
                </a:solidFill>
              </a:rPr>
              <a:t>liveth</a:t>
            </a:r>
            <a:r>
              <a:rPr lang="en-US" sz="2400" dirty="0">
                <a:solidFill>
                  <a:srgbClr val="FFFF00"/>
                </a:solidFill>
              </a:rPr>
              <a:t> for ever and ever, …</a:t>
            </a:r>
          </a:p>
          <a:p>
            <a:pPr marL="342900" indent="-342900">
              <a:spcBef>
                <a:spcPct val="20000"/>
              </a:spcBef>
              <a:buFontTx/>
              <a:buChar char="•"/>
            </a:pPr>
            <a:endParaRPr lang="en-US" sz="2400" dirty="0">
              <a:solidFill>
                <a:srgbClr val="FFFF00"/>
              </a:solidFill>
            </a:endParaRPr>
          </a:p>
          <a:p>
            <a:pPr marL="342900" indent="-342900">
              <a:spcBef>
                <a:spcPct val="20000"/>
              </a:spcBef>
              <a:buFontTx/>
              <a:buChar char="•"/>
            </a:pPr>
            <a:r>
              <a:rPr lang="en-US" sz="2400" dirty="0">
                <a:solidFill>
                  <a:srgbClr val="FFFF00"/>
                </a:solidFill>
              </a:rPr>
              <a:t>…that there should be time no longer:</a:t>
            </a:r>
            <a:br>
              <a:rPr lang="en-US" sz="2400" dirty="0">
                <a:solidFill>
                  <a:srgbClr val="FFFF00"/>
                </a:solidFill>
              </a:rPr>
            </a:br>
            <a:endParaRPr lang="en-US" sz="2400"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0"/>
            <a:ext cx="8229600" cy="990600"/>
          </a:xfrm>
        </p:spPr>
        <p:txBody>
          <a:bodyPr/>
          <a:lstStyle/>
          <a:p>
            <a:pPr eaLnBrk="1" hangingPunct="1"/>
            <a:r>
              <a:rPr lang="en-US">
                <a:solidFill>
                  <a:srgbClr val="00FFFF"/>
                </a:solidFill>
              </a:rPr>
              <a:t>…Time no longer</a:t>
            </a:r>
            <a:endParaRPr lang="en-US" dirty="0">
              <a:solidFill>
                <a:srgbClr val="00FFFF"/>
              </a:solidFill>
            </a:endParaRPr>
          </a:p>
        </p:txBody>
      </p:sp>
      <p:sp>
        <p:nvSpPr>
          <p:cNvPr id="9219" name="Rectangle 3"/>
          <p:cNvSpPr>
            <a:spLocks noGrp="1" noChangeArrowheads="1"/>
          </p:cNvSpPr>
          <p:nvPr>
            <p:ph type="body" idx="1"/>
          </p:nvPr>
        </p:nvSpPr>
        <p:spPr>
          <a:xfrm>
            <a:off x="152400" y="1066800"/>
            <a:ext cx="8991600" cy="5562600"/>
          </a:xfrm>
        </p:spPr>
        <p:txBody>
          <a:bodyPr/>
          <a:lstStyle/>
          <a:p>
            <a:pPr eaLnBrk="1" hangingPunct="1">
              <a:lnSpc>
                <a:spcPct val="90000"/>
              </a:lnSpc>
            </a:pPr>
            <a:r>
              <a:rPr lang="en-US" dirty="0">
                <a:solidFill>
                  <a:srgbClr val="FFFF00"/>
                </a:solidFill>
              </a:rPr>
              <a:t>The longest bible prophecy is the 2300 day </a:t>
            </a:r>
          </a:p>
          <a:p>
            <a:pPr eaLnBrk="1" hangingPunct="1">
              <a:lnSpc>
                <a:spcPct val="90000"/>
              </a:lnSpc>
            </a:pPr>
            <a:r>
              <a:rPr lang="en-US" dirty="0">
                <a:solidFill>
                  <a:srgbClr val="FFFF00"/>
                </a:solidFill>
              </a:rPr>
              <a:t>(= year) prophecy of Daniel 8:13,14.</a:t>
            </a:r>
          </a:p>
          <a:p>
            <a:pPr eaLnBrk="1" hangingPunct="1">
              <a:lnSpc>
                <a:spcPct val="90000"/>
              </a:lnSpc>
            </a:pPr>
            <a:r>
              <a:rPr lang="en-US" dirty="0">
                <a:solidFill>
                  <a:srgbClr val="FFFF00"/>
                </a:solidFill>
              </a:rPr>
              <a:t>This prophecy was seen to end in October of 1844 by William Miller and was the basis for the Great Advent Movement that opened up the Book of Daniel and ultimately gave rise to the Seventh-day Adventist Church</a:t>
            </a:r>
          </a:p>
          <a:p>
            <a:pPr eaLnBrk="1" hangingPunct="1">
              <a:lnSpc>
                <a:spcPct val="90000"/>
              </a:lnSpc>
            </a:pPr>
            <a:r>
              <a:rPr lang="en-US" dirty="0">
                <a:solidFill>
                  <a:srgbClr val="FFFF00"/>
                </a:solidFill>
              </a:rPr>
              <a:t>When no events were apparent on earth on October 22, 1844, believers were greatly discouraged.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1143000"/>
            <a:ext cx="9144000" cy="5715000"/>
          </a:xfrm>
        </p:spPr>
        <p:txBody>
          <a:bodyPr/>
          <a:lstStyle/>
          <a:p>
            <a:pPr eaLnBrk="1" hangingPunct="1">
              <a:buFontTx/>
              <a:buNone/>
            </a:pPr>
            <a:r>
              <a:rPr lang="en-US" sz="2800" dirty="0">
                <a:solidFill>
                  <a:srgbClr val="FFFF00"/>
                </a:solidFill>
              </a:rPr>
              <a:t>    </a:t>
            </a:r>
            <a:r>
              <a:rPr lang="en-US" sz="2400" dirty="0">
                <a:solidFill>
                  <a:srgbClr val="FFFF00"/>
                </a:solidFill>
              </a:rPr>
              <a:t>Then the voice which I heard from heaven spoke to me again and said, “Go, take the little book which is open in the hand of the angel who stands on the sea and on the earth.” </a:t>
            </a:r>
            <a:br>
              <a:rPr lang="en-US" sz="2400" dirty="0">
                <a:solidFill>
                  <a:srgbClr val="FFFF00"/>
                </a:solidFill>
              </a:rPr>
            </a:br>
            <a:r>
              <a:rPr lang="en-US" sz="2400" baseline="30000" dirty="0">
                <a:solidFill>
                  <a:srgbClr val="00FFFF"/>
                </a:solidFill>
              </a:rPr>
              <a:t>9</a:t>
            </a:r>
            <a:r>
              <a:rPr lang="en-US" sz="2400" dirty="0">
                <a:solidFill>
                  <a:srgbClr val="00FFFF"/>
                </a:solidFill>
              </a:rPr>
              <a:t> So I went to the angel and said to him, “Give me the little book.” </a:t>
            </a:r>
            <a:br>
              <a:rPr lang="en-US" sz="2400" dirty="0">
                <a:solidFill>
                  <a:srgbClr val="FFFF00"/>
                </a:solidFill>
              </a:rPr>
            </a:br>
            <a:r>
              <a:rPr lang="en-US" sz="2400" dirty="0">
                <a:solidFill>
                  <a:srgbClr val="FFFF00"/>
                </a:solidFill>
              </a:rPr>
              <a:t>And he said to me, “Take and eat it; and it will make your stomach bitter, but it will be as sweet as honey in your mouth.” </a:t>
            </a:r>
            <a:br>
              <a:rPr lang="en-US" sz="2400" dirty="0">
                <a:solidFill>
                  <a:srgbClr val="FFFF00"/>
                </a:solidFill>
              </a:rPr>
            </a:br>
            <a:r>
              <a:rPr lang="en-US" sz="2400" baseline="30000" dirty="0">
                <a:solidFill>
                  <a:srgbClr val="00FFFF"/>
                </a:solidFill>
              </a:rPr>
              <a:t>10</a:t>
            </a:r>
            <a:r>
              <a:rPr lang="en-US" sz="2400" dirty="0">
                <a:solidFill>
                  <a:srgbClr val="00FFFF"/>
                </a:solidFill>
              </a:rPr>
              <a:t> Then I took the little book out of the angel’s hand and ate it, and it was as sweet as honey in my mouth. But when I had eaten it, my stomach became bitter.</a:t>
            </a:r>
            <a:endParaRPr lang="en-US" sz="2800" dirty="0">
              <a:solidFill>
                <a:srgbClr val="00FFFF"/>
              </a:solidFill>
            </a:endParaRPr>
          </a:p>
          <a:p>
            <a:pPr eaLnBrk="1" hangingPunct="1"/>
            <a:r>
              <a:rPr lang="en-US">
                <a:solidFill>
                  <a:schemeClr val="bg1">
                    <a:lumMod val="95000"/>
                  </a:schemeClr>
                </a:solidFill>
              </a:rPr>
              <a:t>God </a:t>
            </a:r>
            <a:r>
              <a:rPr lang="en-US" dirty="0">
                <a:solidFill>
                  <a:schemeClr val="bg1">
                    <a:lumMod val="95000"/>
                  </a:schemeClr>
                </a:solidFill>
              </a:rPr>
              <a:t>knew what would happen in 1844 and planned for it. The Angel responded to John’s puzzlement:</a:t>
            </a:r>
            <a:br>
              <a:rPr lang="en-US" dirty="0"/>
            </a:br>
            <a:endParaRPr lang="en-US" dirty="0"/>
          </a:p>
        </p:txBody>
      </p:sp>
      <p:sp>
        <p:nvSpPr>
          <p:cNvPr id="4" name="Rectangle 2"/>
          <p:cNvSpPr>
            <a:spLocks noGrp="1" noChangeArrowheads="1"/>
          </p:cNvSpPr>
          <p:nvPr>
            <p:ph type="title"/>
          </p:nvPr>
        </p:nvSpPr>
        <p:spPr>
          <a:xfrm>
            <a:off x="304800" y="0"/>
            <a:ext cx="8229600" cy="1143000"/>
          </a:xfrm>
        </p:spPr>
        <p:txBody>
          <a:bodyPr/>
          <a:lstStyle/>
          <a:p>
            <a:pPr eaLnBrk="1" hangingPunct="1"/>
            <a:r>
              <a:rPr lang="en-US" sz="4000" dirty="0">
                <a:solidFill>
                  <a:srgbClr val="00FFFF"/>
                </a:solidFill>
              </a:rPr>
              <a:t>Great Disappointment Rev 10:8-10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1143000"/>
            <a:ext cx="4419600" cy="5486400"/>
          </a:xfrm>
        </p:spPr>
        <p:txBody>
          <a:bodyPr/>
          <a:lstStyle/>
          <a:p>
            <a:pPr eaLnBrk="1" hangingPunct="1">
              <a:buFontTx/>
              <a:buNone/>
            </a:pPr>
            <a:r>
              <a:rPr lang="en-US" b="1" dirty="0">
                <a:solidFill>
                  <a:srgbClr val="00FFFF"/>
                </a:solidFill>
              </a:rPr>
              <a:t>Rev. 10:11</a:t>
            </a:r>
          </a:p>
          <a:p>
            <a:pPr eaLnBrk="1" hangingPunct="1"/>
            <a:r>
              <a:rPr lang="en-US" dirty="0">
                <a:solidFill>
                  <a:srgbClr val="FFFF00"/>
                </a:solidFill>
              </a:rPr>
              <a:t>And he said unto me, You must prophesy again before </a:t>
            </a:r>
            <a:r>
              <a:rPr lang="en-US" dirty="0">
                <a:solidFill>
                  <a:srgbClr val="00FFFF"/>
                </a:solidFill>
              </a:rPr>
              <a:t>many peoples, and nations, and tongues, and kings.</a:t>
            </a:r>
          </a:p>
          <a:p>
            <a:pPr eaLnBrk="1" hangingPunct="1"/>
            <a:br>
              <a:rPr lang="en-US" dirty="0"/>
            </a:br>
            <a:endParaRPr lang="en-US" dirty="0"/>
          </a:p>
        </p:txBody>
      </p:sp>
      <p:sp>
        <p:nvSpPr>
          <p:cNvPr id="4" name="Rectangle 2"/>
          <p:cNvSpPr>
            <a:spLocks noGrp="1" noChangeArrowheads="1"/>
          </p:cNvSpPr>
          <p:nvPr>
            <p:ph type="title"/>
          </p:nvPr>
        </p:nvSpPr>
        <p:spPr>
          <a:xfrm>
            <a:off x="304800" y="0"/>
            <a:ext cx="8229600" cy="1143000"/>
          </a:xfrm>
        </p:spPr>
        <p:txBody>
          <a:bodyPr/>
          <a:lstStyle/>
          <a:p>
            <a:pPr eaLnBrk="1" hangingPunct="1"/>
            <a:r>
              <a:rPr lang="en-US" sz="4000" dirty="0">
                <a:solidFill>
                  <a:srgbClr val="00FFFF"/>
                </a:solidFill>
              </a:rPr>
              <a:t>Great Disappointment Rev 10:8-10</a:t>
            </a:r>
          </a:p>
        </p:txBody>
      </p:sp>
      <p:sp>
        <p:nvSpPr>
          <p:cNvPr id="5" name="Rectangle 2"/>
          <p:cNvSpPr txBox="1">
            <a:spLocks noChangeArrowheads="1"/>
          </p:cNvSpPr>
          <p:nvPr/>
        </p:nvSpPr>
        <p:spPr bwMode="auto">
          <a:xfrm>
            <a:off x="4572000" y="1143000"/>
            <a:ext cx="4419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br>
              <a:rPr kumimoji="0" lang="en-US" sz="3200" b="0" i="0" u="none" strike="noStrike" kern="0" cap="none" spc="0" normalizeH="0" baseline="0" noProof="0" dirty="0">
                <a:ln>
                  <a:noFill/>
                </a:ln>
                <a:solidFill>
                  <a:schemeClr val="tx1"/>
                </a:solidFill>
                <a:effectLst/>
                <a:uLnTx/>
                <a:uFillTx/>
                <a:latin typeface="+mn-lt"/>
                <a:ea typeface="+mn-ea"/>
                <a:cs typeface="+mn-cs"/>
              </a:rPr>
            </a:b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6" name="Rectangle 2"/>
          <p:cNvSpPr txBox="1">
            <a:spLocks noChangeArrowheads="1"/>
          </p:cNvSpPr>
          <p:nvPr/>
        </p:nvSpPr>
        <p:spPr bwMode="auto">
          <a:xfrm>
            <a:off x="4572000" y="1143000"/>
            <a:ext cx="4419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rgbClr val="00FFFF"/>
                </a:solidFill>
                <a:effectLst/>
                <a:uLnTx/>
                <a:uFillTx/>
                <a:latin typeface="+mn-lt"/>
                <a:ea typeface="+mn-ea"/>
                <a:cs typeface="+mn-cs"/>
              </a:rPr>
              <a:t>   </a:t>
            </a:r>
            <a:r>
              <a:rPr kumimoji="0" lang="en-US" sz="3200" b="1" i="0" u="none" strike="noStrike" kern="0" cap="none" spc="0" normalizeH="0" baseline="0" noProof="0" dirty="0">
                <a:ln>
                  <a:noFill/>
                </a:ln>
                <a:solidFill>
                  <a:schemeClr val="bg1">
                    <a:lumMod val="95000"/>
                  </a:schemeClr>
                </a:solidFill>
                <a:effectLst/>
                <a:uLnTx/>
                <a:uFillTx/>
                <a:latin typeface="+mn-lt"/>
                <a:ea typeface="+mn-ea"/>
                <a:cs typeface="+mn-cs"/>
              </a:rPr>
              <a:t>Evidently</a:t>
            </a:r>
            <a:r>
              <a:rPr kumimoji="0" lang="en-US" sz="3200" b="1" i="0" u="none" strike="noStrike" kern="0" cap="none" spc="0" normalizeH="0" noProof="0" dirty="0">
                <a:ln>
                  <a:noFill/>
                </a:ln>
                <a:solidFill>
                  <a:schemeClr val="bg1">
                    <a:lumMod val="95000"/>
                  </a:schemeClr>
                </a:solidFill>
                <a:effectLst/>
                <a:uLnTx/>
                <a:uFillTx/>
                <a:latin typeface="+mn-lt"/>
                <a:ea typeface="+mn-ea"/>
                <a:cs typeface="+mn-cs"/>
              </a:rPr>
              <a:t> God was not yet finished with His work on the earth. But what was the message remaining to be preached?</a:t>
            </a:r>
            <a:endParaRPr kumimoji="0" lang="en-US" sz="3200" b="0" i="0" u="none" strike="noStrike" kern="0" cap="none" spc="0" normalizeH="0" baseline="0" noProof="0" dirty="0">
              <a:ln>
                <a:noFill/>
              </a:ln>
              <a:solidFill>
                <a:schemeClr val="bg1">
                  <a:lumMod val="9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br>
              <a:rPr kumimoji="0" lang="en-US" sz="3200" b="0" i="0" u="none" strike="noStrike" kern="0" cap="none" spc="0" normalizeH="0" baseline="0" noProof="0" dirty="0">
                <a:ln>
                  <a:noFill/>
                </a:ln>
                <a:solidFill>
                  <a:schemeClr val="tx1"/>
                </a:solidFill>
                <a:effectLst/>
                <a:uLnTx/>
                <a:uFillTx/>
                <a:latin typeface="+mn-lt"/>
                <a:ea typeface="+mn-ea"/>
                <a:cs typeface="+mn-cs"/>
              </a:rPr>
            </a:b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1143000"/>
            <a:ext cx="4419600" cy="5486400"/>
          </a:xfrm>
        </p:spPr>
        <p:txBody>
          <a:bodyPr/>
          <a:lstStyle/>
          <a:p>
            <a:pPr eaLnBrk="1" hangingPunct="1">
              <a:buFontTx/>
              <a:buNone/>
            </a:pPr>
            <a:r>
              <a:rPr lang="en-US" b="1" dirty="0">
                <a:solidFill>
                  <a:srgbClr val="00FFFF"/>
                </a:solidFill>
              </a:rPr>
              <a:t>Rev. 10:11</a:t>
            </a:r>
          </a:p>
          <a:p>
            <a:pPr eaLnBrk="1" hangingPunct="1"/>
            <a:r>
              <a:rPr lang="en-US" dirty="0">
                <a:solidFill>
                  <a:srgbClr val="FFFF00"/>
                </a:solidFill>
              </a:rPr>
              <a:t>And he said unto me, You must prophesy again before </a:t>
            </a:r>
            <a:r>
              <a:rPr lang="en-US" dirty="0">
                <a:solidFill>
                  <a:srgbClr val="00FFFF"/>
                </a:solidFill>
              </a:rPr>
              <a:t>many peoples, and nations, and tongues, and kings.</a:t>
            </a:r>
          </a:p>
          <a:p>
            <a:pPr eaLnBrk="1" hangingPunct="1"/>
            <a:br>
              <a:rPr lang="en-US" dirty="0"/>
            </a:br>
            <a:endParaRPr lang="en-US" dirty="0"/>
          </a:p>
        </p:txBody>
      </p:sp>
      <p:sp>
        <p:nvSpPr>
          <p:cNvPr id="11267" name="Rectangle 3"/>
          <p:cNvSpPr>
            <a:spLocks noChangeArrowheads="1"/>
          </p:cNvSpPr>
          <p:nvPr/>
        </p:nvSpPr>
        <p:spPr bwMode="auto">
          <a:xfrm>
            <a:off x="4495800" y="1143000"/>
            <a:ext cx="4648200" cy="5257800"/>
          </a:xfrm>
          <a:prstGeom prst="rect">
            <a:avLst/>
          </a:prstGeom>
          <a:noFill/>
          <a:ln w="9525">
            <a:noFill/>
            <a:miter lim="800000"/>
            <a:headEnd/>
            <a:tailEnd/>
          </a:ln>
        </p:spPr>
        <p:txBody>
          <a:bodyPr/>
          <a:lstStyle/>
          <a:p>
            <a:pPr marL="342900" indent="-342900">
              <a:spcBef>
                <a:spcPct val="20000"/>
              </a:spcBef>
            </a:pPr>
            <a:r>
              <a:rPr lang="en-US" sz="3200" b="1" dirty="0">
                <a:solidFill>
                  <a:srgbClr val="00FFFF"/>
                </a:solidFill>
              </a:rPr>
              <a:t>Rev. 14:1</a:t>
            </a:r>
          </a:p>
          <a:p>
            <a:pPr marL="342900" indent="-342900">
              <a:spcBef>
                <a:spcPct val="20000"/>
              </a:spcBef>
              <a:buFontTx/>
              <a:buChar char="•"/>
            </a:pPr>
            <a:r>
              <a:rPr lang="en-US" sz="3200" dirty="0">
                <a:solidFill>
                  <a:srgbClr val="FFFF00"/>
                </a:solidFill>
              </a:rPr>
              <a:t>And I saw another angel fly in the midst of heaven, having the everlasting gospel to preach unto them that dwell on the earth, </a:t>
            </a:r>
            <a:r>
              <a:rPr lang="en-US" sz="3200" dirty="0">
                <a:solidFill>
                  <a:srgbClr val="00FFFF"/>
                </a:solidFill>
              </a:rPr>
              <a:t>and to every nation, and kindred, and tongue, and people, </a:t>
            </a:r>
          </a:p>
        </p:txBody>
      </p:sp>
      <p:sp>
        <p:nvSpPr>
          <p:cNvPr id="4" name="Rectangle 2"/>
          <p:cNvSpPr>
            <a:spLocks noGrp="1" noChangeArrowheads="1"/>
          </p:cNvSpPr>
          <p:nvPr>
            <p:ph type="title"/>
          </p:nvPr>
        </p:nvSpPr>
        <p:spPr>
          <a:xfrm>
            <a:off x="304800" y="0"/>
            <a:ext cx="8229600" cy="1143000"/>
          </a:xfrm>
        </p:spPr>
        <p:txBody>
          <a:bodyPr/>
          <a:lstStyle/>
          <a:p>
            <a:pPr eaLnBrk="1" hangingPunct="1"/>
            <a:r>
              <a:rPr lang="en-US" sz="4000" dirty="0">
                <a:solidFill>
                  <a:srgbClr val="00FFFF"/>
                </a:solidFill>
              </a:rPr>
              <a:t>Great Disappointment Rev 10:8-10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1447800"/>
            <a:ext cx="4419600" cy="5486400"/>
          </a:xfrm>
        </p:spPr>
        <p:txBody>
          <a:bodyPr/>
          <a:lstStyle/>
          <a:p>
            <a:pPr eaLnBrk="1" hangingPunct="1">
              <a:buFontTx/>
              <a:buNone/>
            </a:pPr>
            <a:r>
              <a:rPr lang="en-US" dirty="0">
                <a:solidFill>
                  <a:schemeClr val="bg1">
                    <a:lumMod val="95000"/>
                  </a:schemeClr>
                </a:solidFill>
              </a:rPr>
              <a:t>   So here we find the message yet to be preached, the message that occasioned the Great Disappointment and that had to be preached before Jesus could return</a:t>
            </a:r>
            <a:r>
              <a:rPr lang="en-US" b="1" dirty="0">
                <a:solidFill>
                  <a:schemeClr val="bg1">
                    <a:lumMod val="95000"/>
                  </a:schemeClr>
                </a:solidFill>
              </a:rPr>
              <a:t>.</a:t>
            </a:r>
            <a:endParaRPr lang="en-US" dirty="0">
              <a:solidFill>
                <a:schemeClr val="bg1">
                  <a:lumMod val="95000"/>
                </a:schemeClr>
              </a:solidFill>
            </a:endParaRPr>
          </a:p>
          <a:p>
            <a:pPr eaLnBrk="1" hangingPunct="1"/>
            <a:br>
              <a:rPr lang="en-US" dirty="0"/>
            </a:br>
            <a:endParaRPr lang="en-US" dirty="0"/>
          </a:p>
        </p:txBody>
      </p:sp>
      <p:sp>
        <p:nvSpPr>
          <p:cNvPr id="11267" name="Rectangle 3"/>
          <p:cNvSpPr>
            <a:spLocks noChangeArrowheads="1"/>
          </p:cNvSpPr>
          <p:nvPr/>
        </p:nvSpPr>
        <p:spPr bwMode="auto">
          <a:xfrm>
            <a:off x="4495800" y="1143000"/>
            <a:ext cx="4648200" cy="5257800"/>
          </a:xfrm>
          <a:prstGeom prst="rect">
            <a:avLst/>
          </a:prstGeom>
          <a:noFill/>
          <a:ln w="9525">
            <a:noFill/>
            <a:miter lim="800000"/>
            <a:headEnd/>
            <a:tailEnd/>
          </a:ln>
        </p:spPr>
        <p:txBody>
          <a:bodyPr/>
          <a:lstStyle/>
          <a:p>
            <a:pPr marL="342900" indent="-342900">
              <a:spcBef>
                <a:spcPct val="20000"/>
              </a:spcBef>
            </a:pPr>
            <a:r>
              <a:rPr lang="en-US" sz="3200" b="1" dirty="0">
                <a:solidFill>
                  <a:srgbClr val="00FFFF"/>
                </a:solidFill>
              </a:rPr>
              <a:t>Rev. 14:6</a:t>
            </a:r>
          </a:p>
          <a:p>
            <a:pPr marL="342900" indent="-342900">
              <a:spcBef>
                <a:spcPct val="20000"/>
              </a:spcBef>
              <a:buFontTx/>
              <a:buChar char="•"/>
            </a:pPr>
            <a:r>
              <a:rPr lang="en-US" sz="3200" dirty="0">
                <a:solidFill>
                  <a:srgbClr val="FFFF00"/>
                </a:solidFill>
              </a:rPr>
              <a:t>And I saw another angel fly in the midst of heaven, having the everlasting gospel to preach unto them that dwell on the earth, </a:t>
            </a:r>
            <a:r>
              <a:rPr lang="en-US" sz="3200" dirty="0">
                <a:solidFill>
                  <a:srgbClr val="00FFFF"/>
                </a:solidFill>
              </a:rPr>
              <a:t>and to every nation, and kindred, and tongue, and people, </a:t>
            </a:r>
          </a:p>
        </p:txBody>
      </p:sp>
      <p:sp>
        <p:nvSpPr>
          <p:cNvPr id="4" name="Rectangle 2"/>
          <p:cNvSpPr>
            <a:spLocks noGrp="1" noChangeArrowheads="1"/>
          </p:cNvSpPr>
          <p:nvPr>
            <p:ph type="title"/>
          </p:nvPr>
        </p:nvSpPr>
        <p:spPr>
          <a:xfrm>
            <a:off x="304800" y="0"/>
            <a:ext cx="8229600" cy="1143000"/>
          </a:xfrm>
        </p:spPr>
        <p:txBody>
          <a:bodyPr/>
          <a:lstStyle/>
          <a:p>
            <a:pPr eaLnBrk="1" hangingPunct="1"/>
            <a:r>
              <a:rPr lang="en-US" sz="4000" dirty="0">
                <a:solidFill>
                  <a:srgbClr val="00FFFF"/>
                </a:solidFill>
              </a:rPr>
              <a:t>Great Disappointment Rev 10:8-10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990600"/>
          </a:xfrm>
        </p:spPr>
        <p:txBody>
          <a:bodyPr/>
          <a:lstStyle/>
          <a:p>
            <a:pPr eaLnBrk="1" hangingPunct="1"/>
            <a:r>
              <a:rPr lang="en-US" sz="4000" dirty="0">
                <a:solidFill>
                  <a:srgbClr val="00FFFF"/>
                </a:solidFill>
              </a:rPr>
              <a:t>So What is the Message? </a:t>
            </a:r>
          </a:p>
        </p:txBody>
      </p:sp>
      <p:sp>
        <p:nvSpPr>
          <p:cNvPr id="8" name="Rectangle 3"/>
          <p:cNvSpPr>
            <a:spLocks noChangeArrowheads="1"/>
          </p:cNvSpPr>
          <p:nvPr/>
        </p:nvSpPr>
        <p:spPr bwMode="auto">
          <a:xfrm>
            <a:off x="4495800" y="1143000"/>
            <a:ext cx="4648200" cy="5257800"/>
          </a:xfrm>
          <a:prstGeom prst="rect">
            <a:avLst/>
          </a:prstGeom>
          <a:noFill/>
          <a:ln w="9525">
            <a:noFill/>
            <a:miter lim="800000"/>
            <a:headEnd/>
            <a:tailEnd/>
          </a:ln>
        </p:spPr>
        <p:txBody>
          <a:bodyPr/>
          <a:lstStyle/>
          <a:p>
            <a:pPr marL="342900" indent="-342900">
              <a:spcBef>
                <a:spcPct val="20000"/>
              </a:spcBef>
            </a:pPr>
            <a:r>
              <a:rPr lang="en-US" sz="3200" b="1" dirty="0">
                <a:solidFill>
                  <a:srgbClr val="00FFFF"/>
                </a:solidFill>
              </a:rPr>
              <a:t>Rev. 14:7</a:t>
            </a:r>
          </a:p>
          <a:p>
            <a:pPr marL="342900" indent="-342900">
              <a:spcBef>
                <a:spcPct val="20000"/>
              </a:spcBef>
              <a:buFontTx/>
              <a:buChar char="•"/>
            </a:pPr>
            <a:r>
              <a:rPr lang="en-US" sz="3200" dirty="0">
                <a:solidFill>
                  <a:srgbClr val="FFFF00"/>
                </a:solidFill>
              </a:rPr>
              <a:t>saying with a loud voice, “Fear God and give glory to Him, for the hour of His judgment has come;</a:t>
            </a:r>
          </a:p>
        </p:txBody>
      </p:sp>
      <p:sp>
        <p:nvSpPr>
          <p:cNvPr id="10" name="Rectangle 3"/>
          <p:cNvSpPr>
            <a:spLocks noChangeArrowheads="1"/>
          </p:cNvSpPr>
          <p:nvPr/>
        </p:nvSpPr>
        <p:spPr bwMode="auto">
          <a:xfrm>
            <a:off x="-152400" y="1295400"/>
            <a:ext cx="4724400" cy="5257800"/>
          </a:xfrm>
          <a:prstGeom prst="rect">
            <a:avLst/>
          </a:prstGeom>
          <a:noFill/>
          <a:ln w="9525">
            <a:noFill/>
            <a:miter lim="800000"/>
            <a:headEnd/>
            <a:tailEnd/>
          </a:ln>
        </p:spPr>
        <p:txBody>
          <a:bodyPr/>
          <a:lstStyle/>
          <a:p>
            <a:pPr marL="342900" indent="-342900">
              <a:spcBef>
                <a:spcPct val="20000"/>
              </a:spcBef>
            </a:pPr>
            <a:r>
              <a:rPr lang="en-US" sz="3200" dirty="0">
                <a:solidFill>
                  <a:schemeClr val="bg1"/>
                </a:solidFill>
              </a:rPr>
              <a:t>   The first part is focused on something that happened in Heaven – the beginning of the Investigative Judgment in 1844 that would lead to Christ’s return. The Adventist part of our name come from this.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chemeClr val="bg1"/>
                </a:solidFill>
                <a:effectLst/>
                <a:uLnTx/>
                <a:uFillTx/>
                <a:latin typeface="+mj-lt"/>
                <a:ea typeface="+mj-ea"/>
                <a:cs typeface="+mj-cs"/>
              </a:rPr>
              <a:t>Revelation 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228600"/>
            <a:ext cx="8686800" cy="1371600"/>
          </a:xfrm>
        </p:spPr>
        <p:txBody>
          <a:bodyPr/>
          <a:lstStyle/>
          <a:p>
            <a:pPr eaLnBrk="1" hangingPunct="1"/>
            <a:r>
              <a:rPr lang="en-US" sz="4000" dirty="0">
                <a:solidFill>
                  <a:srgbClr val="FFFF00"/>
                </a:solidFill>
              </a:rPr>
              <a:t>The Story of Revelation 10:</a:t>
            </a:r>
          </a:p>
          <a:p>
            <a:pPr lvl="1" eaLnBrk="1" hangingPunct="1"/>
            <a:r>
              <a:rPr lang="en-US" sz="3600" dirty="0">
                <a:solidFill>
                  <a:srgbClr val="FFFF00"/>
                </a:solidFill>
              </a:rPr>
              <a:t>Setting is the </a:t>
            </a:r>
            <a:r>
              <a:rPr lang="en-US" sz="3600" dirty="0">
                <a:solidFill>
                  <a:srgbClr val="00FFFF"/>
                </a:solidFill>
              </a:rPr>
              <a:t>last days</a:t>
            </a:r>
            <a:endParaRPr lang="en-US" sz="4400" dirty="0">
              <a:solidFill>
                <a:srgbClr val="00FFFF"/>
              </a:solidFill>
            </a:endParaRPr>
          </a:p>
          <a:p>
            <a:pPr lvl="1" eaLnBrk="1" hangingPunct="1"/>
            <a:endParaRPr lang="en-US" sz="3600" dirty="0">
              <a:solidFill>
                <a:srgbClr val="FFFF00"/>
              </a:solidFill>
            </a:endParaRPr>
          </a:p>
        </p:txBody>
      </p:sp>
      <p:sp>
        <p:nvSpPr>
          <p:cNvPr id="6148" name="Text Box 4"/>
          <p:cNvSpPr txBox="1">
            <a:spLocks noChangeArrowheads="1"/>
          </p:cNvSpPr>
          <p:nvPr/>
        </p:nvSpPr>
        <p:spPr bwMode="auto">
          <a:xfrm>
            <a:off x="228600" y="1828800"/>
            <a:ext cx="4343400" cy="4057650"/>
          </a:xfrm>
          <a:prstGeom prst="rect">
            <a:avLst/>
          </a:prstGeom>
          <a:noFill/>
          <a:ln w="9525">
            <a:noFill/>
            <a:miter lim="800000"/>
            <a:headEnd/>
            <a:tailEnd/>
          </a:ln>
        </p:spPr>
        <p:txBody>
          <a:bodyPr>
            <a:spAutoFit/>
          </a:bodyPr>
          <a:lstStyle/>
          <a:p>
            <a:pPr lvl="1"/>
            <a:r>
              <a:rPr lang="en-US" sz="2800" dirty="0">
                <a:solidFill>
                  <a:srgbClr val="00FFFF"/>
                </a:solidFill>
              </a:rPr>
              <a:t>Daniel 12:4</a:t>
            </a:r>
          </a:p>
          <a:p>
            <a:pPr lvl="1"/>
            <a:r>
              <a:rPr lang="en-US" sz="2800" dirty="0">
                <a:solidFill>
                  <a:srgbClr val="FFFF00"/>
                </a:solidFill>
              </a:rPr>
              <a:t>But thou, O Daniel, shut up the words, and seal the book, </a:t>
            </a:r>
            <a:r>
              <a:rPr lang="en-US" sz="2800" dirty="0">
                <a:solidFill>
                  <a:srgbClr val="00FFFF"/>
                </a:solidFill>
              </a:rPr>
              <a:t>even to</a:t>
            </a:r>
            <a:r>
              <a:rPr lang="en-US" sz="2800" dirty="0">
                <a:solidFill>
                  <a:srgbClr val="FF0000"/>
                </a:solidFill>
              </a:rPr>
              <a:t> </a:t>
            </a:r>
            <a:r>
              <a:rPr lang="en-US" sz="2800" dirty="0">
                <a:solidFill>
                  <a:srgbClr val="00FFFF"/>
                </a:solidFill>
              </a:rPr>
              <a:t>the time of the end:</a:t>
            </a:r>
            <a:r>
              <a:rPr lang="en-US" sz="2800" dirty="0">
                <a:solidFill>
                  <a:srgbClr val="FFFF00"/>
                </a:solidFill>
              </a:rPr>
              <a:t> many shall run to and fro, and knowledge shall be increased</a:t>
            </a:r>
            <a:r>
              <a:rPr lang="en-US" sz="2000" dirty="0">
                <a:solidFill>
                  <a:srgbClr val="FFFF00"/>
                </a:solidFill>
              </a:rPr>
              <a:t>.</a:t>
            </a:r>
            <a:r>
              <a:rPr lang="en-US" dirty="0"/>
              <a:t> </a:t>
            </a:r>
            <a:endParaRPr lang="en-US" dirty="0">
              <a:solidFill>
                <a:srgbClr val="FFFF00"/>
              </a:solidFill>
            </a:endParaRPr>
          </a:p>
          <a:p>
            <a:pPr lvl="1"/>
            <a:endParaRPr lang="en-US" dirty="0">
              <a:solidFill>
                <a:srgbClr val="FFFF00"/>
              </a:solidFill>
            </a:endParaRPr>
          </a:p>
          <a:p>
            <a:endParaRPr lang="en-US" dirty="0"/>
          </a:p>
        </p:txBody>
      </p:sp>
      <p:sp>
        <p:nvSpPr>
          <p:cNvPr id="6149" name="Text Box 5"/>
          <p:cNvSpPr txBox="1">
            <a:spLocks noChangeArrowheads="1"/>
          </p:cNvSpPr>
          <p:nvPr/>
        </p:nvSpPr>
        <p:spPr bwMode="auto">
          <a:xfrm>
            <a:off x="4648200" y="1828800"/>
            <a:ext cx="4343400" cy="1373188"/>
          </a:xfrm>
          <a:prstGeom prst="rect">
            <a:avLst/>
          </a:prstGeom>
          <a:noFill/>
          <a:ln w="9525">
            <a:noFill/>
            <a:miter lim="800000"/>
            <a:headEnd/>
            <a:tailEnd/>
          </a:ln>
        </p:spPr>
        <p:txBody>
          <a:bodyPr>
            <a:spAutoFit/>
          </a:bodyPr>
          <a:lstStyle/>
          <a:p>
            <a:r>
              <a:rPr lang="en-US" sz="2800" dirty="0">
                <a:solidFill>
                  <a:srgbClr val="00FFFF"/>
                </a:solidFill>
              </a:rPr>
              <a:t>Rev. 10:2</a:t>
            </a:r>
          </a:p>
          <a:p>
            <a:r>
              <a:rPr lang="en-US" sz="2800" dirty="0">
                <a:solidFill>
                  <a:srgbClr val="FFFF00"/>
                </a:solidFill>
              </a:rPr>
              <a:t>And he had in his hand a little book open</a:t>
            </a:r>
            <a:r>
              <a:rPr lang="en-US" sz="1600" dirty="0">
                <a:solidFill>
                  <a:srgbClr val="FFFF0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715962"/>
          </a:xfrm>
        </p:spPr>
        <p:txBody>
          <a:bodyPr/>
          <a:lstStyle/>
          <a:p>
            <a:pPr algn="l"/>
            <a:r>
              <a:rPr lang="en-US" sz="5400" b="1" dirty="0">
                <a:solidFill>
                  <a:srgbClr val="3366FF"/>
                </a:solidFill>
              </a:rPr>
              <a:t>Worship</a:t>
            </a:r>
          </a:p>
        </p:txBody>
      </p:sp>
      <p:sp>
        <p:nvSpPr>
          <p:cNvPr id="4099" name="Content Placeholder 2"/>
          <p:cNvSpPr>
            <a:spLocks noGrp="1"/>
          </p:cNvSpPr>
          <p:nvPr>
            <p:ph idx="1"/>
          </p:nvPr>
        </p:nvSpPr>
        <p:spPr>
          <a:xfrm>
            <a:off x="152400" y="838200"/>
            <a:ext cx="8610600" cy="5715000"/>
          </a:xfrm>
        </p:spPr>
        <p:txBody>
          <a:bodyPr/>
          <a:lstStyle/>
          <a:p>
            <a:r>
              <a:rPr lang="en-US" dirty="0">
                <a:solidFill>
                  <a:srgbClr val="3366FF"/>
                </a:solidFill>
              </a:rPr>
              <a:t>Issue – Matt 4:8-10</a:t>
            </a:r>
          </a:p>
          <a:p>
            <a:r>
              <a:rPr lang="en-US" dirty="0">
                <a:solidFill>
                  <a:srgbClr val="3366FF"/>
                </a:solidFill>
              </a:rPr>
              <a:t>Basis – Exodus 20</a:t>
            </a:r>
          </a:p>
          <a:p>
            <a:r>
              <a:rPr lang="en-US" dirty="0">
                <a:solidFill>
                  <a:srgbClr val="3366FF"/>
                </a:solidFill>
              </a:rPr>
              <a:t>Exodus 31</a:t>
            </a:r>
          </a:p>
          <a:p>
            <a:r>
              <a:rPr lang="en-US" dirty="0">
                <a:solidFill>
                  <a:srgbClr val="3366FF"/>
                </a:solidFill>
              </a:rPr>
              <a:t>Neh. 9: 5,6</a:t>
            </a:r>
          </a:p>
          <a:p>
            <a:r>
              <a:rPr lang="en-US" dirty="0">
                <a:solidFill>
                  <a:srgbClr val="3366FF"/>
                </a:solidFill>
              </a:rPr>
              <a:t>Psalm 33:6-9</a:t>
            </a:r>
          </a:p>
          <a:p>
            <a:r>
              <a:rPr lang="en-US" dirty="0">
                <a:solidFill>
                  <a:srgbClr val="3366FF"/>
                </a:solidFill>
              </a:rPr>
              <a:t>Psalm 95, 100</a:t>
            </a:r>
          </a:p>
          <a:p>
            <a:r>
              <a:rPr lang="en-US" dirty="0">
                <a:solidFill>
                  <a:srgbClr val="3366FF"/>
                </a:solidFill>
              </a:rPr>
              <a:t>Acts 4:23,24</a:t>
            </a:r>
          </a:p>
          <a:p>
            <a:r>
              <a:rPr lang="en-US" dirty="0">
                <a:solidFill>
                  <a:srgbClr val="3366FF"/>
                </a:solidFill>
              </a:rPr>
              <a:t>Acts 14:11-15</a:t>
            </a:r>
          </a:p>
          <a:p>
            <a:r>
              <a:rPr lang="en-US" dirty="0">
                <a:solidFill>
                  <a:srgbClr val="3366FF"/>
                </a:solidFill>
              </a:rPr>
              <a:t>Acts 17: 24-27</a:t>
            </a:r>
          </a:p>
          <a:p>
            <a:r>
              <a:rPr lang="en-US" dirty="0">
                <a:solidFill>
                  <a:srgbClr val="3366FF"/>
                </a:solidFill>
              </a:rPr>
              <a:t>Rev 4:10-11</a:t>
            </a:r>
          </a:p>
          <a:p>
            <a:endParaRPr lang="en-US" dirty="0">
              <a:solidFill>
                <a:srgbClr val="3366FF"/>
              </a:solidFill>
            </a:endParaRPr>
          </a:p>
        </p:txBody>
      </p:sp>
    </p:spTree>
    <p:extLst>
      <p:ext uri="{BB962C8B-B14F-4D97-AF65-F5344CB8AC3E}">
        <p14:creationId xmlns:p14="http://schemas.microsoft.com/office/powerpoint/2010/main" val="2155694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0"/>
            <a:ext cx="4419600" cy="6629400"/>
          </a:xfrm>
        </p:spPr>
        <p:txBody>
          <a:bodyPr/>
          <a:lstStyle/>
          <a:p>
            <a:pPr eaLnBrk="1" hangingPunct="1">
              <a:lnSpc>
                <a:spcPct val="90000"/>
              </a:lnSpc>
              <a:buFontTx/>
              <a:buNone/>
            </a:pPr>
            <a:r>
              <a:rPr lang="en-US" b="1" dirty="0">
                <a:solidFill>
                  <a:srgbClr val="00FFFF"/>
                </a:solidFill>
              </a:rPr>
              <a:t>Daniel 12:7:</a:t>
            </a:r>
          </a:p>
          <a:p>
            <a:pPr eaLnBrk="1" hangingPunct="1">
              <a:lnSpc>
                <a:spcPct val="90000"/>
              </a:lnSpc>
            </a:pPr>
            <a:r>
              <a:rPr lang="en-US" sz="2400" dirty="0">
                <a:solidFill>
                  <a:srgbClr val="FFFF00"/>
                </a:solidFill>
              </a:rPr>
              <a:t>And I heard the man clothed in linen, which was upon the waters of the river, </a:t>
            </a:r>
          </a:p>
          <a:p>
            <a:pPr eaLnBrk="1" hangingPunct="1">
              <a:lnSpc>
                <a:spcPct val="90000"/>
              </a:lnSpc>
            </a:pPr>
            <a:r>
              <a:rPr lang="en-US" sz="2400" dirty="0">
                <a:solidFill>
                  <a:srgbClr val="FFFF00"/>
                </a:solidFill>
              </a:rPr>
              <a:t>when he held up his right hand and his left hand unto heaven, </a:t>
            </a:r>
          </a:p>
          <a:p>
            <a:pPr eaLnBrk="1" hangingPunct="1">
              <a:lnSpc>
                <a:spcPct val="90000"/>
              </a:lnSpc>
            </a:pPr>
            <a:endParaRPr lang="en-US" sz="2400" dirty="0">
              <a:solidFill>
                <a:srgbClr val="FFFF00"/>
              </a:solidFill>
            </a:endParaRPr>
          </a:p>
          <a:p>
            <a:pPr eaLnBrk="1" hangingPunct="1">
              <a:lnSpc>
                <a:spcPct val="90000"/>
              </a:lnSpc>
            </a:pPr>
            <a:r>
              <a:rPr lang="en-US" sz="2400" dirty="0">
                <a:solidFill>
                  <a:srgbClr val="FFFF00"/>
                </a:solidFill>
              </a:rPr>
              <a:t>and </a:t>
            </a:r>
            <a:r>
              <a:rPr lang="en-US" sz="2400" dirty="0" err="1">
                <a:solidFill>
                  <a:srgbClr val="FFFF00"/>
                </a:solidFill>
              </a:rPr>
              <a:t>sware</a:t>
            </a:r>
            <a:r>
              <a:rPr lang="en-US" sz="2400" dirty="0">
                <a:solidFill>
                  <a:srgbClr val="FFFF00"/>
                </a:solidFill>
              </a:rPr>
              <a:t> by him that </a:t>
            </a:r>
            <a:r>
              <a:rPr lang="en-US" sz="2400" dirty="0" err="1">
                <a:solidFill>
                  <a:srgbClr val="FFFF00"/>
                </a:solidFill>
              </a:rPr>
              <a:t>liveth</a:t>
            </a:r>
            <a:r>
              <a:rPr lang="en-US" sz="2400" dirty="0">
                <a:solidFill>
                  <a:srgbClr val="FFFF00"/>
                </a:solidFill>
              </a:rPr>
              <a:t> for ever</a:t>
            </a:r>
          </a:p>
          <a:p>
            <a:pPr eaLnBrk="1" hangingPunct="1">
              <a:lnSpc>
                <a:spcPct val="90000"/>
              </a:lnSpc>
            </a:pPr>
            <a:endParaRPr lang="en-US" sz="2400" dirty="0">
              <a:solidFill>
                <a:srgbClr val="FFFF00"/>
              </a:solidFill>
            </a:endParaRPr>
          </a:p>
          <a:p>
            <a:pPr eaLnBrk="1" hangingPunct="1">
              <a:lnSpc>
                <a:spcPct val="90000"/>
              </a:lnSpc>
            </a:pPr>
            <a:endParaRPr lang="en-US" sz="2400" dirty="0">
              <a:solidFill>
                <a:srgbClr val="FFFF00"/>
              </a:solidFill>
            </a:endParaRPr>
          </a:p>
          <a:p>
            <a:pPr eaLnBrk="1" hangingPunct="1">
              <a:lnSpc>
                <a:spcPct val="90000"/>
              </a:lnSpc>
            </a:pPr>
            <a:endParaRPr lang="en-US" sz="2400" dirty="0">
              <a:solidFill>
                <a:srgbClr val="FFFF00"/>
              </a:solidFill>
            </a:endParaRPr>
          </a:p>
          <a:p>
            <a:pPr eaLnBrk="1" hangingPunct="1">
              <a:lnSpc>
                <a:spcPct val="90000"/>
              </a:lnSpc>
            </a:pPr>
            <a:endParaRPr lang="en-US" sz="2400" dirty="0">
              <a:solidFill>
                <a:srgbClr val="FFFF00"/>
              </a:solidFill>
            </a:endParaRPr>
          </a:p>
          <a:p>
            <a:pPr eaLnBrk="1" hangingPunct="1">
              <a:lnSpc>
                <a:spcPct val="90000"/>
              </a:lnSpc>
            </a:pPr>
            <a:endParaRPr lang="en-US" sz="2400" dirty="0">
              <a:solidFill>
                <a:srgbClr val="FFFF00"/>
              </a:solidFill>
            </a:endParaRPr>
          </a:p>
          <a:p>
            <a:pPr eaLnBrk="1" hangingPunct="1">
              <a:lnSpc>
                <a:spcPct val="90000"/>
              </a:lnSpc>
            </a:pPr>
            <a:r>
              <a:rPr lang="en-US" sz="2400" dirty="0">
                <a:solidFill>
                  <a:srgbClr val="FFFF00"/>
                </a:solidFill>
              </a:rPr>
              <a:t>that it shall be for a time, times, and an half; </a:t>
            </a:r>
          </a:p>
        </p:txBody>
      </p:sp>
      <p:sp>
        <p:nvSpPr>
          <p:cNvPr id="8195" name="Rectangle 4"/>
          <p:cNvSpPr>
            <a:spLocks noChangeArrowheads="1"/>
          </p:cNvSpPr>
          <p:nvPr/>
        </p:nvSpPr>
        <p:spPr bwMode="auto">
          <a:xfrm>
            <a:off x="4495800" y="0"/>
            <a:ext cx="4648200" cy="6629400"/>
          </a:xfrm>
          <a:prstGeom prst="rect">
            <a:avLst/>
          </a:prstGeom>
          <a:noFill/>
          <a:ln w="9525">
            <a:noFill/>
            <a:miter lim="800000"/>
            <a:headEnd/>
            <a:tailEnd/>
          </a:ln>
        </p:spPr>
        <p:txBody>
          <a:bodyPr/>
          <a:lstStyle/>
          <a:p>
            <a:pPr marL="342900" indent="-342900"/>
            <a:r>
              <a:rPr lang="en-US" sz="3200" b="1">
                <a:solidFill>
                  <a:srgbClr val="00FFFF"/>
                </a:solidFill>
              </a:rPr>
              <a:t>Rev. 10:5, 6</a:t>
            </a:r>
          </a:p>
          <a:p>
            <a:pPr marL="342900" indent="-342900">
              <a:buFontTx/>
              <a:buChar char="•"/>
            </a:pPr>
            <a:r>
              <a:rPr lang="en-US" sz="2400">
                <a:solidFill>
                  <a:srgbClr val="FFFF00"/>
                </a:solidFill>
              </a:rPr>
              <a:t>And the angel which I saw stand upon the sea and upon the earth</a:t>
            </a:r>
          </a:p>
          <a:p>
            <a:pPr marL="342900" indent="-342900">
              <a:spcBef>
                <a:spcPct val="20000"/>
              </a:spcBef>
              <a:buFontTx/>
              <a:buChar char="•"/>
            </a:pPr>
            <a:r>
              <a:rPr lang="en-US" sz="2400">
                <a:solidFill>
                  <a:srgbClr val="FFFF00"/>
                </a:solidFill>
              </a:rPr>
              <a:t> lifted up his hand to heaven, </a:t>
            </a:r>
          </a:p>
          <a:p>
            <a:pPr marL="342900" indent="-342900">
              <a:spcBef>
                <a:spcPct val="20000"/>
              </a:spcBef>
              <a:buFontTx/>
              <a:buChar char="•"/>
            </a:pPr>
            <a:endParaRPr lang="en-US" sz="2400">
              <a:solidFill>
                <a:srgbClr val="FFFF00"/>
              </a:solidFill>
            </a:endParaRPr>
          </a:p>
          <a:p>
            <a:pPr marL="342900" indent="-342900">
              <a:spcBef>
                <a:spcPct val="20000"/>
              </a:spcBef>
              <a:buFontTx/>
              <a:buChar char="•"/>
            </a:pPr>
            <a:endParaRPr lang="en-US" sz="2400">
              <a:solidFill>
                <a:srgbClr val="FFFF00"/>
              </a:solidFill>
            </a:endParaRPr>
          </a:p>
          <a:p>
            <a:pPr marL="342900" indent="-342900">
              <a:spcBef>
                <a:spcPct val="20000"/>
              </a:spcBef>
              <a:buFontTx/>
              <a:buChar char="•"/>
            </a:pPr>
            <a:r>
              <a:rPr lang="en-US" sz="2400">
                <a:solidFill>
                  <a:srgbClr val="FFFF00"/>
                </a:solidFill>
              </a:rPr>
              <a:t>And sware by him that liveth for ever and ever, </a:t>
            </a:r>
            <a:r>
              <a:rPr lang="en-US" sz="2400">
                <a:solidFill>
                  <a:srgbClr val="00FFFF"/>
                </a:solidFill>
              </a:rPr>
              <a:t>who created heaven, and the things that are in it, and the earth, and the things that are in it, and the sea, and the things which are in it, </a:t>
            </a:r>
          </a:p>
          <a:p>
            <a:pPr marL="342900" indent="-342900">
              <a:spcBef>
                <a:spcPct val="20000"/>
              </a:spcBef>
              <a:buFontTx/>
              <a:buChar char="•"/>
            </a:pPr>
            <a:r>
              <a:rPr lang="en-US" sz="2400">
                <a:solidFill>
                  <a:srgbClr val="FFFF00"/>
                </a:solidFill>
              </a:rPr>
              <a:t>that there should be time no longer:</a:t>
            </a:r>
            <a:br>
              <a:rPr lang="en-US" sz="2400">
                <a:solidFill>
                  <a:srgbClr val="FFFF00"/>
                </a:solidFill>
              </a:rPr>
            </a:br>
            <a:endParaRPr lang="en-US" sz="240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lstStyle/>
          <a:p>
            <a:r>
              <a:rPr lang="en-US" dirty="0">
                <a:solidFill>
                  <a:srgbClr val="FFFF00"/>
                </a:solidFill>
              </a:rPr>
              <a:t>But was there some significant event that took place on earth in 1844, </a:t>
            </a:r>
            <a:r>
              <a:rPr lang="en-US" dirty="0">
                <a:solidFill>
                  <a:schemeClr val="bg1"/>
                </a:solidFill>
              </a:rPr>
              <a:t>in mid October 1844,</a:t>
            </a:r>
            <a:r>
              <a:rPr lang="en-US" dirty="0">
                <a:solidFill>
                  <a:srgbClr val="FFFF00"/>
                </a:solidFill>
              </a:rPr>
              <a:t> that would justify including this most significant reference to God’s Creatorship in the same verse?</a:t>
            </a:r>
          </a:p>
          <a:p>
            <a:endParaRPr lang="en-US" dirty="0">
              <a:solidFill>
                <a:srgbClr val="FFFF00"/>
              </a:solidFill>
            </a:endParaRPr>
          </a:p>
          <a:p>
            <a:r>
              <a:rPr lang="en-US" sz="6600" dirty="0">
                <a:solidFill>
                  <a:srgbClr val="FFFF00"/>
                </a:solidFill>
              </a:rPr>
              <a:t>Yes!</a:t>
            </a:r>
          </a:p>
          <a:p>
            <a:endParaRPr lang="en-US" dirty="0">
              <a:solidFill>
                <a:srgbClr val="FFFF00"/>
              </a:solidFill>
            </a:endParaRPr>
          </a:p>
          <a:p>
            <a:r>
              <a:rPr lang="en-US" dirty="0">
                <a:solidFill>
                  <a:srgbClr val="FFFF00"/>
                </a:solidFill>
              </a:rPr>
              <a:t>But</a:t>
            </a:r>
            <a:r>
              <a:rPr lang="en-US" dirty="0"/>
              <a:t> </a:t>
            </a:r>
            <a:r>
              <a:rPr lang="en-US" dirty="0">
                <a:solidFill>
                  <a:srgbClr val="FFFF00"/>
                </a:solidFill>
              </a:rPr>
              <a:t>first let’s look at another prophecy covering the same time period.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04800" y="228600"/>
            <a:ext cx="8839200" cy="6629400"/>
          </a:xfrm>
        </p:spPr>
        <p:txBody>
          <a:bodyPr/>
          <a:lstStyle/>
          <a:p>
            <a:pPr eaLnBrk="1" hangingPunct="1">
              <a:lnSpc>
                <a:spcPct val="90000"/>
              </a:lnSpc>
              <a:buFontTx/>
              <a:buNone/>
            </a:pPr>
            <a:r>
              <a:rPr lang="en-US" dirty="0">
                <a:solidFill>
                  <a:srgbClr val="00FFFF"/>
                </a:solidFill>
              </a:rPr>
              <a:t>2 Peter 3:3-6</a:t>
            </a:r>
          </a:p>
          <a:p>
            <a:pPr eaLnBrk="1" hangingPunct="1">
              <a:lnSpc>
                <a:spcPct val="90000"/>
              </a:lnSpc>
            </a:pPr>
            <a:r>
              <a:rPr lang="en-US" dirty="0">
                <a:solidFill>
                  <a:srgbClr val="FFFF00"/>
                </a:solidFill>
              </a:rPr>
              <a:t>Knowing this first, that there shall come </a:t>
            </a:r>
            <a:r>
              <a:rPr lang="en-US" dirty="0">
                <a:solidFill>
                  <a:srgbClr val="00FFFF"/>
                </a:solidFill>
              </a:rPr>
              <a:t>in the last days</a:t>
            </a:r>
            <a:r>
              <a:rPr lang="en-US" dirty="0">
                <a:solidFill>
                  <a:srgbClr val="FFFF00"/>
                </a:solidFill>
              </a:rPr>
              <a:t> scoffers, walking after their own lusts, </a:t>
            </a:r>
          </a:p>
          <a:p>
            <a:pPr eaLnBrk="1" hangingPunct="1">
              <a:lnSpc>
                <a:spcPct val="90000"/>
              </a:lnSpc>
            </a:pPr>
            <a:r>
              <a:rPr lang="en-US" dirty="0">
                <a:solidFill>
                  <a:srgbClr val="FFFF00"/>
                </a:solidFill>
              </a:rPr>
              <a:t> And saying, Where is the promise of his coming? for since the fathers fell asleep, all things continue as they were from the beginning of the creation. </a:t>
            </a:r>
          </a:p>
          <a:p>
            <a:pPr eaLnBrk="1" hangingPunct="1">
              <a:lnSpc>
                <a:spcPct val="90000"/>
              </a:lnSpc>
            </a:pPr>
            <a:r>
              <a:rPr lang="en-US" dirty="0">
                <a:solidFill>
                  <a:srgbClr val="FFFF00"/>
                </a:solidFill>
              </a:rPr>
              <a:t> For this they willingly are ignorant of, </a:t>
            </a:r>
          </a:p>
          <a:p>
            <a:pPr lvl="1" eaLnBrk="1" hangingPunct="1">
              <a:lnSpc>
                <a:spcPct val="90000"/>
              </a:lnSpc>
            </a:pPr>
            <a:r>
              <a:rPr lang="en-US" dirty="0">
                <a:solidFill>
                  <a:srgbClr val="FFFF00"/>
                </a:solidFill>
              </a:rPr>
              <a:t>that by the word of God the heavens were of old, and the earth standing out of the water and in the water:  </a:t>
            </a:r>
            <a:r>
              <a:rPr lang="en-US" dirty="0">
                <a:solidFill>
                  <a:srgbClr val="00FFFF"/>
                </a:solidFill>
              </a:rPr>
              <a:t>(Creation)</a:t>
            </a:r>
          </a:p>
          <a:p>
            <a:pPr lvl="1" eaLnBrk="1" hangingPunct="1">
              <a:lnSpc>
                <a:spcPct val="90000"/>
              </a:lnSpc>
            </a:pPr>
            <a:r>
              <a:rPr lang="en-US" dirty="0">
                <a:solidFill>
                  <a:srgbClr val="FFFF00"/>
                </a:solidFill>
              </a:rPr>
              <a:t>Whereby the world that then was, being overflowed with water, perished:</a:t>
            </a:r>
            <a:r>
              <a:rPr lang="en-US" dirty="0"/>
              <a:t> </a:t>
            </a:r>
            <a:r>
              <a:rPr lang="en-US" dirty="0">
                <a:solidFill>
                  <a:srgbClr val="00FFFF"/>
                </a:solidFill>
              </a:rPr>
              <a:t> (</a:t>
            </a:r>
            <a:r>
              <a:rPr lang="en-US" dirty="0" err="1">
                <a:solidFill>
                  <a:srgbClr val="00FFFF"/>
                </a:solidFill>
              </a:rPr>
              <a:t>Catastrophism</a:t>
            </a:r>
            <a:r>
              <a:rPr lang="en-US" dirty="0">
                <a:solidFill>
                  <a:srgbClr val="00FFFF"/>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8991600" cy="944562"/>
          </a:xfrm>
        </p:spPr>
        <p:txBody>
          <a:bodyPr/>
          <a:lstStyle/>
          <a:p>
            <a:pPr eaLnBrk="1" hangingPunct="1"/>
            <a:r>
              <a:rPr lang="en-US" sz="3200">
                <a:solidFill>
                  <a:srgbClr val="00FFFF"/>
                </a:solidFill>
              </a:rPr>
              <a:t>History of the Rise of Evolutionary Thought:</a:t>
            </a:r>
            <a:r>
              <a:rPr lang="en-US" sz="3200">
                <a:solidFill>
                  <a:srgbClr val="FFFF00"/>
                </a:solidFill>
              </a:rPr>
              <a:t> </a:t>
            </a:r>
            <a:r>
              <a:rPr lang="en-US" sz="3200">
                <a:solidFill>
                  <a:schemeClr val="bg1"/>
                </a:solidFill>
              </a:rPr>
              <a:t>Development of the Apostasy</a:t>
            </a:r>
            <a:br>
              <a:rPr lang="en-US" sz="3600">
                <a:solidFill>
                  <a:srgbClr val="FFFF00"/>
                </a:solidFill>
              </a:rPr>
            </a:br>
            <a:endParaRPr lang="en-US" sz="3600">
              <a:solidFill>
                <a:srgbClr val="FFFF00"/>
              </a:solidFill>
            </a:endParaRPr>
          </a:p>
        </p:txBody>
      </p:sp>
      <p:sp>
        <p:nvSpPr>
          <p:cNvPr id="20483" name="Rectangle 3"/>
          <p:cNvSpPr>
            <a:spLocks noGrp="1" noChangeArrowheads="1"/>
          </p:cNvSpPr>
          <p:nvPr>
            <p:ph type="body" idx="1"/>
          </p:nvPr>
        </p:nvSpPr>
        <p:spPr>
          <a:xfrm>
            <a:off x="0" y="1295400"/>
            <a:ext cx="5334000" cy="5867400"/>
          </a:xfrm>
        </p:spPr>
        <p:txBody>
          <a:bodyPr/>
          <a:lstStyle/>
          <a:p>
            <a:pPr eaLnBrk="1" hangingPunct="1"/>
            <a:r>
              <a:rPr lang="en-US" sz="2400">
                <a:solidFill>
                  <a:srgbClr val="FFFF00"/>
                </a:solidFill>
              </a:rPr>
              <a:t>James Hutton  1795 and onward –”Theory of the Earth”: </a:t>
            </a:r>
          </a:p>
          <a:p>
            <a:pPr lvl="1" eaLnBrk="1" hangingPunct="1"/>
            <a:r>
              <a:rPr lang="en-US" sz="2400">
                <a:solidFill>
                  <a:srgbClr val="FFFF00"/>
                </a:solidFill>
              </a:rPr>
              <a:t>” </a:t>
            </a:r>
            <a:r>
              <a:rPr lang="en-US" sz="2400">
                <a:solidFill>
                  <a:schemeClr val="bg1"/>
                </a:solidFill>
              </a:rPr>
              <a:t>But if the succession of worlds is established in the system of nature, it is in vain to look for anything higher in the origin of the earth. The result, therefore, of our present enquiry is, that we find no vestige of a beginning,—no prospect of an end.</a:t>
            </a:r>
            <a:r>
              <a:rPr lang="en-US" sz="2400"/>
              <a:t> </a:t>
            </a:r>
          </a:p>
          <a:p>
            <a:pPr lvl="1" eaLnBrk="1" hangingPunct="1"/>
            <a:r>
              <a:rPr lang="en-US" sz="2400">
                <a:solidFill>
                  <a:srgbClr val="FFFF00"/>
                </a:solidFill>
              </a:rPr>
              <a:t>Quote used extensively to establish authority of Standard Model (16,000 Google hits)</a:t>
            </a:r>
          </a:p>
          <a:p>
            <a:pPr eaLnBrk="1" hangingPunct="1"/>
            <a:endParaRPr lang="en-US" sz="2400">
              <a:solidFill>
                <a:srgbClr val="FFFF00"/>
              </a:solidFill>
            </a:endParaRPr>
          </a:p>
        </p:txBody>
      </p:sp>
      <p:pic>
        <p:nvPicPr>
          <p:cNvPr id="20484" name="Picture 4"/>
          <p:cNvPicPr>
            <a:picLocks noChangeAspect="1" noChangeArrowheads="1"/>
          </p:cNvPicPr>
          <p:nvPr/>
        </p:nvPicPr>
        <p:blipFill>
          <a:blip r:embed="rId2" cstate="print"/>
          <a:srcRect/>
          <a:stretch>
            <a:fillRect/>
          </a:stretch>
        </p:blipFill>
        <p:spPr bwMode="auto">
          <a:xfrm>
            <a:off x="5324475" y="1895475"/>
            <a:ext cx="3819525" cy="496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0"/>
            <a:ext cx="4419600" cy="6629400"/>
          </a:xfrm>
        </p:spPr>
        <p:txBody>
          <a:bodyPr/>
          <a:lstStyle/>
          <a:p>
            <a:pPr eaLnBrk="1" hangingPunct="1">
              <a:buFontTx/>
              <a:buNone/>
            </a:pPr>
            <a:r>
              <a:rPr lang="en-US" b="1" dirty="0">
                <a:solidFill>
                  <a:srgbClr val="00FFFF"/>
                </a:solidFill>
              </a:rPr>
              <a:t>2Pet. 3:4 says:</a:t>
            </a:r>
            <a:endParaRPr lang="en-US" dirty="0">
              <a:solidFill>
                <a:srgbClr val="00FFFF"/>
              </a:solidFill>
            </a:endParaRPr>
          </a:p>
          <a:p>
            <a:pPr eaLnBrk="1" hangingPunct="1"/>
            <a:r>
              <a:rPr lang="en-US" dirty="0">
                <a:solidFill>
                  <a:srgbClr val="FFFF00"/>
                </a:solidFill>
              </a:rPr>
              <a:t>Where is the promise of his coming? </a:t>
            </a:r>
            <a:r>
              <a:rPr lang="en-US" dirty="0">
                <a:solidFill>
                  <a:schemeClr val="bg1"/>
                </a:solidFill>
              </a:rPr>
              <a:t>(the end of the world)</a:t>
            </a:r>
          </a:p>
          <a:p>
            <a:pPr eaLnBrk="1" hangingPunct="1"/>
            <a:endParaRPr lang="en-US" dirty="0">
              <a:solidFill>
                <a:srgbClr val="FFFF00"/>
              </a:solidFill>
            </a:endParaRPr>
          </a:p>
          <a:p>
            <a:pPr eaLnBrk="1" hangingPunct="1"/>
            <a:r>
              <a:rPr lang="en-US" dirty="0">
                <a:solidFill>
                  <a:srgbClr val="FFFF00"/>
                </a:solidFill>
              </a:rPr>
              <a:t>for since the fathers fell asleep, all things continue as they were from the beginning of the creation. </a:t>
            </a:r>
            <a:r>
              <a:rPr lang="en-US" dirty="0">
                <a:solidFill>
                  <a:schemeClr val="bg1"/>
                </a:solidFill>
              </a:rPr>
              <a:t>(no evidence of a fiat creation)</a:t>
            </a:r>
          </a:p>
          <a:p>
            <a:pPr eaLnBrk="1" hangingPunct="1"/>
            <a:endParaRPr lang="en-US" dirty="0">
              <a:solidFill>
                <a:srgbClr val="FF0000"/>
              </a:solidFill>
            </a:endParaRPr>
          </a:p>
          <a:p>
            <a:pPr eaLnBrk="1" hangingPunct="1">
              <a:buFontTx/>
              <a:buNone/>
            </a:pPr>
            <a:endParaRPr lang="en-US" dirty="0"/>
          </a:p>
        </p:txBody>
      </p:sp>
      <p:sp>
        <p:nvSpPr>
          <p:cNvPr id="21507" name="Rectangle 3"/>
          <p:cNvSpPr>
            <a:spLocks noChangeArrowheads="1"/>
          </p:cNvSpPr>
          <p:nvPr/>
        </p:nvSpPr>
        <p:spPr bwMode="auto">
          <a:xfrm>
            <a:off x="4495800" y="0"/>
            <a:ext cx="4648200" cy="6629400"/>
          </a:xfrm>
          <a:prstGeom prst="rect">
            <a:avLst/>
          </a:prstGeom>
          <a:noFill/>
          <a:ln w="9525">
            <a:noFill/>
            <a:miter lim="800000"/>
            <a:headEnd/>
            <a:tailEnd/>
          </a:ln>
        </p:spPr>
        <p:txBody>
          <a:bodyPr/>
          <a:lstStyle/>
          <a:p>
            <a:pPr marL="342900" indent="-342900">
              <a:spcBef>
                <a:spcPct val="20000"/>
              </a:spcBef>
            </a:pPr>
            <a:r>
              <a:rPr lang="en-US" sz="3200" b="1" dirty="0">
                <a:solidFill>
                  <a:srgbClr val="00FFFF"/>
                </a:solidFill>
              </a:rPr>
              <a:t>Hutton says:</a:t>
            </a:r>
          </a:p>
          <a:p>
            <a:pPr marL="342900" indent="-342900">
              <a:spcBef>
                <a:spcPct val="20000"/>
              </a:spcBef>
              <a:buFontTx/>
              <a:buChar char="•"/>
            </a:pPr>
            <a:r>
              <a:rPr lang="en-US" sz="3200" dirty="0">
                <a:solidFill>
                  <a:srgbClr val="00FFFF"/>
                </a:solidFill>
              </a:rPr>
              <a:t>no prospect of an end</a:t>
            </a:r>
            <a:r>
              <a:rPr lang="en-US" sz="3200" dirty="0">
                <a:solidFill>
                  <a:schemeClr val="bg1"/>
                </a:solidFill>
              </a:rPr>
              <a:t>.</a:t>
            </a:r>
            <a:r>
              <a:rPr lang="en-US" sz="3200" dirty="0"/>
              <a:t> </a:t>
            </a:r>
          </a:p>
          <a:p>
            <a:pPr marL="342900" indent="-342900">
              <a:spcBef>
                <a:spcPct val="20000"/>
              </a:spcBef>
              <a:buFontTx/>
              <a:buChar char="•"/>
            </a:pPr>
            <a:endParaRPr lang="en-US" sz="3200" dirty="0"/>
          </a:p>
          <a:p>
            <a:pPr marL="342900" indent="-342900">
              <a:spcBef>
                <a:spcPct val="20000"/>
              </a:spcBef>
              <a:buFontTx/>
              <a:buChar char="•"/>
            </a:pPr>
            <a:endParaRPr lang="en-US" sz="3200" dirty="0"/>
          </a:p>
          <a:p>
            <a:pPr marL="342900" indent="-342900">
              <a:spcBef>
                <a:spcPct val="20000"/>
              </a:spcBef>
              <a:buFontTx/>
              <a:buChar char="•"/>
            </a:pPr>
            <a:r>
              <a:rPr lang="en-US" sz="3200" dirty="0">
                <a:solidFill>
                  <a:srgbClr val="00FFFF"/>
                </a:solidFill>
              </a:rPr>
              <a:t>no vestige of a beginning,</a:t>
            </a:r>
          </a:p>
          <a:p>
            <a:pPr marL="342900" indent="-342900">
              <a:spcBef>
                <a:spcPct val="20000"/>
              </a:spcBef>
              <a:buFontTx/>
              <a:buChar char="•"/>
            </a:pPr>
            <a:endParaRPr lang="en-US" sz="3200" dirty="0">
              <a:solidFill>
                <a:schemeClr val="bg1"/>
              </a:solidFill>
            </a:endParaRPr>
          </a:p>
          <a:p>
            <a:pPr marL="342900" indent="-342900">
              <a:spcBef>
                <a:spcPct val="20000"/>
              </a:spcBef>
              <a:buFontTx/>
              <a:buChar char="•"/>
            </a:pPr>
            <a:endParaRPr lang="en-US" sz="3200" dirty="0">
              <a:solidFill>
                <a:schemeClr val="bg1"/>
              </a:solidFill>
            </a:endParaRPr>
          </a:p>
          <a:p>
            <a:pPr marL="342900" indent="-342900">
              <a:spcBef>
                <a:spcPct val="20000"/>
              </a:spcBef>
              <a:buFontTx/>
              <a:buChar char="•"/>
            </a:pPr>
            <a:endParaRPr lang="en-US" sz="3200" dirty="0">
              <a:solidFill>
                <a:schemeClr val="bg1"/>
              </a:solidFill>
            </a:endParaRPr>
          </a:p>
          <a:p>
            <a:pPr marL="342900" indent="-342900"/>
            <a:endParaRPr lang="en-US" sz="3200" dirty="0">
              <a:solidFill>
                <a:schemeClr val="bg1"/>
              </a:solidFill>
            </a:endParaRPr>
          </a:p>
          <a:p>
            <a:pPr marL="342900" indent="-342900"/>
            <a:endParaRPr lang="en-US" sz="3200" dirty="0">
              <a:solidFill>
                <a:schemeClr val="bg1"/>
              </a:solidFill>
            </a:endParaRPr>
          </a:p>
          <a:p>
            <a:pPr marL="342900" indent="-342900">
              <a:spcBef>
                <a:spcPct val="20000"/>
              </a:spcBef>
              <a:buFontTx/>
              <a:buChar char="•"/>
            </a:pPr>
            <a:endParaRPr lang="en-US" sz="3200" dirty="0"/>
          </a:p>
          <a:p>
            <a:pPr marL="342900" indent="-342900">
              <a:spcBef>
                <a:spcPct val="20000"/>
              </a:spcBef>
              <a:buFontTx/>
              <a:buChar char="•"/>
            </a:pPr>
            <a:endParaRPr lang="en-US" sz="32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 y="1600200"/>
            <a:ext cx="6781801" cy="5029200"/>
          </a:xfrm>
        </p:spPr>
        <p:txBody>
          <a:bodyPr/>
          <a:lstStyle/>
          <a:p>
            <a:pPr eaLnBrk="1" hangingPunct="1">
              <a:lnSpc>
                <a:spcPct val="90000"/>
              </a:lnSpc>
            </a:pPr>
            <a:r>
              <a:rPr lang="en-US" dirty="0">
                <a:solidFill>
                  <a:srgbClr val="FFFF00"/>
                </a:solidFill>
              </a:rPr>
              <a:t>Charles Lyell – Followed Hutton’s ideas in his </a:t>
            </a:r>
            <a:r>
              <a:rPr lang="en-US" u="sng" dirty="0">
                <a:solidFill>
                  <a:srgbClr val="FFFF00"/>
                </a:solidFill>
              </a:rPr>
              <a:t>Principles of Geology </a:t>
            </a:r>
            <a:r>
              <a:rPr lang="en-US" dirty="0">
                <a:solidFill>
                  <a:srgbClr val="FFFF00"/>
                </a:solidFill>
              </a:rPr>
              <a:t>1830-33 three volumes. First volume published 1830.</a:t>
            </a:r>
          </a:p>
          <a:p>
            <a:pPr eaLnBrk="1" hangingPunct="1">
              <a:lnSpc>
                <a:spcPct val="90000"/>
              </a:lnSpc>
            </a:pPr>
            <a:r>
              <a:rPr lang="en-US" dirty="0">
                <a:solidFill>
                  <a:srgbClr val="FFFF00"/>
                </a:solidFill>
              </a:rPr>
              <a:t>Darwin carried that volume with him when he left for South America on the HMS Beagle.</a:t>
            </a:r>
          </a:p>
          <a:p>
            <a:pPr eaLnBrk="1" hangingPunct="1">
              <a:lnSpc>
                <a:spcPct val="90000"/>
              </a:lnSpc>
            </a:pPr>
            <a:r>
              <a:rPr lang="en-US" dirty="0">
                <a:solidFill>
                  <a:srgbClr val="FFFF00"/>
                </a:solidFill>
              </a:rPr>
              <a:t>Other two volumes reached him while he was on his journey.</a:t>
            </a:r>
          </a:p>
          <a:p>
            <a:pPr eaLnBrk="1" hangingPunct="1">
              <a:lnSpc>
                <a:spcPct val="90000"/>
              </a:lnSpc>
            </a:pPr>
            <a:r>
              <a:rPr lang="en-US" dirty="0">
                <a:solidFill>
                  <a:srgbClr val="FFFF00"/>
                </a:solidFill>
              </a:rPr>
              <a:t>Lyell greatly influenced Darwin</a:t>
            </a:r>
            <a:r>
              <a:rPr lang="en-US" sz="2800" dirty="0">
                <a:solidFill>
                  <a:srgbClr val="FFFF00"/>
                </a:solidFill>
              </a:rPr>
              <a:t>.</a:t>
            </a:r>
          </a:p>
        </p:txBody>
      </p:sp>
      <p:sp>
        <p:nvSpPr>
          <p:cNvPr id="22531" name="Rectangle 4"/>
          <p:cNvSpPr>
            <a:spLocks noGrp="1" noChangeArrowheads="1"/>
          </p:cNvSpPr>
          <p:nvPr>
            <p:ph type="title"/>
          </p:nvPr>
        </p:nvSpPr>
        <p:spPr>
          <a:xfrm>
            <a:off x="381000" y="381000"/>
            <a:ext cx="8229600" cy="990600"/>
          </a:xfrm>
          <a:noFill/>
        </p:spPr>
        <p:txBody>
          <a:bodyPr/>
          <a:lstStyle/>
          <a:p>
            <a:pPr eaLnBrk="1" hangingPunct="1"/>
            <a:br>
              <a:rPr lang="en-US" sz="3200" dirty="0">
                <a:solidFill>
                  <a:srgbClr val="00FFFF"/>
                </a:solidFill>
              </a:rPr>
            </a:br>
            <a:r>
              <a:rPr lang="en-US" sz="3200" dirty="0">
                <a:solidFill>
                  <a:srgbClr val="00FFFF"/>
                </a:solidFill>
              </a:rPr>
              <a:t>The Stage is Set for Development of the Apostasy</a:t>
            </a:r>
            <a:br>
              <a:rPr lang="en-US" dirty="0"/>
            </a:br>
            <a:endParaRPr lang="en-US" dirty="0"/>
          </a:p>
        </p:txBody>
      </p:sp>
      <p:pic>
        <p:nvPicPr>
          <p:cNvPr id="22532" name="Picture 5"/>
          <p:cNvPicPr>
            <a:picLocks noChangeAspect="1" noChangeArrowheads="1"/>
          </p:cNvPicPr>
          <p:nvPr/>
        </p:nvPicPr>
        <p:blipFill>
          <a:blip r:embed="rId2" cstate="print"/>
          <a:srcRect/>
          <a:stretch>
            <a:fillRect/>
          </a:stretch>
        </p:blipFill>
        <p:spPr bwMode="auto">
          <a:xfrm>
            <a:off x="6229350" y="2819400"/>
            <a:ext cx="2914650" cy="381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0" y="1295400"/>
            <a:ext cx="6629400" cy="5562600"/>
          </a:xfrm>
        </p:spPr>
        <p:txBody>
          <a:bodyPr/>
          <a:lstStyle/>
          <a:p>
            <a:pPr eaLnBrk="1" hangingPunct="1"/>
            <a:r>
              <a:rPr lang="en-US" sz="2800" dirty="0">
                <a:solidFill>
                  <a:srgbClr val="FFFF00"/>
                </a:solidFill>
              </a:rPr>
              <a:t>Darwin and 1844  - July</a:t>
            </a:r>
          </a:p>
          <a:p>
            <a:pPr lvl="1" eaLnBrk="1" hangingPunct="1"/>
            <a:r>
              <a:rPr lang="en-US" dirty="0">
                <a:solidFill>
                  <a:schemeClr val="bg1"/>
                </a:solidFill>
              </a:rPr>
              <a:t>"I have just finished my sketch of my species theory," </a:t>
            </a:r>
            <a:r>
              <a:rPr lang="en-US" dirty="0">
                <a:solidFill>
                  <a:srgbClr val="FFFF00"/>
                </a:solidFill>
              </a:rPr>
              <a:t>he wrote in July 1844 (this </a:t>
            </a:r>
            <a:r>
              <a:rPr lang="en-US" i="1" dirty="0">
                <a:solidFill>
                  <a:srgbClr val="FFFF00"/>
                </a:solidFill>
              </a:rPr>
              <a:t>sketch</a:t>
            </a:r>
            <a:r>
              <a:rPr lang="en-US" dirty="0">
                <a:solidFill>
                  <a:srgbClr val="FFFF00"/>
                </a:solidFill>
              </a:rPr>
              <a:t> runs to 230 pages and 50,000 words!). </a:t>
            </a:r>
            <a:r>
              <a:rPr lang="en-US" dirty="0">
                <a:solidFill>
                  <a:schemeClr val="bg1"/>
                </a:solidFill>
              </a:rPr>
              <a:t> "... in case of my sudden death ... I wish that my sketch be given to some competent person </a:t>
            </a:r>
            <a:r>
              <a:rPr lang="en-US" dirty="0">
                <a:solidFill>
                  <a:srgbClr val="FFFF00"/>
                </a:solidFill>
              </a:rPr>
              <a:t>[suggested Lyell],</a:t>
            </a:r>
            <a:r>
              <a:rPr lang="en-US" dirty="0">
                <a:solidFill>
                  <a:schemeClr val="bg1"/>
                </a:solidFill>
              </a:rPr>
              <a:t> with </a:t>
            </a:r>
            <a:r>
              <a:rPr lang="en-US" dirty="0">
                <a:solidFill>
                  <a:srgbClr val="FFFF00"/>
                </a:solidFill>
              </a:rPr>
              <a:t>[£400]</a:t>
            </a:r>
            <a:r>
              <a:rPr lang="en-US" dirty="0">
                <a:solidFill>
                  <a:schemeClr val="bg1"/>
                </a:solidFill>
              </a:rPr>
              <a:t> to induce him to take trouble in its improvement and enlargement.” </a:t>
            </a:r>
            <a:r>
              <a:rPr lang="en-US" dirty="0"/>
              <a:t> </a:t>
            </a:r>
          </a:p>
          <a:p>
            <a:pPr lvl="1" eaLnBrk="1" hangingPunct="1"/>
            <a:r>
              <a:rPr lang="en-US" dirty="0">
                <a:solidFill>
                  <a:srgbClr val="FFFF00"/>
                </a:solidFill>
              </a:rPr>
              <a:t>Finally published in 1859  </a:t>
            </a:r>
          </a:p>
          <a:p>
            <a:pPr eaLnBrk="1" hangingPunct="1"/>
            <a:endParaRPr lang="en-US" dirty="0"/>
          </a:p>
        </p:txBody>
      </p:sp>
      <p:sp>
        <p:nvSpPr>
          <p:cNvPr id="24579" name="Rectangle 3"/>
          <p:cNvSpPr>
            <a:spLocks noGrp="1" noChangeArrowheads="1"/>
          </p:cNvSpPr>
          <p:nvPr>
            <p:ph type="title"/>
          </p:nvPr>
        </p:nvSpPr>
        <p:spPr>
          <a:noFill/>
        </p:spPr>
        <p:txBody>
          <a:bodyPr/>
          <a:lstStyle/>
          <a:p>
            <a:pPr eaLnBrk="1" hangingPunct="1"/>
            <a:r>
              <a:rPr lang="en-US" sz="3200">
                <a:solidFill>
                  <a:srgbClr val="00FFFF"/>
                </a:solidFill>
              </a:rPr>
              <a:t>History of the Rise of Evolutionary Thought:</a:t>
            </a:r>
            <a:r>
              <a:rPr lang="en-US" sz="3200"/>
              <a:t> </a:t>
            </a:r>
            <a:r>
              <a:rPr lang="en-US" sz="3200">
                <a:solidFill>
                  <a:schemeClr val="bg1"/>
                </a:solidFill>
              </a:rPr>
              <a:t>Development of the Apostasy</a:t>
            </a:r>
            <a:br>
              <a:rPr lang="en-US" sz="3200"/>
            </a:br>
            <a:endParaRPr lang="en-US" sz="3200"/>
          </a:p>
        </p:txBody>
      </p:sp>
      <p:pic>
        <p:nvPicPr>
          <p:cNvPr id="24580" name="Picture 4"/>
          <p:cNvPicPr>
            <a:picLocks noChangeAspect="1" noChangeArrowheads="1"/>
          </p:cNvPicPr>
          <p:nvPr/>
        </p:nvPicPr>
        <p:blipFill>
          <a:blip r:embed="rId2" cstate="print"/>
          <a:srcRect/>
          <a:stretch>
            <a:fillRect/>
          </a:stretch>
        </p:blipFill>
        <p:spPr bwMode="auto">
          <a:xfrm>
            <a:off x="6691313" y="2819400"/>
            <a:ext cx="2452687" cy="4038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a:solidFill>
                  <a:srgbClr val="FFFF00"/>
                </a:solidFill>
              </a:rPr>
              <a:t>But, What on Earth Happened in Mid - October, 1844?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0" y="1219200"/>
            <a:ext cx="9144000" cy="2057400"/>
          </a:xfrm>
        </p:spPr>
        <p:txBody>
          <a:bodyPr/>
          <a:lstStyle/>
          <a:p>
            <a:pPr eaLnBrk="1" hangingPunct="1"/>
            <a:r>
              <a:rPr lang="en-US" sz="2800" dirty="0">
                <a:solidFill>
                  <a:srgbClr val="FFFF00"/>
                </a:solidFill>
              </a:rPr>
              <a:t>Robert Chambers </a:t>
            </a:r>
            <a:r>
              <a:rPr lang="en-US" sz="2800" b="1" dirty="0">
                <a:solidFill>
                  <a:srgbClr val="00FFFF"/>
                </a:solidFill>
              </a:rPr>
              <a:t>mid October, 1844</a:t>
            </a:r>
            <a:r>
              <a:rPr lang="en-US" sz="2800" dirty="0">
                <a:solidFill>
                  <a:srgbClr val="FFFF00"/>
                </a:solidFill>
              </a:rPr>
              <a:t> published anonymously </a:t>
            </a:r>
            <a:r>
              <a:rPr lang="en-US" sz="2800" i="1" dirty="0">
                <a:solidFill>
                  <a:srgbClr val="FFFF00"/>
                </a:solidFill>
              </a:rPr>
              <a:t>Vestiges of the Natural History of Creation. </a:t>
            </a:r>
            <a:r>
              <a:rPr lang="en-US" sz="2800" dirty="0">
                <a:solidFill>
                  <a:srgbClr val="FFFF00"/>
                </a:solidFill>
              </a:rPr>
              <a:t>First deliberate promotion of evolution. Paved the way for acceptance. </a:t>
            </a:r>
          </a:p>
        </p:txBody>
      </p:sp>
      <p:sp>
        <p:nvSpPr>
          <p:cNvPr id="23555" name="Rectangle 4"/>
          <p:cNvSpPr>
            <a:spLocks noGrp="1" noChangeArrowheads="1"/>
          </p:cNvSpPr>
          <p:nvPr>
            <p:ph type="title"/>
          </p:nvPr>
        </p:nvSpPr>
        <p:spPr>
          <a:noFill/>
        </p:spPr>
        <p:txBody>
          <a:bodyPr/>
          <a:lstStyle/>
          <a:p>
            <a:pPr eaLnBrk="1" hangingPunct="1"/>
            <a:r>
              <a:rPr lang="en-US" sz="3200">
                <a:solidFill>
                  <a:srgbClr val="00FFFF"/>
                </a:solidFill>
              </a:rPr>
              <a:t>History of the Rise of Evolutionary Thought:</a:t>
            </a:r>
            <a:r>
              <a:rPr lang="en-US" sz="3200"/>
              <a:t> </a:t>
            </a:r>
            <a:r>
              <a:rPr lang="en-US" sz="3200">
                <a:solidFill>
                  <a:schemeClr val="bg1"/>
                </a:solidFill>
              </a:rPr>
              <a:t>Development of the Apostasy</a:t>
            </a:r>
            <a:br>
              <a:rPr lang="en-US" sz="3200"/>
            </a:br>
            <a:endParaRPr lang="en-US" sz="3200"/>
          </a:p>
        </p:txBody>
      </p:sp>
      <p:pic>
        <p:nvPicPr>
          <p:cNvPr id="23556" name="Picture 5"/>
          <p:cNvPicPr>
            <a:picLocks noChangeAspect="1" noChangeArrowheads="1"/>
          </p:cNvPicPr>
          <p:nvPr/>
        </p:nvPicPr>
        <p:blipFill>
          <a:blip r:embed="rId2" cstate="print"/>
          <a:srcRect/>
          <a:stretch>
            <a:fillRect/>
          </a:stretch>
        </p:blipFill>
        <p:spPr bwMode="auto">
          <a:xfrm>
            <a:off x="5829300" y="2990850"/>
            <a:ext cx="3314700" cy="3867150"/>
          </a:xfrm>
          <a:prstGeom prst="rect">
            <a:avLst/>
          </a:prstGeom>
          <a:noFill/>
          <a:ln w="9525">
            <a:noFill/>
            <a:miter lim="800000"/>
            <a:headEnd/>
            <a:tailEnd/>
          </a:ln>
        </p:spPr>
      </p:pic>
      <p:sp>
        <p:nvSpPr>
          <p:cNvPr id="23557" name="Text Box 6"/>
          <p:cNvSpPr txBox="1">
            <a:spLocks noChangeArrowheads="1"/>
          </p:cNvSpPr>
          <p:nvPr/>
        </p:nvSpPr>
        <p:spPr bwMode="auto">
          <a:xfrm>
            <a:off x="228600" y="3048000"/>
            <a:ext cx="5638800" cy="738664"/>
          </a:xfrm>
          <a:prstGeom prst="rect">
            <a:avLst/>
          </a:prstGeom>
          <a:noFill/>
          <a:ln w="9525">
            <a:noFill/>
            <a:miter lim="800000"/>
            <a:headEnd/>
            <a:tailEnd/>
          </a:ln>
        </p:spPr>
        <p:txBody>
          <a:bodyPr>
            <a:spAutoFit/>
          </a:bodyPr>
          <a:lstStyle/>
          <a:p>
            <a:endParaRPr lang="en-US" sz="2400" dirty="0"/>
          </a:p>
          <a:p>
            <a:endParaRPr lang="en-US" dirty="0"/>
          </a:p>
        </p:txBody>
      </p:sp>
      <p:sp>
        <p:nvSpPr>
          <p:cNvPr id="7" name="TextBox 6"/>
          <p:cNvSpPr txBox="1"/>
          <p:nvPr/>
        </p:nvSpPr>
        <p:spPr>
          <a:xfrm>
            <a:off x="304800" y="3200400"/>
            <a:ext cx="5486400" cy="2954655"/>
          </a:xfrm>
          <a:prstGeom prst="rect">
            <a:avLst/>
          </a:prstGeom>
          <a:noFill/>
        </p:spPr>
        <p:txBody>
          <a:bodyPr wrap="square" rtlCol="0">
            <a:spAutoFit/>
          </a:bodyPr>
          <a:lstStyle/>
          <a:p>
            <a:r>
              <a:rPr lang="en-US" sz="2800" dirty="0">
                <a:solidFill>
                  <a:srgbClr val="FFFF00"/>
                </a:solidFill>
              </a:rPr>
              <a:t>In this 400 page work he gives a comprehensive account of the origin of the universe, life and even the origin of humans with a completely naturalistic framework (i.e. without God’s involvement).</a:t>
            </a:r>
            <a:endParaRPr lang="en-US" sz="2800"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r>
              <a:rPr lang="en-US" dirty="0">
                <a:solidFill>
                  <a:srgbClr val="FFFF00"/>
                </a:solidFill>
              </a:rPr>
              <a:t>The book was an instant success, selling over 20,000 copies in seven editions during its first ten years, making it perhaps the best-selling book of the 19</a:t>
            </a:r>
            <a:r>
              <a:rPr lang="en-US" baseline="30000" dirty="0">
                <a:solidFill>
                  <a:srgbClr val="FFFF00"/>
                </a:solidFill>
              </a:rPr>
              <a:t>th</a:t>
            </a:r>
            <a:r>
              <a:rPr lang="en-US" dirty="0">
                <a:solidFill>
                  <a:srgbClr val="FFFF00"/>
                </a:solidFill>
              </a:rPr>
              <a:t> century.  It was widely distributed on the continent as well as abroad and was read by major poets, statesmen, scientists and philosophers on both sides of the Atlantic. Lincoln and Queen Victoria both had read the book.</a:t>
            </a:r>
          </a:p>
        </p:txBody>
      </p:sp>
      <p:sp>
        <p:nvSpPr>
          <p:cNvPr id="4" name="Title 1"/>
          <p:cNvSpPr>
            <a:spLocks noGrp="1"/>
          </p:cNvSpPr>
          <p:nvPr>
            <p:ph type="title"/>
          </p:nvPr>
        </p:nvSpPr>
        <p:spPr>
          <a:xfrm>
            <a:off x="381000" y="0"/>
            <a:ext cx="8229600" cy="1143000"/>
          </a:xfrm>
        </p:spPr>
        <p:txBody>
          <a:bodyPr/>
          <a:lstStyle/>
          <a:p>
            <a:r>
              <a:rPr lang="en-US" dirty="0">
                <a:solidFill>
                  <a:schemeClr val="bg1"/>
                </a:solidFill>
              </a:rPr>
              <a:t>The Impact and Consequences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7772400" cy="5410200"/>
          </a:xfrm>
          <a:solidFill>
            <a:srgbClr val="7F7F7F">
              <a:alpha val="65098"/>
            </a:srgbClr>
          </a:solidFill>
          <a:effectLst/>
        </p:spPr>
        <p:txBody>
          <a:bodyPr/>
          <a:lstStyle/>
          <a:p>
            <a:r>
              <a:rPr lang="en-US" dirty="0">
                <a:solidFill>
                  <a:schemeClr val="bg1"/>
                </a:solidFill>
              </a:rPr>
              <a:t>Issue: Romans 5:18, 19</a:t>
            </a:r>
          </a:p>
          <a:p>
            <a:r>
              <a:rPr lang="en-US" dirty="0">
                <a:solidFill>
                  <a:schemeClr val="bg1"/>
                </a:solidFill>
              </a:rPr>
              <a:t>Redemption: To </a:t>
            </a:r>
            <a:r>
              <a:rPr lang="en-US" dirty="0">
                <a:solidFill>
                  <a:srgbClr val="00FFFF"/>
                </a:solidFill>
              </a:rPr>
              <a:t>recover</a:t>
            </a:r>
            <a:r>
              <a:rPr lang="en-US" dirty="0">
                <a:solidFill>
                  <a:schemeClr val="bg1"/>
                </a:solidFill>
              </a:rPr>
              <a:t> </a:t>
            </a:r>
            <a:r>
              <a:rPr lang="en-US" dirty="0">
                <a:solidFill>
                  <a:srgbClr val="00FFFF"/>
                </a:solidFill>
              </a:rPr>
              <a:t>ownership</a:t>
            </a:r>
            <a:r>
              <a:rPr lang="en-US" dirty="0">
                <a:solidFill>
                  <a:schemeClr val="bg1"/>
                </a:solidFill>
              </a:rPr>
              <a:t> of by paying a specified sum. (Isa. 52:3)</a:t>
            </a:r>
          </a:p>
          <a:p>
            <a:pPr lvl="1"/>
            <a:r>
              <a:rPr lang="en-US" dirty="0">
                <a:solidFill>
                  <a:schemeClr val="bg1"/>
                </a:solidFill>
              </a:rPr>
              <a:t>Isaiah 43:1, 44:22-24, 54:5</a:t>
            </a:r>
          </a:p>
          <a:p>
            <a:pPr lvl="1"/>
            <a:r>
              <a:rPr lang="en-US" dirty="0">
                <a:solidFill>
                  <a:schemeClr val="bg1"/>
                </a:solidFill>
              </a:rPr>
              <a:t>Isa 43:11-14, </a:t>
            </a:r>
          </a:p>
          <a:p>
            <a:pPr lvl="1"/>
            <a:r>
              <a:rPr lang="en-US" dirty="0">
                <a:solidFill>
                  <a:schemeClr val="bg1"/>
                </a:solidFill>
              </a:rPr>
              <a:t>John 1:1-12</a:t>
            </a:r>
          </a:p>
          <a:p>
            <a:pPr lvl="1"/>
            <a:r>
              <a:rPr lang="en-US" dirty="0">
                <a:solidFill>
                  <a:schemeClr val="bg1"/>
                </a:solidFill>
              </a:rPr>
              <a:t>Col. 1: 13-16</a:t>
            </a:r>
          </a:p>
          <a:p>
            <a:r>
              <a:rPr lang="en-US" dirty="0">
                <a:solidFill>
                  <a:schemeClr val="bg1"/>
                </a:solidFill>
              </a:rPr>
              <a:t>Salvation: Ps 95: 1-7, 96:2-6 Isa 43:1-3</a:t>
            </a:r>
          </a:p>
          <a:p>
            <a:pPr lvl="1"/>
            <a:r>
              <a:rPr lang="en-US" dirty="0">
                <a:solidFill>
                  <a:schemeClr val="bg1"/>
                </a:solidFill>
              </a:rPr>
              <a:t>ISA 45:8-12, 17-19;</a:t>
            </a:r>
          </a:p>
          <a:p>
            <a:r>
              <a:rPr lang="en-US" dirty="0">
                <a:solidFill>
                  <a:schemeClr val="bg1"/>
                </a:solidFill>
              </a:rPr>
              <a:t>Sanctification: Exodus 31:12,13</a:t>
            </a:r>
          </a:p>
        </p:txBody>
      </p:sp>
      <p:sp>
        <p:nvSpPr>
          <p:cNvPr id="4" name="Title 1"/>
          <p:cNvSpPr txBox="1">
            <a:spLocks/>
          </p:cNvSpPr>
          <p:nvPr/>
        </p:nvSpPr>
        <p:spPr bwMode="auto">
          <a:xfrm>
            <a:off x="0" y="274638"/>
            <a:ext cx="8458200" cy="715962"/>
          </a:xfrm>
          <a:prstGeom prst="rect">
            <a:avLst/>
          </a:prstGeom>
          <a:solidFill>
            <a:srgbClr val="7F7F7F">
              <a:alpha val="69804"/>
            </a:srgbClr>
          </a:solid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4400" b="1" kern="0" dirty="0">
                <a:solidFill>
                  <a:srgbClr val="FFFFFF"/>
                </a:solidFill>
                <a:latin typeface="Arial"/>
              </a:rPr>
              <a:t>Salvation and Redemption</a:t>
            </a:r>
          </a:p>
        </p:txBody>
      </p:sp>
    </p:spTree>
    <p:extLst>
      <p:ext uri="{BB962C8B-B14F-4D97-AF65-F5344CB8AC3E}">
        <p14:creationId xmlns:p14="http://schemas.microsoft.com/office/powerpoint/2010/main" val="2241047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r>
              <a:rPr lang="en-US" dirty="0">
                <a:solidFill>
                  <a:srgbClr val="FFFF00"/>
                </a:solidFill>
              </a:rPr>
              <a:t>Physicist Sir David Brewster warned that </a:t>
            </a:r>
            <a:r>
              <a:rPr lang="en-US" i="1" dirty="0">
                <a:solidFill>
                  <a:srgbClr val="FFFF00"/>
                </a:solidFill>
              </a:rPr>
              <a:t>Vestiges</a:t>
            </a:r>
            <a:r>
              <a:rPr lang="en-US" dirty="0">
                <a:solidFill>
                  <a:srgbClr val="FFFF00"/>
                </a:solidFill>
              </a:rPr>
              <a:t> stood a </a:t>
            </a:r>
            <a:r>
              <a:rPr lang="en-US" dirty="0">
                <a:solidFill>
                  <a:srgbClr val="00FFFF"/>
                </a:solidFill>
              </a:rPr>
              <a:t>"fair chance of poisoning the fountains of science, and sapping the foundations of religion." </a:t>
            </a:r>
          </a:p>
          <a:p>
            <a:r>
              <a:rPr lang="en-US" dirty="0">
                <a:solidFill>
                  <a:srgbClr val="FFFF00"/>
                </a:solidFill>
              </a:rPr>
              <a:t>Darwin, who himself in July of 1844 had included provisions in his will to have his then 250 page manuscript on origins published, was devastated by </a:t>
            </a:r>
            <a:r>
              <a:rPr lang="en-US" i="1" dirty="0">
                <a:solidFill>
                  <a:srgbClr val="FFFF00"/>
                </a:solidFill>
              </a:rPr>
              <a:t>Vestiges</a:t>
            </a:r>
            <a:r>
              <a:rPr lang="en-US" dirty="0">
                <a:solidFill>
                  <a:srgbClr val="FFFF00"/>
                </a:solidFill>
              </a:rPr>
              <a:t>, thinking he had lost his chance to get the credit he thought he deserved </a:t>
            </a:r>
            <a:r>
              <a:rPr lang="en-US" dirty="0"/>
              <a:t>for ideas he presumed to be his own.</a:t>
            </a:r>
          </a:p>
          <a:p>
            <a:endParaRPr lang="en-US" dirty="0">
              <a:solidFill>
                <a:srgbClr val="FFFF00"/>
              </a:solidFill>
            </a:endParaRP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bwMode="auto">
          <a:xfrm>
            <a:off x="3810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FFFF00"/>
                </a:solidFill>
                <a:effectLst/>
                <a:uLnTx/>
                <a:uFillTx/>
                <a:latin typeface="+mj-lt"/>
                <a:ea typeface="+mj-ea"/>
                <a:cs typeface="+mj-cs"/>
              </a:rPr>
              <a:t>The Impact and Consequences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229600" cy="4906963"/>
          </a:xfrm>
        </p:spPr>
        <p:txBody>
          <a:bodyPr/>
          <a:lstStyle/>
          <a:p>
            <a:r>
              <a:rPr lang="en-US" sz="2400" dirty="0">
                <a:solidFill>
                  <a:schemeClr val="bg1"/>
                </a:solidFill>
              </a:rPr>
              <a:t>A modern historian, James Secord has recently written a treatise on Chambers’ book.  In the following passage, he spells out his sense of the importance of this work in changing men’s minds about evolution</a:t>
            </a:r>
            <a:r>
              <a:rPr lang="en-US" sz="2400" dirty="0"/>
              <a:t>:</a:t>
            </a:r>
          </a:p>
          <a:p>
            <a:r>
              <a:rPr lang="en-US" sz="2800" dirty="0">
                <a:solidFill>
                  <a:srgbClr val="00FFFF"/>
                </a:solidFill>
              </a:rPr>
              <a:t>“How did evolution gain this pivotal role in the public arena? The answer turns out to have little to do with Darwinian biology or Big Bang astronomy.  Instead, the critical period is the first half of the nineteenth century, and </a:t>
            </a:r>
            <a:r>
              <a:rPr lang="en-US" sz="2800" dirty="0">
                <a:solidFill>
                  <a:srgbClr val="FFFF00"/>
                </a:solidFill>
              </a:rPr>
              <a:t>the turning point</a:t>
            </a:r>
            <a:r>
              <a:rPr lang="en-US" sz="2800" dirty="0">
                <a:solidFill>
                  <a:srgbClr val="00FFFF"/>
                </a:solidFill>
              </a:rPr>
              <a:t> is the response of readers to </a:t>
            </a:r>
            <a:r>
              <a:rPr lang="en-US" sz="2800" i="1" dirty="0">
                <a:solidFill>
                  <a:srgbClr val="00FFFF"/>
                </a:solidFill>
              </a:rPr>
              <a:t>Vestiges</a:t>
            </a:r>
            <a:r>
              <a:rPr lang="en-US" sz="2800" dirty="0">
                <a:solidFill>
                  <a:srgbClr val="00FFFF"/>
                </a:solidFill>
              </a:rPr>
              <a:t>.” </a:t>
            </a:r>
            <a:r>
              <a:rPr lang="en-US" sz="2800" b="1" u="sng" dirty="0">
                <a:solidFill>
                  <a:srgbClr val="00FFFF"/>
                </a:solidFill>
              </a:rPr>
              <a:t>Victorian Sensation</a:t>
            </a:r>
            <a:r>
              <a:rPr lang="en-US" sz="2800" b="1" dirty="0">
                <a:solidFill>
                  <a:srgbClr val="00FFFF"/>
                </a:solidFill>
              </a:rPr>
              <a:t>.</a:t>
            </a:r>
            <a:r>
              <a:rPr lang="en-US" sz="2800" dirty="0">
                <a:solidFill>
                  <a:srgbClr val="00FFFF"/>
                </a:solidFill>
              </a:rPr>
              <a:t> James A. Secord. 624 pp. Chicago 2000</a:t>
            </a:r>
            <a:r>
              <a:rPr lang="en-US" sz="2800" dirty="0">
                <a:solidFill>
                  <a:srgbClr val="FFFF00"/>
                </a:solidFill>
              </a:rPr>
              <a:t>.</a:t>
            </a:r>
          </a:p>
          <a:p>
            <a:endParaRPr lang="en-US" sz="2800" dirty="0"/>
          </a:p>
        </p:txBody>
      </p:sp>
      <p:sp>
        <p:nvSpPr>
          <p:cNvPr id="4" name="Title 1"/>
          <p:cNvSpPr txBox="1">
            <a:spLocks/>
          </p:cNvSpPr>
          <p:nvPr/>
        </p:nvSpPr>
        <p:spPr bwMode="auto">
          <a:xfrm>
            <a:off x="3810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a:ln>
                  <a:noFill/>
                </a:ln>
                <a:solidFill>
                  <a:srgbClr val="FFFF00"/>
                </a:solidFill>
                <a:effectLst/>
                <a:uLnTx/>
                <a:uFillTx/>
                <a:latin typeface="+mj-lt"/>
                <a:ea typeface="+mj-ea"/>
                <a:cs typeface="+mj-cs"/>
              </a:rPr>
              <a:t>The Impact and Consequences</a:t>
            </a:r>
            <a:endParaRPr kumimoji="0" lang="en-US" sz="4400" b="0" i="0"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990600"/>
          </a:xfrm>
        </p:spPr>
        <p:txBody>
          <a:bodyPr/>
          <a:lstStyle/>
          <a:p>
            <a:pPr eaLnBrk="1" hangingPunct="1"/>
            <a:r>
              <a:rPr lang="en-US" dirty="0">
                <a:solidFill>
                  <a:srgbClr val="00FFFF"/>
                </a:solidFill>
              </a:rPr>
              <a:t>The Message of Rev 14:7</a:t>
            </a:r>
          </a:p>
        </p:txBody>
      </p:sp>
      <p:sp>
        <p:nvSpPr>
          <p:cNvPr id="12291" name="Rectangle 3"/>
          <p:cNvSpPr>
            <a:spLocks noGrp="1" noChangeArrowheads="1"/>
          </p:cNvSpPr>
          <p:nvPr>
            <p:ph type="body" idx="1"/>
          </p:nvPr>
        </p:nvSpPr>
        <p:spPr>
          <a:xfrm>
            <a:off x="457200" y="1219200"/>
            <a:ext cx="8229600" cy="4906963"/>
          </a:xfrm>
        </p:spPr>
        <p:txBody>
          <a:bodyPr/>
          <a:lstStyle/>
          <a:p>
            <a:pPr eaLnBrk="1" hangingPunct="1"/>
            <a:r>
              <a:rPr lang="en-US" dirty="0">
                <a:solidFill>
                  <a:srgbClr val="FFFF00"/>
                </a:solidFill>
              </a:rPr>
              <a:t>Saying with a loud voice, </a:t>
            </a:r>
          </a:p>
          <a:p>
            <a:pPr lvl="1" eaLnBrk="1" hangingPunct="1"/>
            <a:r>
              <a:rPr lang="en-US" sz="3200" dirty="0">
                <a:solidFill>
                  <a:srgbClr val="FFFF00"/>
                </a:solidFill>
              </a:rPr>
              <a:t>Fear God, and give glory to him; for the hour of his judgment is come: </a:t>
            </a:r>
            <a:r>
              <a:rPr lang="en-US" sz="3200" dirty="0">
                <a:solidFill>
                  <a:schemeClr val="bg1"/>
                </a:solidFill>
              </a:rPr>
              <a:t>(Focus on something that happened in Heaven - Adventist )</a:t>
            </a:r>
          </a:p>
          <a:p>
            <a:pPr lvl="1" eaLnBrk="1" hangingPunct="1">
              <a:buFontTx/>
              <a:buNone/>
            </a:pPr>
            <a:r>
              <a:rPr lang="en-US" sz="3200" dirty="0">
                <a:solidFill>
                  <a:srgbClr val="FFFF00"/>
                </a:solidFill>
              </a:rPr>
              <a:t>and </a:t>
            </a:r>
          </a:p>
          <a:p>
            <a:pPr eaLnBrk="1" hangingPunct="1"/>
            <a:r>
              <a:rPr lang="en-US" b="1" dirty="0">
                <a:solidFill>
                  <a:srgbClr val="FFFF00"/>
                </a:solidFill>
              </a:rPr>
              <a:t>worship him that made heaven, and earth, and the sea, and the fountains of waters.</a:t>
            </a:r>
            <a:r>
              <a:rPr lang="en-US" dirty="0">
                <a:solidFill>
                  <a:srgbClr val="FFFF00"/>
                </a:solidFill>
              </a:rPr>
              <a:t> </a:t>
            </a:r>
            <a:r>
              <a:rPr lang="en-US" dirty="0">
                <a:solidFill>
                  <a:schemeClr val="bg1"/>
                </a:solidFill>
              </a:rPr>
              <a:t>(Focus on something that happened on earth – Seventh day)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 Why is there a Seventh-day Adventist Church today?</a:t>
            </a:r>
          </a:p>
        </p:txBody>
      </p:sp>
      <p:sp>
        <p:nvSpPr>
          <p:cNvPr id="3" name="Content Placeholder 2"/>
          <p:cNvSpPr>
            <a:spLocks noGrp="1"/>
          </p:cNvSpPr>
          <p:nvPr>
            <p:ph idx="1"/>
          </p:nvPr>
        </p:nvSpPr>
        <p:spPr/>
        <p:txBody>
          <a:bodyPr/>
          <a:lstStyle/>
          <a:p>
            <a:r>
              <a:rPr lang="en-US" dirty="0">
                <a:solidFill>
                  <a:srgbClr val="00FFFF"/>
                </a:solidFill>
              </a:rPr>
              <a:t>Two vital messages God wanted the world to hear before He could return:</a:t>
            </a:r>
          </a:p>
          <a:p>
            <a:r>
              <a:rPr lang="en-US" dirty="0">
                <a:solidFill>
                  <a:srgbClr val="FFFF00"/>
                </a:solidFill>
              </a:rPr>
              <a:t>1. The Hour of Judgment is come</a:t>
            </a:r>
          </a:p>
          <a:p>
            <a:r>
              <a:rPr lang="en-US" dirty="0">
                <a:solidFill>
                  <a:srgbClr val="FFFF00"/>
                </a:solidFill>
              </a:rPr>
              <a:t>2. Worship Him who made the heaven and earth , the seas and fountains of waters.</a:t>
            </a:r>
          </a:p>
          <a:p>
            <a:r>
              <a:rPr lang="en-US" dirty="0">
                <a:solidFill>
                  <a:srgbClr val="00FFFF"/>
                </a:solidFill>
              </a:rPr>
              <a:t>Are we doing our job?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solidFill>
                  <a:srgbClr val="00FFFF"/>
                </a:solidFill>
              </a:rPr>
              <a:t>Creation in the Twentieth Century</a:t>
            </a:r>
          </a:p>
        </p:txBody>
      </p:sp>
      <p:sp>
        <p:nvSpPr>
          <p:cNvPr id="3" name="Content Placeholder 2"/>
          <p:cNvSpPr>
            <a:spLocks noGrp="1"/>
          </p:cNvSpPr>
          <p:nvPr>
            <p:ph idx="1"/>
          </p:nvPr>
        </p:nvSpPr>
        <p:spPr>
          <a:xfrm>
            <a:off x="228600" y="1600200"/>
            <a:ext cx="5257800" cy="4525963"/>
          </a:xfrm>
        </p:spPr>
        <p:txBody>
          <a:bodyPr/>
          <a:lstStyle/>
          <a:p>
            <a:r>
              <a:rPr lang="en-US" dirty="0">
                <a:solidFill>
                  <a:srgbClr val="FFFF00"/>
                </a:solidFill>
              </a:rPr>
              <a:t>Special seminar on creationism at annual meeting of the Geological Society of America in 2004 named and figured this person as individual responsible more than any other for the modern creationist movement</a:t>
            </a:r>
          </a:p>
          <a:p>
            <a:endParaRPr lang="en-US" dirty="0">
              <a:solidFill>
                <a:srgbClr val="00FFFF"/>
              </a:solidFill>
            </a:endParaRPr>
          </a:p>
        </p:txBody>
      </p:sp>
    </p:spTree>
    <p:extLst>
      <p:ext uri="{BB962C8B-B14F-4D97-AF65-F5344CB8AC3E}">
        <p14:creationId xmlns:p14="http://schemas.microsoft.com/office/powerpoint/2010/main" val="2375474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solidFill>
                  <a:srgbClr val="00FFFF"/>
                </a:solidFill>
              </a:rPr>
              <a:t>Creation in the Twentieth Century</a:t>
            </a:r>
          </a:p>
        </p:txBody>
      </p:sp>
      <p:sp>
        <p:nvSpPr>
          <p:cNvPr id="3" name="Content Placeholder 2"/>
          <p:cNvSpPr>
            <a:spLocks noGrp="1"/>
          </p:cNvSpPr>
          <p:nvPr>
            <p:ph idx="1"/>
          </p:nvPr>
        </p:nvSpPr>
        <p:spPr>
          <a:xfrm>
            <a:off x="228600" y="1600200"/>
            <a:ext cx="5257800" cy="4525963"/>
          </a:xfrm>
        </p:spPr>
        <p:txBody>
          <a:bodyPr/>
          <a:lstStyle/>
          <a:p>
            <a:r>
              <a:rPr lang="en-US" dirty="0">
                <a:solidFill>
                  <a:srgbClr val="FFFF00"/>
                </a:solidFill>
              </a:rPr>
              <a:t>Special seminar on creationism at annual meeting of the Geological Society of America in 2004 named and figured this person as individual responsible more than any other for the modern creationist movement</a:t>
            </a:r>
          </a:p>
          <a:p>
            <a:endParaRPr lang="en-US" dirty="0">
              <a:solidFill>
                <a:srgbClr val="00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2600"/>
            <a:ext cx="3496891" cy="47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220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Three Key Questions</a:t>
            </a:r>
          </a:p>
        </p:txBody>
      </p:sp>
      <p:sp>
        <p:nvSpPr>
          <p:cNvPr id="3" name="Content Placeholder 2"/>
          <p:cNvSpPr>
            <a:spLocks noGrp="1"/>
          </p:cNvSpPr>
          <p:nvPr>
            <p:ph idx="1"/>
          </p:nvPr>
        </p:nvSpPr>
        <p:spPr/>
        <p:txBody>
          <a:bodyPr/>
          <a:lstStyle/>
          <a:p>
            <a:pPr lvl="0"/>
            <a:r>
              <a:rPr lang="en-US" dirty="0">
                <a:solidFill>
                  <a:srgbClr val="00FFFF"/>
                </a:solidFill>
              </a:rPr>
              <a:t>Why is the doctrine of Creation foundational to the Adventist Church?</a:t>
            </a:r>
          </a:p>
          <a:p>
            <a:r>
              <a:rPr lang="en-US" dirty="0">
                <a:solidFill>
                  <a:srgbClr val="FFFF00"/>
                </a:solidFill>
              </a:rPr>
              <a:t>Why does my belief about Creation matter to my faith?</a:t>
            </a:r>
          </a:p>
          <a:p>
            <a:r>
              <a:rPr lang="en-US" dirty="0">
                <a:solidFill>
                  <a:srgbClr val="00FFFF"/>
                </a:solidFill>
              </a:rPr>
              <a:t>How can we respond to the hard issues of origins?</a:t>
            </a:r>
          </a:p>
        </p:txBody>
      </p:sp>
    </p:spTree>
    <p:extLst>
      <p:ext uri="{BB962C8B-B14F-4D97-AF65-F5344CB8AC3E}">
        <p14:creationId xmlns:p14="http://schemas.microsoft.com/office/powerpoint/2010/main" val="3410731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28600" y="1371600"/>
            <a:ext cx="8534400" cy="5257800"/>
          </a:xfrm>
        </p:spPr>
        <p:txBody>
          <a:bodyPr/>
          <a:lstStyle/>
          <a:p>
            <a:pPr eaLnBrk="1" hangingPunct="1"/>
            <a:r>
              <a:rPr lang="en-US" b="1" dirty="0">
                <a:solidFill>
                  <a:srgbClr val="FFFF00"/>
                </a:solidFill>
              </a:rPr>
              <a:t>Creation is not just another doctrine</a:t>
            </a:r>
          </a:p>
          <a:p>
            <a:pPr lvl="1" eaLnBrk="1" hangingPunct="1"/>
            <a:r>
              <a:rPr lang="en-US" dirty="0">
                <a:solidFill>
                  <a:srgbClr val="FFFF00"/>
                </a:solidFill>
              </a:rPr>
              <a:t>Worship Rev 4:11, Acts 4:24, Acts 14:15</a:t>
            </a:r>
          </a:p>
          <a:p>
            <a:pPr lvl="1" eaLnBrk="1" hangingPunct="1"/>
            <a:r>
              <a:rPr lang="en-US" dirty="0">
                <a:solidFill>
                  <a:srgbClr val="FFFF00"/>
                </a:solidFill>
              </a:rPr>
              <a:t>Salvation and Redemption Romans 5:12</a:t>
            </a:r>
          </a:p>
          <a:p>
            <a:pPr lvl="1" eaLnBrk="1" hangingPunct="1"/>
            <a:r>
              <a:rPr lang="en-US" dirty="0">
                <a:solidFill>
                  <a:srgbClr val="FFFF00"/>
                </a:solidFill>
              </a:rPr>
              <a:t>Integrity of God Ex 31:12-18</a:t>
            </a:r>
          </a:p>
          <a:p>
            <a:pPr lvl="1" eaLnBrk="1" hangingPunct="1"/>
            <a:r>
              <a:rPr lang="en-US" dirty="0">
                <a:solidFill>
                  <a:srgbClr val="FFFF00"/>
                </a:solidFill>
              </a:rPr>
              <a:t>Faith Heb 11:1-3</a:t>
            </a:r>
          </a:p>
          <a:p>
            <a:pPr eaLnBrk="1" hangingPunct="1"/>
            <a:r>
              <a:rPr lang="en-US" b="1" dirty="0">
                <a:solidFill>
                  <a:srgbClr val="FFFF00"/>
                </a:solidFill>
              </a:rPr>
              <a:t>Attempts to understand Genesis as other than literal are doomed to failure</a:t>
            </a:r>
          </a:p>
          <a:p>
            <a:pPr lvl="1" eaLnBrk="1" hangingPunct="1"/>
            <a:r>
              <a:rPr lang="en-US" dirty="0">
                <a:solidFill>
                  <a:srgbClr val="FFFF00"/>
                </a:solidFill>
              </a:rPr>
              <a:t>Sin problem still exists</a:t>
            </a:r>
          </a:p>
          <a:p>
            <a:pPr lvl="1" eaLnBrk="1" hangingPunct="1"/>
            <a:r>
              <a:rPr lang="en-US" dirty="0">
                <a:solidFill>
                  <a:srgbClr val="FFFF00"/>
                </a:solidFill>
              </a:rPr>
              <a:t>Integrity problem still exists</a:t>
            </a:r>
          </a:p>
          <a:p>
            <a:pPr lvl="1" eaLnBrk="1" hangingPunct="1"/>
            <a:endParaRPr lang="en-US" dirty="0">
              <a:solidFill>
                <a:srgbClr val="FFFF00"/>
              </a:solidFill>
            </a:endParaRPr>
          </a:p>
          <a:p>
            <a:pPr lvl="1" eaLnBrk="1" hangingPunct="1"/>
            <a:endParaRPr lang="en-US" dirty="0">
              <a:solidFill>
                <a:srgbClr val="FFFF00"/>
              </a:solidFill>
            </a:endParaRPr>
          </a:p>
        </p:txBody>
      </p:sp>
      <p:sp>
        <p:nvSpPr>
          <p:cNvPr id="30723" name="Rectangle 3"/>
          <p:cNvSpPr>
            <a:spLocks noGrp="1" noChangeArrowheads="1"/>
          </p:cNvSpPr>
          <p:nvPr>
            <p:ph type="title"/>
          </p:nvPr>
        </p:nvSpPr>
        <p:spPr>
          <a:xfrm>
            <a:off x="685800" y="304800"/>
            <a:ext cx="7772400" cy="1143000"/>
          </a:xfrm>
          <a:noFill/>
        </p:spPr>
        <p:txBody>
          <a:bodyPr/>
          <a:lstStyle/>
          <a:p>
            <a:pPr algn="l" eaLnBrk="1" hangingPunct="1"/>
            <a:r>
              <a:rPr lang="en-US" b="1">
                <a:solidFill>
                  <a:srgbClr val="00FFFF"/>
                </a:solidFill>
              </a:rPr>
              <a:t>The Present Conflict</a:t>
            </a:r>
          </a:p>
        </p:txBody>
      </p:sp>
    </p:spTree>
    <p:extLst>
      <p:ext uri="{BB962C8B-B14F-4D97-AF65-F5344CB8AC3E}">
        <p14:creationId xmlns:p14="http://schemas.microsoft.com/office/powerpoint/2010/main" val="4104331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Three Key Questions</a:t>
            </a:r>
          </a:p>
        </p:txBody>
      </p:sp>
      <p:sp>
        <p:nvSpPr>
          <p:cNvPr id="3" name="Content Placeholder 2"/>
          <p:cNvSpPr>
            <a:spLocks noGrp="1"/>
          </p:cNvSpPr>
          <p:nvPr>
            <p:ph idx="1"/>
          </p:nvPr>
        </p:nvSpPr>
        <p:spPr/>
        <p:txBody>
          <a:bodyPr/>
          <a:lstStyle/>
          <a:p>
            <a:r>
              <a:rPr lang="en-US" dirty="0">
                <a:solidFill>
                  <a:srgbClr val="00FFFF"/>
                </a:solidFill>
              </a:rPr>
              <a:t>Why does my belief about Creation matter to my faith?</a:t>
            </a:r>
          </a:p>
          <a:p>
            <a:r>
              <a:rPr lang="en-US" dirty="0">
                <a:solidFill>
                  <a:srgbClr val="00FFFF"/>
                </a:solidFill>
              </a:rPr>
              <a:t>Why is the doctrine of Creation foundational to the Adventist Church?</a:t>
            </a:r>
          </a:p>
          <a:p>
            <a:r>
              <a:rPr lang="en-US" dirty="0">
                <a:solidFill>
                  <a:srgbClr val="FFFF00"/>
                </a:solidFill>
              </a:rPr>
              <a:t>How can we respond to the hard issues of origins?</a:t>
            </a:r>
          </a:p>
        </p:txBody>
      </p:sp>
    </p:spTree>
    <p:extLst>
      <p:ext uri="{BB962C8B-B14F-4D97-AF65-F5344CB8AC3E}">
        <p14:creationId xmlns:p14="http://schemas.microsoft.com/office/powerpoint/2010/main" val="3137537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228600"/>
            <a:ext cx="8458200" cy="1143000"/>
          </a:xfrm>
        </p:spPr>
        <p:txBody>
          <a:bodyPr/>
          <a:lstStyle/>
          <a:p>
            <a:pPr eaLnBrk="1" hangingPunct="1"/>
            <a:r>
              <a:rPr lang="en-US" sz="4000" dirty="0">
                <a:solidFill>
                  <a:srgbClr val="00FFFF"/>
                </a:solidFill>
              </a:rPr>
              <a:t>We Must Understand </a:t>
            </a:r>
            <a:br>
              <a:rPr lang="en-US" sz="4000" dirty="0">
                <a:solidFill>
                  <a:srgbClr val="00FFFF"/>
                </a:solidFill>
              </a:rPr>
            </a:br>
            <a:r>
              <a:rPr lang="en-US" sz="4000" dirty="0">
                <a:solidFill>
                  <a:srgbClr val="00FFFF"/>
                </a:solidFill>
              </a:rPr>
              <a:t>There Are Issues That Challenge Us</a:t>
            </a:r>
          </a:p>
        </p:txBody>
      </p:sp>
      <p:sp>
        <p:nvSpPr>
          <p:cNvPr id="6147" name="Rectangle 3"/>
          <p:cNvSpPr>
            <a:spLocks noGrp="1" noChangeArrowheads="1"/>
          </p:cNvSpPr>
          <p:nvPr>
            <p:ph type="body" idx="1"/>
          </p:nvPr>
        </p:nvSpPr>
        <p:spPr/>
        <p:txBody>
          <a:bodyPr/>
          <a:lstStyle/>
          <a:p>
            <a:pPr eaLnBrk="1" hangingPunct="1"/>
            <a:r>
              <a:rPr lang="en-US" sz="3600" dirty="0">
                <a:solidFill>
                  <a:srgbClr val="FFFF00"/>
                </a:solidFill>
              </a:rPr>
              <a:t>Radiometric dating</a:t>
            </a:r>
          </a:p>
          <a:p>
            <a:pPr eaLnBrk="1" hangingPunct="1"/>
            <a:r>
              <a:rPr lang="en-US" sz="3600" dirty="0">
                <a:solidFill>
                  <a:srgbClr val="FFFF00"/>
                </a:solidFill>
              </a:rPr>
              <a:t>Other dating methods</a:t>
            </a:r>
          </a:p>
          <a:p>
            <a:pPr eaLnBrk="1" hangingPunct="1"/>
            <a:r>
              <a:rPr lang="en-US" sz="3600" dirty="0">
                <a:solidFill>
                  <a:srgbClr val="FFFF00"/>
                </a:solidFill>
              </a:rPr>
              <a:t>Fossil record</a:t>
            </a:r>
          </a:p>
          <a:p>
            <a:pPr lvl="1" eaLnBrk="1" hangingPunct="1"/>
            <a:r>
              <a:rPr lang="en-US" sz="3200" dirty="0">
                <a:solidFill>
                  <a:srgbClr val="FFFF00"/>
                </a:solidFill>
              </a:rPr>
              <a:t>Orderly fossil record</a:t>
            </a:r>
          </a:p>
          <a:p>
            <a:pPr lvl="1" eaLnBrk="1" hangingPunct="1"/>
            <a:r>
              <a:rPr lang="en-US" sz="3200" dirty="0">
                <a:solidFill>
                  <a:srgbClr val="FFFF00"/>
                </a:solidFill>
              </a:rPr>
              <a:t>Hominid record</a:t>
            </a:r>
          </a:p>
          <a:p>
            <a:pPr eaLnBrk="1" hangingPunct="1"/>
            <a:endParaRPr lang="en-US" sz="3600" dirty="0">
              <a:solidFill>
                <a:srgbClr val="FFFF00"/>
              </a:solidFill>
            </a:endParaRPr>
          </a:p>
          <a:p>
            <a:pPr eaLnBrk="1" hangingPunct="1"/>
            <a:endParaRPr lang="en-US" dirty="0">
              <a:solidFill>
                <a:srgbClr val="FFFF00"/>
              </a:solidFill>
            </a:endParaRPr>
          </a:p>
          <a:p>
            <a:pPr eaLnBrk="1" hangingPunct="1"/>
            <a:endParaRPr lang="en-US" dirty="0">
              <a:solidFill>
                <a:srgbClr val="FFFF00"/>
              </a:solidFill>
            </a:endParaRPr>
          </a:p>
        </p:txBody>
      </p:sp>
    </p:spTree>
    <p:extLst>
      <p:ext uri="{BB962C8B-B14F-4D97-AF65-F5344CB8AC3E}">
        <p14:creationId xmlns:p14="http://schemas.microsoft.com/office/powerpoint/2010/main" val="429489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a:t>Exodus 31:12-18</a:t>
            </a:r>
          </a:p>
          <a:p>
            <a:pPr lvl="1"/>
            <a:r>
              <a:rPr lang="en-US" dirty="0"/>
              <a:t>God’s integrity</a:t>
            </a:r>
          </a:p>
          <a:p>
            <a:pPr lvl="1"/>
            <a:r>
              <a:rPr lang="en-US" dirty="0"/>
              <a:t>Moses’ integrity</a:t>
            </a:r>
          </a:p>
          <a:p>
            <a:pPr lvl="1"/>
            <a:r>
              <a:rPr lang="en-US" dirty="0"/>
              <a:t>Integrity of Revelation</a:t>
            </a:r>
          </a:p>
          <a:p>
            <a:r>
              <a:rPr lang="en-US" dirty="0"/>
              <a:t>Isaiah 29:15,16, 45:9-19, </a:t>
            </a:r>
          </a:p>
          <a:p>
            <a:pPr lvl="1"/>
            <a:r>
              <a:rPr lang="en-US" dirty="0"/>
              <a:t>Romans 9: 20,21</a:t>
            </a:r>
          </a:p>
          <a:p>
            <a:r>
              <a:rPr lang="en-US" dirty="0"/>
              <a:t>Jeremiah 27: 4-6</a:t>
            </a:r>
          </a:p>
          <a:p>
            <a:r>
              <a:rPr lang="en-US" dirty="0"/>
              <a:t>Col 1:15-18</a:t>
            </a:r>
          </a:p>
        </p:txBody>
      </p:sp>
      <p:sp>
        <p:nvSpPr>
          <p:cNvPr id="4" name="Title 1"/>
          <p:cNvSpPr txBox="1">
            <a:spLocks noGrp="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rgbClr val="C00000"/>
                </a:solidFill>
                <a:effectLst/>
                <a:uLnTx/>
                <a:uFillTx/>
                <a:latin typeface="+mj-lt"/>
                <a:ea typeface="+mj-ea"/>
                <a:cs typeface="+mj-cs"/>
              </a:rPr>
              <a:t>Integrity and Authority</a:t>
            </a:r>
          </a:p>
        </p:txBody>
      </p:sp>
    </p:spTree>
    <p:extLst>
      <p:ext uri="{BB962C8B-B14F-4D97-AF65-F5344CB8AC3E}">
        <p14:creationId xmlns:p14="http://schemas.microsoft.com/office/powerpoint/2010/main" val="210170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dirty="0">
                <a:solidFill>
                  <a:srgbClr val="00FFFF"/>
                </a:solidFill>
              </a:rPr>
              <a:t>We Must Know </a:t>
            </a:r>
            <a:br>
              <a:rPr lang="en-US" sz="3600" dirty="0">
                <a:solidFill>
                  <a:srgbClr val="00FFFF"/>
                </a:solidFill>
              </a:rPr>
            </a:br>
            <a:r>
              <a:rPr lang="en-US" sz="3600" dirty="0">
                <a:solidFill>
                  <a:srgbClr val="00FFFF"/>
                </a:solidFill>
              </a:rPr>
              <a:t>There Are Issues That Encourage Us</a:t>
            </a:r>
          </a:p>
        </p:txBody>
      </p:sp>
      <p:sp>
        <p:nvSpPr>
          <p:cNvPr id="7171" name="Rectangle 3"/>
          <p:cNvSpPr>
            <a:spLocks noGrp="1" noChangeArrowheads="1"/>
          </p:cNvSpPr>
          <p:nvPr>
            <p:ph type="body" idx="1"/>
          </p:nvPr>
        </p:nvSpPr>
        <p:spPr/>
        <p:txBody>
          <a:bodyPr/>
          <a:lstStyle/>
          <a:p>
            <a:pPr eaLnBrk="1" hangingPunct="1"/>
            <a:r>
              <a:rPr lang="en-US" sz="3600" dirty="0">
                <a:solidFill>
                  <a:srgbClr val="FFFF00"/>
                </a:solidFill>
              </a:rPr>
              <a:t>Origin of life</a:t>
            </a:r>
          </a:p>
          <a:p>
            <a:pPr eaLnBrk="1" hangingPunct="1"/>
            <a:r>
              <a:rPr lang="en-US" sz="3600" dirty="0">
                <a:solidFill>
                  <a:srgbClr val="FFFF00"/>
                </a:solidFill>
              </a:rPr>
              <a:t>Fossil record</a:t>
            </a:r>
          </a:p>
          <a:p>
            <a:pPr lvl="1" eaLnBrk="1" hangingPunct="1"/>
            <a:r>
              <a:rPr lang="en-US" sz="3200" dirty="0">
                <a:solidFill>
                  <a:srgbClr val="FFFF00"/>
                </a:solidFill>
              </a:rPr>
              <a:t>Sudden appearances</a:t>
            </a:r>
          </a:p>
          <a:p>
            <a:pPr lvl="1" eaLnBrk="1" hangingPunct="1"/>
            <a:r>
              <a:rPr lang="en-US" sz="3200" dirty="0">
                <a:solidFill>
                  <a:srgbClr val="FFFF00"/>
                </a:solidFill>
              </a:rPr>
              <a:t>General absence of intermediate forms</a:t>
            </a:r>
          </a:p>
          <a:p>
            <a:pPr eaLnBrk="1" hangingPunct="1"/>
            <a:r>
              <a:rPr lang="en-US" sz="3600" dirty="0" err="1">
                <a:solidFill>
                  <a:srgbClr val="FFFF00"/>
                </a:solidFill>
              </a:rPr>
              <a:t>Sedimentology</a:t>
            </a:r>
            <a:r>
              <a:rPr lang="en-US" sz="3600" dirty="0">
                <a:solidFill>
                  <a:srgbClr val="FFFF00"/>
                </a:solidFill>
              </a:rPr>
              <a:t> and </a:t>
            </a:r>
            <a:r>
              <a:rPr lang="en-US" sz="3600" dirty="0" err="1">
                <a:solidFill>
                  <a:srgbClr val="FFFF00"/>
                </a:solidFill>
              </a:rPr>
              <a:t>Catastrophism</a:t>
            </a:r>
            <a:endParaRPr lang="en-US" sz="3600" dirty="0">
              <a:solidFill>
                <a:srgbClr val="FFFF00"/>
              </a:solidFill>
            </a:endParaRPr>
          </a:p>
          <a:p>
            <a:pPr eaLnBrk="1" hangingPunct="1"/>
            <a:r>
              <a:rPr lang="en-US" sz="3600" dirty="0">
                <a:solidFill>
                  <a:srgbClr val="FFFF00"/>
                </a:solidFill>
              </a:rPr>
              <a:t>Molecular biology</a:t>
            </a:r>
          </a:p>
        </p:txBody>
      </p:sp>
    </p:spTree>
    <p:extLst>
      <p:ext uri="{BB962C8B-B14F-4D97-AF65-F5344CB8AC3E}">
        <p14:creationId xmlns:p14="http://schemas.microsoft.com/office/powerpoint/2010/main" val="4649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52400"/>
            <a:ext cx="9144000" cy="944562"/>
          </a:xfrm>
        </p:spPr>
        <p:txBody>
          <a:bodyPr/>
          <a:lstStyle/>
          <a:p>
            <a:pPr eaLnBrk="1" hangingPunct="1"/>
            <a:r>
              <a:rPr lang="en-US" sz="4000" dirty="0">
                <a:solidFill>
                  <a:srgbClr val="00FFFF"/>
                </a:solidFill>
              </a:rPr>
              <a:t>We Must Exhibit Confidence While</a:t>
            </a:r>
            <a:br>
              <a:rPr lang="en-US" sz="4000" dirty="0">
                <a:solidFill>
                  <a:srgbClr val="00FFFF"/>
                </a:solidFill>
              </a:rPr>
            </a:br>
            <a:r>
              <a:rPr lang="en-US" sz="4000" dirty="0">
                <a:solidFill>
                  <a:srgbClr val="00FFFF"/>
                </a:solidFill>
              </a:rPr>
              <a:t>Living Without All of the Answers</a:t>
            </a:r>
          </a:p>
        </p:txBody>
      </p:sp>
      <p:sp>
        <p:nvSpPr>
          <p:cNvPr id="8195" name="Rectangle 3"/>
          <p:cNvSpPr>
            <a:spLocks noGrp="1" noChangeArrowheads="1"/>
          </p:cNvSpPr>
          <p:nvPr>
            <p:ph type="body" idx="1"/>
          </p:nvPr>
        </p:nvSpPr>
        <p:spPr>
          <a:xfrm>
            <a:off x="457200" y="1371600"/>
            <a:ext cx="8229600" cy="5105400"/>
          </a:xfrm>
        </p:spPr>
        <p:txBody>
          <a:bodyPr/>
          <a:lstStyle/>
          <a:p>
            <a:pPr eaLnBrk="1" hangingPunct="1">
              <a:lnSpc>
                <a:spcPct val="90000"/>
              </a:lnSpc>
            </a:pPr>
            <a:r>
              <a:rPr lang="en-US" sz="2800" dirty="0">
                <a:solidFill>
                  <a:srgbClr val="FFFF00"/>
                </a:solidFill>
              </a:rPr>
              <a:t>Can never expect even in eternity to have all of the answers to all of the questions. Tell people.</a:t>
            </a:r>
          </a:p>
          <a:p>
            <a:pPr eaLnBrk="1" hangingPunct="1">
              <a:lnSpc>
                <a:spcPct val="90000"/>
              </a:lnSpc>
            </a:pPr>
            <a:r>
              <a:rPr lang="en-US" sz="2800" dirty="0">
                <a:solidFill>
                  <a:srgbClr val="FFFF00"/>
                </a:solidFill>
              </a:rPr>
              <a:t>For scientists having all of the answers is not even desirable; it is </a:t>
            </a:r>
            <a:r>
              <a:rPr lang="en-US" sz="2800" dirty="0">
                <a:solidFill>
                  <a:srgbClr val="00FFFF"/>
                </a:solidFill>
              </a:rPr>
              <a:t>questions</a:t>
            </a:r>
            <a:r>
              <a:rPr lang="en-US" sz="2800" dirty="0">
                <a:solidFill>
                  <a:srgbClr val="FFFF00"/>
                </a:solidFill>
              </a:rPr>
              <a:t> that are interesting to the scientist. Teach students this.</a:t>
            </a:r>
          </a:p>
          <a:p>
            <a:pPr eaLnBrk="1" hangingPunct="1">
              <a:lnSpc>
                <a:spcPct val="90000"/>
              </a:lnSpc>
            </a:pPr>
            <a:r>
              <a:rPr lang="en-US" sz="2800" dirty="0">
                <a:solidFill>
                  <a:srgbClr val="FFFF00"/>
                </a:solidFill>
              </a:rPr>
              <a:t>As a layperson or a scientist, learn to appreciate the importance of faith for the Christian. Practice faith.  </a:t>
            </a:r>
          </a:p>
          <a:p>
            <a:pPr eaLnBrk="1" hangingPunct="1">
              <a:lnSpc>
                <a:spcPct val="90000"/>
              </a:lnSpc>
            </a:pPr>
            <a:r>
              <a:rPr lang="en-US" sz="2800" dirty="0">
                <a:solidFill>
                  <a:srgbClr val="FFFF00"/>
                </a:solidFill>
              </a:rPr>
              <a:t>Secular or spiritual, all must exercise faith. But increasingly it will be a rare commodity:</a:t>
            </a:r>
          </a:p>
          <a:p>
            <a:pPr eaLnBrk="1" hangingPunct="1">
              <a:lnSpc>
                <a:spcPct val="90000"/>
              </a:lnSpc>
            </a:pPr>
            <a:r>
              <a:rPr lang="en-US" sz="2800" dirty="0">
                <a:solidFill>
                  <a:srgbClr val="00FFFF"/>
                </a:solidFill>
              </a:rPr>
              <a:t>Luke 18:8</a:t>
            </a:r>
            <a:r>
              <a:rPr lang="en-US" sz="2800" dirty="0">
                <a:solidFill>
                  <a:srgbClr val="FF0000"/>
                </a:solidFill>
              </a:rPr>
              <a:t> </a:t>
            </a:r>
            <a:r>
              <a:rPr lang="en-US" sz="2800" dirty="0">
                <a:solidFill>
                  <a:srgbClr val="FFFF00"/>
                </a:solidFill>
              </a:rPr>
              <a:t>Nevertheless when the Son of man cometh, shall he find faith on the earth? </a:t>
            </a:r>
          </a:p>
        </p:txBody>
      </p:sp>
    </p:spTree>
    <p:extLst>
      <p:ext uri="{BB962C8B-B14F-4D97-AF65-F5344CB8AC3E}">
        <p14:creationId xmlns:p14="http://schemas.microsoft.com/office/powerpoint/2010/main" val="216861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solidFill>
                  <a:srgbClr val="00FFFF"/>
                </a:solidFill>
              </a:rPr>
              <a:t>The Future of Creation</a:t>
            </a:r>
          </a:p>
        </p:txBody>
      </p:sp>
      <p:sp>
        <p:nvSpPr>
          <p:cNvPr id="11267" name="Rectangle 3"/>
          <p:cNvSpPr>
            <a:spLocks noGrp="1" noChangeArrowheads="1"/>
          </p:cNvSpPr>
          <p:nvPr>
            <p:ph type="body" idx="1"/>
          </p:nvPr>
        </p:nvSpPr>
        <p:spPr>
          <a:xfrm>
            <a:off x="0" y="1219200"/>
            <a:ext cx="9144000" cy="5257800"/>
          </a:xfrm>
        </p:spPr>
        <p:txBody>
          <a:bodyPr/>
          <a:lstStyle/>
          <a:p>
            <a:pPr eaLnBrk="1" hangingPunct="1"/>
            <a:r>
              <a:rPr lang="en-US">
                <a:solidFill>
                  <a:srgbClr val="00FFFF"/>
                </a:solidFill>
              </a:rPr>
              <a:t>Heb. 11: 3,6 -</a:t>
            </a:r>
            <a:r>
              <a:rPr lang="en-US">
                <a:solidFill>
                  <a:srgbClr val="FFFF00"/>
                </a:solidFill>
              </a:rPr>
              <a:t> </a:t>
            </a:r>
            <a:r>
              <a:rPr lang="en-US">
                <a:solidFill>
                  <a:schemeClr val="bg1"/>
                </a:solidFill>
              </a:rPr>
              <a:t>By faith we understand that the worlds were framed by the word of God, so that the things which are seen were not made of things which are visible…. 6 But without faith </a:t>
            </a:r>
            <a:r>
              <a:rPr lang="en-US" i="1">
                <a:solidFill>
                  <a:schemeClr val="bg1"/>
                </a:solidFill>
              </a:rPr>
              <a:t>it is</a:t>
            </a:r>
            <a:r>
              <a:rPr lang="en-US">
                <a:solidFill>
                  <a:schemeClr val="bg1"/>
                </a:solidFill>
              </a:rPr>
              <a:t> impossible to please </a:t>
            </a:r>
            <a:r>
              <a:rPr lang="en-US" i="1">
                <a:solidFill>
                  <a:schemeClr val="bg1"/>
                </a:solidFill>
              </a:rPr>
              <a:t>Him,</a:t>
            </a:r>
            <a:r>
              <a:rPr lang="en-US">
                <a:solidFill>
                  <a:schemeClr val="bg1"/>
                </a:solidFill>
              </a:rPr>
              <a:t> for he who comes to God must believe that He is, and </a:t>
            </a:r>
            <a:r>
              <a:rPr lang="en-US" i="1">
                <a:solidFill>
                  <a:schemeClr val="bg1"/>
                </a:solidFill>
              </a:rPr>
              <a:t>that</a:t>
            </a:r>
            <a:r>
              <a:rPr lang="en-US">
                <a:solidFill>
                  <a:schemeClr val="bg1"/>
                </a:solidFill>
              </a:rPr>
              <a:t> He is a rewarder of those who diligently seek Him. </a:t>
            </a:r>
            <a:br>
              <a:rPr lang="en-US">
                <a:solidFill>
                  <a:schemeClr val="bg1"/>
                </a:solidFill>
              </a:rPr>
            </a:br>
            <a:endParaRPr lang="en-US">
              <a:solidFill>
                <a:srgbClr val="FFFF00"/>
              </a:solidFill>
            </a:endParaRPr>
          </a:p>
        </p:txBody>
      </p:sp>
    </p:spTree>
    <p:extLst>
      <p:ext uri="{BB962C8B-B14F-4D97-AF65-F5344CB8AC3E}">
        <p14:creationId xmlns:p14="http://schemas.microsoft.com/office/powerpoint/2010/main" val="22963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183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a:solidFill>
                  <a:srgbClr val="00FFFF"/>
                </a:solidFill>
              </a:rPr>
              <a:t>Creation in the Twentieth Century</a:t>
            </a:r>
          </a:p>
        </p:txBody>
      </p:sp>
      <p:sp>
        <p:nvSpPr>
          <p:cNvPr id="25603" name="Rectangle 3"/>
          <p:cNvSpPr>
            <a:spLocks noGrp="1" noChangeArrowheads="1"/>
          </p:cNvSpPr>
          <p:nvPr>
            <p:ph type="body" idx="1"/>
          </p:nvPr>
        </p:nvSpPr>
        <p:spPr>
          <a:xfrm>
            <a:off x="457200" y="1600200"/>
            <a:ext cx="5791200" cy="4525963"/>
          </a:xfrm>
        </p:spPr>
        <p:txBody>
          <a:bodyPr/>
          <a:lstStyle/>
          <a:p>
            <a:pPr eaLnBrk="1" hangingPunct="1">
              <a:spcBef>
                <a:spcPct val="0"/>
              </a:spcBef>
              <a:buFontTx/>
              <a:buNone/>
            </a:pPr>
            <a:r>
              <a:rPr lang="en-US">
                <a:solidFill>
                  <a:srgbClr val="FFFF00"/>
                </a:solidFill>
              </a:rPr>
              <a:t>Voice in the wilderness G.M. Price </a:t>
            </a:r>
          </a:p>
          <a:p>
            <a:pPr eaLnBrk="1" hangingPunct="1">
              <a:spcBef>
                <a:spcPct val="0"/>
              </a:spcBef>
              <a:buFontTx/>
              <a:buNone/>
            </a:pPr>
            <a:r>
              <a:rPr lang="en-US">
                <a:solidFill>
                  <a:srgbClr val="FFFF00"/>
                </a:solidFill>
              </a:rPr>
              <a:t>Adventist pastor who was challenged by pamphlets supporting evolution supplied by an acquaintance</a:t>
            </a:r>
          </a:p>
          <a:p>
            <a:pPr eaLnBrk="1" hangingPunct="1">
              <a:spcBef>
                <a:spcPct val="0"/>
              </a:spcBef>
              <a:buFontTx/>
              <a:buNone/>
            </a:pPr>
            <a:r>
              <a:rPr lang="en-US">
                <a:solidFill>
                  <a:srgbClr val="FFFF00"/>
                </a:solidFill>
              </a:rPr>
              <a:t>Began to study the subject in detail. His work featured prominently in Scopes Trial</a:t>
            </a:r>
          </a:p>
        </p:txBody>
      </p:sp>
      <p:pic>
        <p:nvPicPr>
          <p:cNvPr id="27652" name="Picture 5"/>
          <p:cNvPicPr>
            <a:picLocks noChangeAspect="1" noChangeArrowheads="1"/>
          </p:cNvPicPr>
          <p:nvPr/>
        </p:nvPicPr>
        <p:blipFill>
          <a:blip r:embed="rId2" cstate="print"/>
          <a:srcRect/>
          <a:stretch>
            <a:fillRect/>
          </a:stretch>
        </p:blipFill>
        <p:spPr bwMode="auto">
          <a:xfrm>
            <a:off x="6400800" y="2714625"/>
            <a:ext cx="2743200" cy="414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p:txBody>
          <a:bodyPr/>
          <a:lstStyle/>
          <a:p>
            <a:pPr eaLnBrk="1" hangingPunct="1"/>
            <a:r>
              <a:rPr lang="en-US">
                <a:solidFill>
                  <a:srgbClr val="FFFF00"/>
                </a:solidFill>
              </a:rPr>
              <a:t>Ready acceptance by those preconditioned to be looking for an escape from the authority of God</a:t>
            </a:r>
          </a:p>
          <a:p>
            <a:pPr eaLnBrk="1" hangingPunct="1"/>
            <a:r>
              <a:rPr lang="en-US">
                <a:solidFill>
                  <a:srgbClr val="FFFF00"/>
                </a:solidFill>
              </a:rPr>
              <a:t>Gradual acceptance by the scientific community at large</a:t>
            </a:r>
          </a:p>
          <a:p>
            <a:pPr eaLnBrk="1" hangingPunct="1"/>
            <a:r>
              <a:rPr lang="en-US">
                <a:solidFill>
                  <a:srgbClr val="FFFF00"/>
                </a:solidFill>
              </a:rPr>
              <a:t>Some opponents just had to die off</a:t>
            </a:r>
          </a:p>
          <a:p>
            <a:pPr eaLnBrk="1" hangingPunct="1"/>
            <a:r>
              <a:rPr lang="en-US">
                <a:solidFill>
                  <a:srgbClr val="FFFF00"/>
                </a:solidFill>
              </a:rPr>
              <a:t>Winning of the young minds to new ideas</a:t>
            </a:r>
          </a:p>
          <a:p>
            <a:pPr eaLnBrk="1" hangingPunct="1"/>
            <a:r>
              <a:rPr lang="en-US">
                <a:solidFill>
                  <a:srgbClr val="FFFF00"/>
                </a:solidFill>
              </a:rPr>
              <a:t>Becomes normative in science by 1900</a:t>
            </a:r>
          </a:p>
          <a:p>
            <a:pPr eaLnBrk="1" hangingPunct="1"/>
            <a:endParaRPr lang="en-US" sz="3600"/>
          </a:p>
        </p:txBody>
      </p:sp>
      <p:sp>
        <p:nvSpPr>
          <p:cNvPr id="25603" name="Rectangle 3"/>
          <p:cNvSpPr>
            <a:spLocks noGrp="1" noChangeArrowheads="1"/>
          </p:cNvSpPr>
          <p:nvPr>
            <p:ph type="title"/>
          </p:nvPr>
        </p:nvSpPr>
        <p:spPr>
          <a:noFill/>
        </p:spPr>
        <p:txBody>
          <a:bodyPr/>
          <a:lstStyle/>
          <a:p>
            <a:pPr eaLnBrk="1" hangingPunct="1"/>
            <a:r>
              <a:rPr lang="en-US" sz="3200">
                <a:solidFill>
                  <a:srgbClr val="00FFFF"/>
                </a:solidFill>
              </a:rPr>
              <a:t>History of the Rise of Evolutionary Thought:</a:t>
            </a:r>
            <a:r>
              <a:rPr lang="en-US" sz="3200"/>
              <a:t> </a:t>
            </a:r>
            <a:r>
              <a:rPr lang="en-US" sz="3200">
                <a:solidFill>
                  <a:schemeClr val="bg1"/>
                </a:solidFill>
              </a:rPr>
              <a:t>Development of the Apostasy</a:t>
            </a:r>
            <a:br>
              <a:rPr lang="en-US" sz="3200"/>
            </a:br>
            <a:endParaRPr lang="en-US" sz="3200"/>
          </a:p>
        </p:txBody>
      </p:sp>
    </p:spTree>
    <p:extLst>
      <p:ext uri="{BB962C8B-B14F-4D97-AF65-F5344CB8AC3E}">
        <p14:creationId xmlns:p14="http://schemas.microsoft.com/office/powerpoint/2010/main" val="2379114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92162"/>
          </a:xfrm>
        </p:spPr>
        <p:txBody>
          <a:bodyPr/>
          <a:lstStyle/>
          <a:p>
            <a:pPr eaLnBrk="1" hangingPunct="1"/>
            <a:r>
              <a:rPr lang="en-US">
                <a:solidFill>
                  <a:srgbClr val="00FFFF"/>
                </a:solidFill>
              </a:rPr>
              <a:t>The Biblical Account of Origins</a:t>
            </a:r>
          </a:p>
        </p:txBody>
      </p:sp>
      <p:sp>
        <p:nvSpPr>
          <p:cNvPr id="65539" name="Rectangle 3"/>
          <p:cNvSpPr>
            <a:spLocks noGrp="1" noChangeArrowheads="1"/>
          </p:cNvSpPr>
          <p:nvPr>
            <p:ph type="body" idx="1"/>
          </p:nvPr>
        </p:nvSpPr>
        <p:spPr>
          <a:xfrm>
            <a:off x="457200" y="1066800"/>
            <a:ext cx="8229600" cy="5440363"/>
          </a:xfrm>
        </p:spPr>
        <p:txBody>
          <a:bodyPr/>
          <a:lstStyle/>
          <a:p>
            <a:pPr eaLnBrk="1" hangingPunct="1">
              <a:lnSpc>
                <a:spcPct val="90000"/>
              </a:lnSpc>
            </a:pPr>
            <a:r>
              <a:rPr lang="en-US">
                <a:solidFill>
                  <a:srgbClr val="FFFF00"/>
                </a:solidFill>
              </a:rPr>
              <a:t>The Bible presents the prehistory of the world from Creation to Abraham in the first 11 chapters of Genesis.</a:t>
            </a:r>
          </a:p>
          <a:p>
            <a:pPr eaLnBrk="1" hangingPunct="1">
              <a:lnSpc>
                <a:spcPct val="90000"/>
              </a:lnSpc>
            </a:pPr>
            <a:r>
              <a:rPr lang="en-US">
                <a:solidFill>
                  <a:srgbClr val="FFFF00"/>
                </a:solidFill>
              </a:rPr>
              <a:t>None can doubt that the Genesis 1-11 account is being assaulted from every quarter today.</a:t>
            </a:r>
          </a:p>
          <a:p>
            <a:pPr eaLnBrk="1" hangingPunct="1">
              <a:lnSpc>
                <a:spcPct val="90000"/>
              </a:lnSpc>
            </a:pPr>
            <a:r>
              <a:rPr lang="en-US">
                <a:solidFill>
                  <a:srgbClr val="FFFF00"/>
                </a:solidFill>
              </a:rPr>
              <a:t> Yet all significant authorities, including those who deny its message, admit that the author of Genesis intended the account of creation and a worldwide flood in Chapter 1-11 to be taken literally.</a:t>
            </a:r>
          </a:p>
          <a:p>
            <a:pPr eaLnBrk="1" hangingPunct="1">
              <a:lnSpc>
                <a:spcPct val="90000"/>
              </a:lnSpc>
            </a:pPr>
            <a:endParaRPr 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0" y="0"/>
            <a:ext cx="9144000" cy="6858000"/>
          </a:xfrm>
        </p:spPr>
        <p:txBody>
          <a:bodyPr/>
          <a:lstStyle/>
          <a:p>
            <a:pPr eaLnBrk="1" hangingPunct="1">
              <a:lnSpc>
                <a:spcPct val="90000"/>
              </a:lnSpc>
            </a:pPr>
            <a:r>
              <a:rPr lang="en-US" sz="2400" b="1">
                <a:solidFill>
                  <a:srgbClr val="00FFFF"/>
                </a:solidFill>
              </a:rPr>
              <a:t>Professor James Barr, Regius Professor of Hebrew at the University of Oxford, has written:</a:t>
            </a:r>
          </a:p>
          <a:p>
            <a:pPr eaLnBrk="1" hangingPunct="1">
              <a:lnSpc>
                <a:spcPct val="90000"/>
              </a:lnSpc>
            </a:pPr>
            <a:r>
              <a:rPr lang="en-US" sz="2800">
                <a:solidFill>
                  <a:srgbClr val="FFFF00"/>
                </a:solidFill>
              </a:rPr>
              <a:t>“Probably, so far as I know, there is no professor of Hebrew or Old Testament at any world-class university who does not believe that the writer(s) of Genesis 1–11 intended to convey to their readers the ideas that: </a:t>
            </a:r>
          </a:p>
          <a:p>
            <a:pPr eaLnBrk="1" hangingPunct="1">
              <a:lnSpc>
                <a:spcPct val="90000"/>
              </a:lnSpc>
            </a:pPr>
            <a:r>
              <a:rPr lang="en-US" sz="2800">
                <a:solidFill>
                  <a:srgbClr val="FFFF00"/>
                </a:solidFill>
              </a:rPr>
              <a:t>(a) creation took place in a series of six days which were the same as the days of 24 hours we now experience </a:t>
            </a:r>
          </a:p>
          <a:p>
            <a:pPr eaLnBrk="1" hangingPunct="1">
              <a:lnSpc>
                <a:spcPct val="90000"/>
              </a:lnSpc>
            </a:pPr>
            <a:r>
              <a:rPr lang="en-US" sz="2800">
                <a:solidFill>
                  <a:srgbClr val="FFFF00"/>
                </a:solidFill>
              </a:rPr>
              <a:t>(b) the figures contained in the Genesis genealogies provided by simple addition a chronology from the beginning of the world up to later stages in the biblical story </a:t>
            </a:r>
          </a:p>
          <a:p>
            <a:pPr eaLnBrk="1" hangingPunct="1">
              <a:lnSpc>
                <a:spcPct val="90000"/>
              </a:lnSpc>
            </a:pPr>
            <a:r>
              <a:rPr lang="en-US" sz="2800">
                <a:solidFill>
                  <a:srgbClr val="FFFF00"/>
                </a:solidFill>
              </a:rPr>
              <a:t>(c) Noah’s flood was understood to be world-wide and extinguish all human and animal life except for those in the ark.” </a:t>
            </a:r>
          </a:p>
          <a:p>
            <a:pPr eaLnBrk="1" hangingPunct="1">
              <a:lnSpc>
                <a:spcPct val="90000"/>
              </a:lnSpc>
            </a:pPr>
            <a:endParaRPr lang="en-US" sz="3600">
              <a:solidFill>
                <a:srgbClr val="FFFF00"/>
              </a:solidFill>
            </a:endParaRPr>
          </a:p>
          <a:p>
            <a:pPr eaLnBrk="1" hangingPunct="1">
              <a:lnSpc>
                <a:spcPct val="90000"/>
              </a:lnSpc>
            </a:pPr>
            <a:endParaRPr lang="en-US" sz="3600">
              <a:solidFill>
                <a:srgbClr val="FFFF00"/>
              </a:solidFill>
            </a:endParaRPr>
          </a:p>
          <a:p>
            <a:pPr eaLnBrk="1" hangingPunct="1">
              <a:lnSpc>
                <a:spcPct val="90000"/>
              </a:lnSpc>
            </a:pPr>
            <a:endParaRPr lang="en-US" sz="36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52400" y="228600"/>
            <a:ext cx="8991600" cy="6629400"/>
          </a:xfrm>
        </p:spPr>
        <p:txBody>
          <a:bodyPr/>
          <a:lstStyle/>
          <a:p>
            <a:pPr eaLnBrk="1" hangingPunct="1">
              <a:lnSpc>
                <a:spcPct val="90000"/>
              </a:lnSpc>
            </a:pPr>
            <a:r>
              <a:rPr lang="en-US" b="1">
                <a:solidFill>
                  <a:srgbClr val="FFFF00"/>
                </a:solidFill>
              </a:rPr>
              <a:t>He continues:  “Or, to put it negatively, the apologetic arguments which suppose the “days” of creation to be long eras of time, the figures of years not to be chronological, and the flood to be a merely local Mesopotamian flood, are not taken seriously by any such professors, as far as I know.”</a:t>
            </a:r>
          </a:p>
          <a:p>
            <a:pPr eaLnBrk="1" hangingPunct="1">
              <a:lnSpc>
                <a:spcPct val="90000"/>
              </a:lnSpc>
            </a:pPr>
            <a:r>
              <a:rPr lang="en-US" b="1">
                <a:solidFill>
                  <a:srgbClr val="FFFF00"/>
                </a:solidFill>
              </a:rPr>
              <a:t>[He is not saying they believe the account is historical, just that to argue for a nonliteral interpretation is contratextual.]</a:t>
            </a:r>
          </a:p>
          <a:p>
            <a:pPr eaLnBrk="1" hangingPunct="1">
              <a:lnSpc>
                <a:spcPct val="90000"/>
              </a:lnSpc>
            </a:pPr>
            <a:r>
              <a:rPr lang="en-US" b="1">
                <a:solidFill>
                  <a:srgbClr val="00FFFF"/>
                </a:solidFill>
              </a:rPr>
              <a:t>Conclusion: the best scholarship supports a literal reading of the first 11 chapters of Genesis.</a:t>
            </a:r>
            <a:endParaRPr lang="en-US" sz="3600">
              <a:solidFill>
                <a:srgbClr val="00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a:solidFill>
                  <a:srgbClr val="00FFFF"/>
                </a:solidFill>
              </a:rPr>
              <a:t>Creation in the Twentieth Century</a:t>
            </a:r>
          </a:p>
        </p:txBody>
      </p:sp>
      <p:sp>
        <p:nvSpPr>
          <p:cNvPr id="26627" name="Rectangle 3"/>
          <p:cNvSpPr>
            <a:spLocks noGrp="1" noChangeArrowheads="1"/>
          </p:cNvSpPr>
          <p:nvPr>
            <p:ph type="body" idx="1"/>
          </p:nvPr>
        </p:nvSpPr>
        <p:spPr>
          <a:xfrm>
            <a:off x="457200" y="1371600"/>
            <a:ext cx="8229600" cy="5257800"/>
          </a:xfrm>
        </p:spPr>
        <p:txBody>
          <a:bodyPr/>
          <a:lstStyle/>
          <a:p>
            <a:pPr eaLnBrk="1" hangingPunct="1"/>
            <a:r>
              <a:rPr lang="en-US" sz="2800">
                <a:solidFill>
                  <a:srgbClr val="FFFF00"/>
                </a:solidFill>
              </a:rPr>
              <a:t>H.W. Clark - the addition of data</a:t>
            </a:r>
          </a:p>
          <a:p>
            <a:pPr eaLnBrk="1" hangingPunct="1"/>
            <a:r>
              <a:rPr lang="en-US" sz="2800">
                <a:solidFill>
                  <a:srgbClr val="FFFF00"/>
                </a:solidFill>
              </a:rPr>
              <a:t>Morris and Whitcomb – </a:t>
            </a:r>
            <a:r>
              <a:rPr lang="en-US" sz="2800" b="1">
                <a:solidFill>
                  <a:srgbClr val="FFFF00"/>
                </a:solidFill>
              </a:rPr>
              <a:t>The Genesis Flood</a:t>
            </a:r>
            <a:r>
              <a:rPr lang="en-US" sz="2800">
                <a:solidFill>
                  <a:srgbClr val="FFFF00"/>
                </a:solidFill>
              </a:rPr>
              <a:t> inspired largely by Price’s work</a:t>
            </a:r>
          </a:p>
          <a:p>
            <a:pPr eaLnBrk="1" hangingPunct="1"/>
            <a:r>
              <a:rPr lang="en-US" sz="2800">
                <a:solidFill>
                  <a:srgbClr val="FFFF00"/>
                </a:solidFill>
              </a:rPr>
              <a:t>Geoscience Research Institute</a:t>
            </a:r>
          </a:p>
          <a:p>
            <a:pPr eaLnBrk="1" hangingPunct="1"/>
            <a:r>
              <a:rPr lang="en-US" sz="2800">
                <a:solidFill>
                  <a:srgbClr val="FFFF00"/>
                </a:solidFill>
              </a:rPr>
              <a:t>Loma Linda Biology department</a:t>
            </a:r>
          </a:p>
          <a:p>
            <a:pPr eaLnBrk="1" hangingPunct="1"/>
            <a:r>
              <a:rPr lang="en-US" sz="2800">
                <a:solidFill>
                  <a:srgbClr val="FFFF00"/>
                </a:solidFill>
              </a:rPr>
              <a:t>Post Loma Linda days – </a:t>
            </a:r>
          </a:p>
          <a:p>
            <a:pPr lvl="1" eaLnBrk="1" hangingPunct="1"/>
            <a:r>
              <a:rPr lang="en-US" sz="2400">
                <a:solidFill>
                  <a:srgbClr val="FFFF00"/>
                </a:solidFill>
              </a:rPr>
              <a:t>ID; </a:t>
            </a:r>
          </a:p>
          <a:p>
            <a:pPr lvl="1" eaLnBrk="1" hangingPunct="1"/>
            <a:r>
              <a:rPr lang="en-US" sz="2400">
                <a:solidFill>
                  <a:srgbClr val="FFFF00"/>
                </a:solidFill>
              </a:rPr>
              <a:t>the right wing with the wrong message: Baugh, Hovind and others; </a:t>
            </a:r>
          </a:p>
          <a:p>
            <a:pPr lvl="1" eaLnBrk="1" hangingPunct="1"/>
            <a:r>
              <a:rPr lang="en-US" sz="2400">
                <a:solidFill>
                  <a:srgbClr val="FFFF00"/>
                </a:solidFill>
              </a:rPr>
              <a:t>Ross and RTB, Ham and AIG and Morris and Gish and ICR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Three Key Questions</a:t>
            </a:r>
          </a:p>
        </p:txBody>
      </p:sp>
      <p:sp>
        <p:nvSpPr>
          <p:cNvPr id="3" name="Content Placeholder 2"/>
          <p:cNvSpPr>
            <a:spLocks noGrp="1"/>
          </p:cNvSpPr>
          <p:nvPr>
            <p:ph idx="1"/>
          </p:nvPr>
        </p:nvSpPr>
        <p:spPr/>
        <p:txBody>
          <a:bodyPr/>
          <a:lstStyle/>
          <a:p>
            <a:r>
              <a:rPr lang="en-US" dirty="0">
                <a:solidFill>
                  <a:srgbClr val="FFFF00"/>
                </a:solidFill>
              </a:rPr>
              <a:t>Why is the doctrine of Creation foundational to the Adventist Church?</a:t>
            </a:r>
          </a:p>
          <a:p>
            <a:r>
              <a:rPr lang="en-US" dirty="0">
                <a:solidFill>
                  <a:srgbClr val="00FFFF"/>
                </a:solidFill>
              </a:rPr>
              <a:t>Why does my belief about Creation matter to my faith?</a:t>
            </a:r>
          </a:p>
          <a:p>
            <a:r>
              <a:rPr lang="en-US" dirty="0">
                <a:solidFill>
                  <a:srgbClr val="00FFFF"/>
                </a:solidFill>
              </a:rPr>
              <a:t>How can we respond to the hard issues of origins?</a:t>
            </a:r>
          </a:p>
          <a:p>
            <a:pPr>
              <a:buNone/>
            </a:pPr>
            <a:endParaRPr lang="en-US" dirty="0">
              <a:solidFill>
                <a:srgbClr val="00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b="1">
                <a:solidFill>
                  <a:srgbClr val="00FFFF"/>
                </a:solidFill>
              </a:rPr>
              <a:t>The Present Conflict</a:t>
            </a:r>
          </a:p>
        </p:txBody>
      </p:sp>
      <p:sp>
        <p:nvSpPr>
          <p:cNvPr id="69635" name="Rectangle 3"/>
          <p:cNvSpPr>
            <a:spLocks noGrp="1" noChangeArrowheads="1"/>
          </p:cNvSpPr>
          <p:nvPr>
            <p:ph type="body" idx="1"/>
          </p:nvPr>
        </p:nvSpPr>
        <p:spPr>
          <a:xfrm>
            <a:off x="685800" y="1600200"/>
            <a:ext cx="8229600" cy="4953000"/>
          </a:xfrm>
        </p:spPr>
        <p:txBody>
          <a:bodyPr/>
          <a:lstStyle/>
          <a:p>
            <a:pPr eaLnBrk="1" hangingPunct="1"/>
            <a:r>
              <a:rPr lang="en-US" b="1">
                <a:solidFill>
                  <a:srgbClr val="FFFF00"/>
                </a:solidFill>
              </a:rPr>
              <a:t>Growth of the scientific enterprise</a:t>
            </a:r>
          </a:p>
          <a:p>
            <a:pPr eaLnBrk="1" hangingPunct="1"/>
            <a:r>
              <a:rPr lang="en-US" b="1">
                <a:solidFill>
                  <a:srgbClr val="FFFF00"/>
                </a:solidFill>
              </a:rPr>
              <a:t>False sense of personal freedom – Dawkins and the “intellectually-fulfilled atheist”</a:t>
            </a:r>
          </a:p>
          <a:p>
            <a:pPr eaLnBrk="1" hangingPunct="1"/>
            <a:r>
              <a:rPr lang="en-US" b="1">
                <a:solidFill>
                  <a:srgbClr val="FFFF00"/>
                </a:solidFill>
              </a:rPr>
              <a:t>The tendency of the “soft sciences” to follow the “hard sciences”</a:t>
            </a:r>
          </a:p>
          <a:p>
            <a:pPr eaLnBrk="1" hangingPunct="1"/>
            <a:r>
              <a:rPr lang="en-US" b="1">
                <a:solidFill>
                  <a:srgbClr val="FFFF00"/>
                </a:solidFill>
              </a:rPr>
              <a:t>Capitulation of theologians</a:t>
            </a:r>
          </a:p>
          <a:p>
            <a:pPr eaLnBrk="1" hangingPunct="1"/>
            <a:r>
              <a:rPr lang="en-US" b="1">
                <a:solidFill>
                  <a:srgbClr val="FFFF00"/>
                </a:solidFill>
              </a:rPr>
              <a:t>Today – even among some SDAs, doubts about Biblical account.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28600" y="1371600"/>
            <a:ext cx="8534400" cy="5257800"/>
          </a:xfrm>
        </p:spPr>
        <p:txBody>
          <a:bodyPr/>
          <a:lstStyle/>
          <a:p>
            <a:pPr eaLnBrk="1" hangingPunct="1"/>
            <a:r>
              <a:rPr lang="en-US" b="1" dirty="0">
                <a:solidFill>
                  <a:srgbClr val="FFFF00"/>
                </a:solidFill>
              </a:rPr>
              <a:t>Creation is not just another doctrine</a:t>
            </a:r>
          </a:p>
          <a:p>
            <a:pPr lvl="1" eaLnBrk="1" hangingPunct="1"/>
            <a:r>
              <a:rPr lang="en-US" dirty="0">
                <a:solidFill>
                  <a:srgbClr val="FFFF00"/>
                </a:solidFill>
              </a:rPr>
              <a:t>Worship Rev 4:11, Acts 4:24, Acts 14:15</a:t>
            </a:r>
          </a:p>
          <a:p>
            <a:pPr lvl="1" eaLnBrk="1" hangingPunct="1"/>
            <a:r>
              <a:rPr lang="en-US" dirty="0">
                <a:solidFill>
                  <a:srgbClr val="FFFF00"/>
                </a:solidFill>
              </a:rPr>
              <a:t>Salvation and </a:t>
            </a:r>
            <a:r>
              <a:rPr lang="en-US">
                <a:solidFill>
                  <a:srgbClr val="FFFF00"/>
                </a:solidFill>
              </a:rPr>
              <a:t>Redemption Romans </a:t>
            </a:r>
            <a:r>
              <a:rPr lang="en-US" dirty="0">
                <a:solidFill>
                  <a:srgbClr val="FFFF00"/>
                </a:solidFill>
              </a:rPr>
              <a:t>5:12</a:t>
            </a:r>
          </a:p>
          <a:p>
            <a:pPr lvl="1" eaLnBrk="1" hangingPunct="1"/>
            <a:r>
              <a:rPr lang="en-US" dirty="0">
                <a:solidFill>
                  <a:srgbClr val="FFFF00"/>
                </a:solidFill>
              </a:rPr>
              <a:t>Integrity of God Ex 31:12-18</a:t>
            </a:r>
          </a:p>
          <a:p>
            <a:pPr lvl="1" eaLnBrk="1" hangingPunct="1"/>
            <a:r>
              <a:rPr lang="en-US" dirty="0">
                <a:solidFill>
                  <a:srgbClr val="FFFF00"/>
                </a:solidFill>
              </a:rPr>
              <a:t>Faith Heb 11:1-3</a:t>
            </a:r>
          </a:p>
          <a:p>
            <a:pPr eaLnBrk="1" hangingPunct="1"/>
            <a:r>
              <a:rPr lang="en-US" b="1" dirty="0">
                <a:solidFill>
                  <a:srgbClr val="FFFF00"/>
                </a:solidFill>
              </a:rPr>
              <a:t>Attempts to understand Genesis as other than literal are doomed to failure</a:t>
            </a:r>
          </a:p>
          <a:p>
            <a:pPr lvl="1" eaLnBrk="1" hangingPunct="1"/>
            <a:r>
              <a:rPr lang="en-US" dirty="0">
                <a:solidFill>
                  <a:srgbClr val="FFFF00"/>
                </a:solidFill>
              </a:rPr>
              <a:t>Sin problem still exists</a:t>
            </a:r>
          </a:p>
          <a:p>
            <a:pPr lvl="1" eaLnBrk="1" hangingPunct="1"/>
            <a:r>
              <a:rPr lang="en-US" dirty="0">
                <a:solidFill>
                  <a:srgbClr val="FFFF00"/>
                </a:solidFill>
              </a:rPr>
              <a:t>Integrity problem still exists</a:t>
            </a:r>
          </a:p>
          <a:p>
            <a:pPr lvl="1" eaLnBrk="1" hangingPunct="1"/>
            <a:r>
              <a:rPr lang="en-US" dirty="0">
                <a:solidFill>
                  <a:srgbClr val="FFFF00"/>
                </a:solidFill>
              </a:rPr>
              <a:t>Motivation is questionable</a:t>
            </a:r>
          </a:p>
          <a:p>
            <a:pPr lvl="1" eaLnBrk="1" hangingPunct="1"/>
            <a:endParaRPr lang="en-US" dirty="0">
              <a:solidFill>
                <a:srgbClr val="FFFF00"/>
              </a:solidFill>
            </a:endParaRPr>
          </a:p>
        </p:txBody>
      </p:sp>
      <p:sp>
        <p:nvSpPr>
          <p:cNvPr id="30723" name="Rectangle 3"/>
          <p:cNvSpPr>
            <a:spLocks noGrp="1" noChangeArrowheads="1"/>
          </p:cNvSpPr>
          <p:nvPr>
            <p:ph type="title"/>
          </p:nvPr>
        </p:nvSpPr>
        <p:spPr>
          <a:xfrm>
            <a:off x="685800" y="304800"/>
            <a:ext cx="7772400" cy="1143000"/>
          </a:xfrm>
          <a:noFill/>
        </p:spPr>
        <p:txBody>
          <a:bodyPr/>
          <a:lstStyle/>
          <a:p>
            <a:pPr algn="l" eaLnBrk="1" hangingPunct="1"/>
            <a:r>
              <a:rPr lang="en-US" b="1">
                <a:solidFill>
                  <a:srgbClr val="00FFFF"/>
                </a:solidFill>
              </a:rPr>
              <a:t>The Present Conflict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Three Key Questions</a:t>
            </a:r>
          </a:p>
        </p:txBody>
      </p:sp>
      <p:sp>
        <p:nvSpPr>
          <p:cNvPr id="3" name="Content Placeholder 2"/>
          <p:cNvSpPr>
            <a:spLocks noGrp="1"/>
          </p:cNvSpPr>
          <p:nvPr>
            <p:ph idx="1"/>
          </p:nvPr>
        </p:nvSpPr>
        <p:spPr/>
        <p:txBody>
          <a:bodyPr/>
          <a:lstStyle/>
          <a:p>
            <a:r>
              <a:rPr lang="en-US" dirty="0">
                <a:solidFill>
                  <a:srgbClr val="00FFFF"/>
                </a:solidFill>
              </a:rPr>
              <a:t>Why does my belief about Creation matter to my faith?</a:t>
            </a:r>
          </a:p>
          <a:p>
            <a:r>
              <a:rPr lang="en-US" dirty="0">
                <a:solidFill>
                  <a:srgbClr val="00FFFF"/>
                </a:solidFill>
              </a:rPr>
              <a:t>Why is the doctrine of Creation foundational to the Adventist Church?</a:t>
            </a:r>
          </a:p>
          <a:p>
            <a:r>
              <a:rPr lang="en-US" dirty="0">
                <a:solidFill>
                  <a:srgbClr val="FFFF00"/>
                </a:solidFill>
              </a:rPr>
              <a:t>How can we respond to the hard issues of origins?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228600"/>
            <a:ext cx="8458200" cy="1143000"/>
          </a:xfrm>
        </p:spPr>
        <p:txBody>
          <a:bodyPr/>
          <a:lstStyle/>
          <a:p>
            <a:pPr eaLnBrk="1" hangingPunct="1"/>
            <a:r>
              <a:rPr lang="en-US" sz="4000" dirty="0">
                <a:solidFill>
                  <a:srgbClr val="00FFFF"/>
                </a:solidFill>
              </a:rPr>
              <a:t>We Must Understand </a:t>
            </a:r>
            <a:br>
              <a:rPr lang="en-US" sz="4000" dirty="0">
                <a:solidFill>
                  <a:srgbClr val="00FFFF"/>
                </a:solidFill>
              </a:rPr>
            </a:br>
            <a:r>
              <a:rPr lang="en-US" sz="4000" dirty="0">
                <a:solidFill>
                  <a:srgbClr val="00FFFF"/>
                </a:solidFill>
              </a:rPr>
              <a:t>There Are Issues That Challenge Us</a:t>
            </a:r>
          </a:p>
        </p:txBody>
      </p:sp>
      <p:sp>
        <p:nvSpPr>
          <p:cNvPr id="6147" name="Rectangle 3"/>
          <p:cNvSpPr>
            <a:spLocks noGrp="1" noChangeArrowheads="1"/>
          </p:cNvSpPr>
          <p:nvPr>
            <p:ph type="body" idx="1"/>
          </p:nvPr>
        </p:nvSpPr>
        <p:spPr/>
        <p:txBody>
          <a:bodyPr/>
          <a:lstStyle/>
          <a:p>
            <a:pPr eaLnBrk="1" hangingPunct="1"/>
            <a:r>
              <a:rPr lang="en-US" sz="3600" dirty="0">
                <a:solidFill>
                  <a:srgbClr val="FFFF00"/>
                </a:solidFill>
              </a:rPr>
              <a:t>Radiometric dating</a:t>
            </a:r>
          </a:p>
          <a:p>
            <a:pPr eaLnBrk="1" hangingPunct="1"/>
            <a:r>
              <a:rPr lang="en-US" sz="3600" dirty="0">
                <a:solidFill>
                  <a:srgbClr val="FFFF00"/>
                </a:solidFill>
              </a:rPr>
              <a:t>Other dating methods</a:t>
            </a:r>
          </a:p>
          <a:p>
            <a:pPr eaLnBrk="1" hangingPunct="1"/>
            <a:r>
              <a:rPr lang="en-US" sz="3600" dirty="0">
                <a:solidFill>
                  <a:srgbClr val="FFFF00"/>
                </a:solidFill>
              </a:rPr>
              <a:t>Fossil record</a:t>
            </a:r>
          </a:p>
          <a:p>
            <a:pPr lvl="1" eaLnBrk="1" hangingPunct="1"/>
            <a:r>
              <a:rPr lang="en-US" sz="3200" dirty="0">
                <a:solidFill>
                  <a:srgbClr val="FFFF00"/>
                </a:solidFill>
              </a:rPr>
              <a:t>Orderly fossil record</a:t>
            </a:r>
          </a:p>
          <a:p>
            <a:pPr lvl="1" eaLnBrk="1" hangingPunct="1"/>
            <a:r>
              <a:rPr lang="en-US" sz="3200" dirty="0">
                <a:solidFill>
                  <a:srgbClr val="FFFF00"/>
                </a:solidFill>
              </a:rPr>
              <a:t>Hominid record</a:t>
            </a:r>
          </a:p>
          <a:p>
            <a:pPr eaLnBrk="1" hangingPunct="1"/>
            <a:endParaRPr lang="en-US" sz="3600" dirty="0">
              <a:solidFill>
                <a:srgbClr val="FFFF00"/>
              </a:solidFill>
            </a:endParaRPr>
          </a:p>
          <a:p>
            <a:pPr eaLnBrk="1" hangingPunct="1"/>
            <a:endParaRPr lang="en-US" dirty="0">
              <a:solidFill>
                <a:srgbClr val="FFFF00"/>
              </a:solidFill>
            </a:endParaRPr>
          </a:p>
          <a:p>
            <a:pPr eaLnBrk="1" hangingPunct="1"/>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dirty="0">
                <a:solidFill>
                  <a:srgbClr val="00FFFF"/>
                </a:solidFill>
              </a:rPr>
              <a:t>We Must Know </a:t>
            </a:r>
            <a:br>
              <a:rPr lang="en-US" sz="3600" dirty="0">
                <a:solidFill>
                  <a:srgbClr val="00FFFF"/>
                </a:solidFill>
              </a:rPr>
            </a:br>
            <a:r>
              <a:rPr lang="en-US" sz="3600" dirty="0">
                <a:solidFill>
                  <a:srgbClr val="00FFFF"/>
                </a:solidFill>
              </a:rPr>
              <a:t>There Are Issues That Encourage Us</a:t>
            </a:r>
          </a:p>
        </p:txBody>
      </p:sp>
      <p:sp>
        <p:nvSpPr>
          <p:cNvPr id="7171" name="Rectangle 3"/>
          <p:cNvSpPr>
            <a:spLocks noGrp="1" noChangeArrowheads="1"/>
          </p:cNvSpPr>
          <p:nvPr>
            <p:ph type="body" idx="1"/>
          </p:nvPr>
        </p:nvSpPr>
        <p:spPr/>
        <p:txBody>
          <a:bodyPr/>
          <a:lstStyle/>
          <a:p>
            <a:pPr eaLnBrk="1" hangingPunct="1"/>
            <a:r>
              <a:rPr lang="en-US" sz="3600" dirty="0">
                <a:solidFill>
                  <a:srgbClr val="FFFF00"/>
                </a:solidFill>
              </a:rPr>
              <a:t>Origin of life</a:t>
            </a:r>
          </a:p>
          <a:p>
            <a:pPr eaLnBrk="1" hangingPunct="1"/>
            <a:r>
              <a:rPr lang="en-US" sz="3600" dirty="0">
                <a:solidFill>
                  <a:srgbClr val="FFFF00"/>
                </a:solidFill>
              </a:rPr>
              <a:t>Fossil record</a:t>
            </a:r>
          </a:p>
          <a:p>
            <a:pPr lvl="1" eaLnBrk="1" hangingPunct="1"/>
            <a:r>
              <a:rPr lang="en-US" sz="3200" dirty="0">
                <a:solidFill>
                  <a:srgbClr val="FFFF00"/>
                </a:solidFill>
              </a:rPr>
              <a:t>Sudden appearances</a:t>
            </a:r>
          </a:p>
          <a:p>
            <a:pPr lvl="1" eaLnBrk="1" hangingPunct="1"/>
            <a:r>
              <a:rPr lang="en-US" sz="3200" dirty="0">
                <a:solidFill>
                  <a:srgbClr val="FFFF00"/>
                </a:solidFill>
              </a:rPr>
              <a:t>General absence of intermediate forms</a:t>
            </a:r>
          </a:p>
          <a:p>
            <a:pPr eaLnBrk="1" hangingPunct="1"/>
            <a:r>
              <a:rPr lang="en-US" sz="3600" dirty="0" err="1">
                <a:solidFill>
                  <a:srgbClr val="FFFF00"/>
                </a:solidFill>
              </a:rPr>
              <a:t>Sedimentology</a:t>
            </a:r>
            <a:r>
              <a:rPr lang="en-US" sz="3600" dirty="0">
                <a:solidFill>
                  <a:srgbClr val="FFFF00"/>
                </a:solidFill>
              </a:rPr>
              <a:t> and </a:t>
            </a:r>
            <a:r>
              <a:rPr lang="en-US" sz="3600" dirty="0" err="1">
                <a:solidFill>
                  <a:srgbClr val="FFFF00"/>
                </a:solidFill>
              </a:rPr>
              <a:t>Catastrophism</a:t>
            </a:r>
            <a:endParaRPr lang="en-US" sz="3600" dirty="0">
              <a:solidFill>
                <a:srgbClr val="FFFF00"/>
              </a:solidFill>
            </a:endParaRPr>
          </a:p>
          <a:p>
            <a:pPr eaLnBrk="1" hangingPunct="1"/>
            <a:r>
              <a:rPr lang="en-US" sz="3600" dirty="0">
                <a:solidFill>
                  <a:srgbClr val="FFFF00"/>
                </a:solidFill>
              </a:rPr>
              <a:t>Molecular biology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52400"/>
            <a:ext cx="9144000" cy="944562"/>
          </a:xfrm>
        </p:spPr>
        <p:txBody>
          <a:bodyPr/>
          <a:lstStyle/>
          <a:p>
            <a:pPr eaLnBrk="1" hangingPunct="1"/>
            <a:r>
              <a:rPr lang="en-US" sz="4000" dirty="0">
                <a:solidFill>
                  <a:srgbClr val="00FFFF"/>
                </a:solidFill>
              </a:rPr>
              <a:t>We Must Exhibit Confidence While</a:t>
            </a:r>
            <a:br>
              <a:rPr lang="en-US" sz="4000" dirty="0">
                <a:solidFill>
                  <a:srgbClr val="00FFFF"/>
                </a:solidFill>
              </a:rPr>
            </a:br>
            <a:r>
              <a:rPr lang="en-US" sz="4000" dirty="0">
                <a:solidFill>
                  <a:srgbClr val="00FFFF"/>
                </a:solidFill>
              </a:rPr>
              <a:t>Living Without All of the Answers</a:t>
            </a:r>
          </a:p>
        </p:txBody>
      </p:sp>
      <p:sp>
        <p:nvSpPr>
          <p:cNvPr id="8195" name="Rectangle 3"/>
          <p:cNvSpPr>
            <a:spLocks noGrp="1" noChangeArrowheads="1"/>
          </p:cNvSpPr>
          <p:nvPr>
            <p:ph type="body" idx="1"/>
          </p:nvPr>
        </p:nvSpPr>
        <p:spPr>
          <a:xfrm>
            <a:off x="457200" y="1371600"/>
            <a:ext cx="8229600" cy="5105400"/>
          </a:xfrm>
        </p:spPr>
        <p:txBody>
          <a:bodyPr/>
          <a:lstStyle/>
          <a:p>
            <a:pPr eaLnBrk="1" hangingPunct="1">
              <a:lnSpc>
                <a:spcPct val="90000"/>
              </a:lnSpc>
            </a:pPr>
            <a:r>
              <a:rPr lang="en-US" sz="2800" dirty="0">
                <a:solidFill>
                  <a:srgbClr val="FFFF00"/>
                </a:solidFill>
              </a:rPr>
              <a:t>Can never expect even in eternity to have all of the answers to all of the questions. Tell students.</a:t>
            </a:r>
          </a:p>
          <a:p>
            <a:pPr eaLnBrk="1" hangingPunct="1">
              <a:lnSpc>
                <a:spcPct val="90000"/>
              </a:lnSpc>
            </a:pPr>
            <a:r>
              <a:rPr lang="en-US" sz="2800" dirty="0">
                <a:solidFill>
                  <a:srgbClr val="FFFF00"/>
                </a:solidFill>
              </a:rPr>
              <a:t>For scientists having all of the answers is not even desirable; it is </a:t>
            </a:r>
            <a:r>
              <a:rPr lang="en-US" sz="2800" dirty="0">
                <a:solidFill>
                  <a:srgbClr val="00FFFF"/>
                </a:solidFill>
              </a:rPr>
              <a:t>questions</a:t>
            </a:r>
            <a:r>
              <a:rPr lang="en-US" sz="2800" dirty="0">
                <a:solidFill>
                  <a:srgbClr val="FFFF00"/>
                </a:solidFill>
              </a:rPr>
              <a:t> that are interesting to the scientist. Teach students this.</a:t>
            </a:r>
          </a:p>
          <a:p>
            <a:pPr eaLnBrk="1" hangingPunct="1">
              <a:lnSpc>
                <a:spcPct val="90000"/>
              </a:lnSpc>
            </a:pPr>
            <a:r>
              <a:rPr lang="en-US" sz="2800" dirty="0">
                <a:solidFill>
                  <a:srgbClr val="FFFF00"/>
                </a:solidFill>
              </a:rPr>
              <a:t>As a layperson or a scientist, learn to appreciate the importance of faith for the Christian. Practice faith.  </a:t>
            </a:r>
          </a:p>
          <a:p>
            <a:pPr eaLnBrk="1" hangingPunct="1">
              <a:lnSpc>
                <a:spcPct val="90000"/>
              </a:lnSpc>
            </a:pPr>
            <a:r>
              <a:rPr lang="en-US" sz="2800" dirty="0">
                <a:solidFill>
                  <a:srgbClr val="FFFF00"/>
                </a:solidFill>
              </a:rPr>
              <a:t>Secular or spiritual, all must exercise faith. But increasingly it will be a rare commodity:</a:t>
            </a:r>
          </a:p>
          <a:p>
            <a:pPr eaLnBrk="1" hangingPunct="1">
              <a:lnSpc>
                <a:spcPct val="90000"/>
              </a:lnSpc>
            </a:pPr>
            <a:r>
              <a:rPr lang="en-US" sz="2800" dirty="0">
                <a:solidFill>
                  <a:srgbClr val="00FFFF"/>
                </a:solidFill>
              </a:rPr>
              <a:t>Luke 18:8</a:t>
            </a:r>
            <a:r>
              <a:rPr lang="en-US" sz="2800" dirty="0">
                <a:solidFill>
                  <a:srgbClr val="FF0000"/>
                </a:solidFill>
              </a:rPr>
              <a:t> </a:t>
            </a:r>
            <a:r>
              <a:rPr lang="en-US" sz="2800" dirty="0">
                <a:solidFill>
                  <a:srgbClr val="FFFF00"/>
                </a:solidFill>
              </a:rPr>
              <a:t>Nevertheless when the Son of man cometh, shall he find faith on the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solidFill>
                  <a:srgbClr val="00FFFF"/>
                </a:solidFill>
              </a:rPr>
              <a:t>The Future of Creation</a:t>
            </a:r>
          </a:p>
        </p:txBody>
      </p:sp>
      <p:sp>
        <p:nvSpPr>
          <p:cNvPr id="11267" name="Rectangle 3"/>
          <p:cNvSpPr>
            <a:spLocks noGrp="1" noChangeArrowheads="1"/>
          </p:cNvSpPr>
          <p:nvPr>
            <p:ph type="body" idx="1"/>
          </p:nvPr>
        </p:nvSpPr>
        <p:spPr>
          <a:xfrm>
            <a:off x="0" y="1219200"/>
            <a:ext cx="9144000" cy="5257800"/>
          </a:xfrm>
        </p:spPr>
        <p:txBody>
          <a:bodyPr/>
          <a:lstStyle/>
          <a:p>
            <a:pPr eaLnBrk="1" hangingPunct="1"/>
            <a:r>
              <a:rPr lang="en-US">
                <a:solidFill>
                  <a:srgbClr val="00FFFF"/>
                </a:solidFill>
              </a:rPr>
              <a:t>Heb. 11: 3,6 -</a:t>
            </a:r>
            <a:r>
              <a:rPr lang="en-US">
                <a:solidFill>
                  <a:srgbClr val="FFFF00"/>
                </a:solidFill>
              </a:rPr>
              <a:t> </a:t>
            </a:r>
            <a:r>
              <a:rPr lang="en-US">
                <a:solidFill>
                  <a:schemeClr val="bg1"/>
                </a:solidFill>
              </a:rPr>
              <a:t>By faith we understand that the worlds were framed by the word of God, so that the things which are seen were not made of things which are visible…. 6 But without faith </a:t>
            </a:r>
            <a:r>
              <a:rPr lang="en-US" i="1">
                <a:solidFill>
                  <a:schemeClr val="bg1"/>
                </a:solidFill>
              </a:rPr>
              <a:t>it is</a:t>
            </a:r>
            <a:r>
              <a:rPr lang="en-US">
                <a:solidFill>
                  <a:schemeClr val="bg1"/>
                </a:solidFill>
              </a:rPr>
              <a:t> impossible to please </a:t>
            </a:r>
            <a:r>
              <a:rPr lang="en-US" i="1">
                <a:solidFill>
                  <a:schemeClr val="bg1"/>
                </a:solidFill>
              </a:rPr>
              <a:t>Him,</a:t>
            </a:r>
            <a:r>
              <a:rPr lang="en-US">
                <a:solidFill>
                  <a:schemeClr val="bg1"/>
                </a:solidFill>
              </a:rPr>
              <a:t> for he who comes to God must believe that He is, and </a:t>
            </a:r>
            <a:r>
              <a:rPr lang="en-US" i="1">
                <a:solidFill>
                  <a:schemeClr val="bg1"/>
                </a:solidFill>
              </a:rPr>
              <a:t>that</a:t>
            </a:r>
            <a:r>
              <a:rPr lang="en-US">
                <a:solidFill>
                  <a:schemeClr val="bg1"/>
                </a:solidFill>
              </a:rPr>
              <a:t> He is a rewarder of those who diligently seek Him. </a:t>
            </a:r>
            <a:br>
              <a:rPr lang="en-US">
                <a:solidFill>
                  <a:schemeClr val="bg1"/>
                </a:solidFill>
              </a:rPr>
            </a:br>
            <a:endParaRPr 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chemeClr val="bg1"/>
                </a:solidFill>
                <a:effectLst/>
                <a:uLnTx/>
                <a:uFillTx/>
                <a:latin typeface="+mj-lt"/>
                <a:ea typeface="+mj-ea"/>
                <a:cs typeface="+mj-cs"/>
              </a:rPr>
              <a:t>Revelation 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839200" cy="1143000"/>
          </a:xfrm>
        </p:spPr>
        <p:txBody>
          <a:bodyPr/>
          <a:lstStyle/>
          <a:p>
            <a:pPr algn="l" eaLnBrk="1" hangingPunct="1"/>
            <a:r>
              <a:rPr lang="en-US" sz="5400">
                <a:solidFill>
                  <a:srgbClr val="00FFFF"/>
                </a:solidFill>
              </a:rPr>
              <a:t>The Mandate of Revelation</a:t>
            </a:r>
          </a:p>
        </p:txBody>
      </p:sp>
      <p:sp>
        <p:nvSpPr>
          <p:cNvPr id="6147" name="Rectangle 3"/>
          <p:cNvSpPr>
            <a:spLocks noGrp="1" noChangeArrowheads="1"/>
          </p:cNvSpPr>
          <p:nvPr>
            <p:ph type="body" idx="1"/>
          </p:nvPr>
        </p:nvSpPr>
        <p:spPr>
          <a:xfrm>
            <a:off x="228600" y="1524000"/>
            <a:ext cx="8686800" cy="1371600"/>
          </a:xfrm>
        </p:spPr>
        <p:txBody>
          <a:bodyPr/>
          <a:lstStyle/>
          <a:p>
            <a:pPr eaLnBrk="1" hangingPunct="1"/>
            <a:r>
              <a:rPr lang="en-US" sz="4000" dirty="0">
                <a:solidFill>
                  <a:srgbClr val="FFFF00"/>
                </a:solidFill>
              </a:rPr>
              <a:t>The Story of Revelation 10:</a:t>
            </a:r>
            <a:endParaRPr lang="en-US" sz="4400" dirty="0">
              <a:solidFill>
                <a:srgbClr val="00FFFF"/>
              </a:solidFill>
            </a:endParaRPr>
          </a:p>
          <a:p>
            <a:pPr lvl="1" eaLnBrk="1" hangingPunct="1"/>
            <a:endParaRPr lang="en-US" sz="3600" dirty="0">
              <a:solidFill>
                <a:srgbClr val="FFFF00"/>
              </a:solidFill>
            </a:endParaRPr>
          </a:p>
        </p:txBody>
      </p:sp>
      <p:sp>
        <p:nvSpPr>
          <p:cNvPr id="6148" name="Text Box 4"/>
          <p:cNvSpPr txBox="1">
            <a:spLocks noChangeArrowheads="1"/>
          </p:cNvSpPr>
          <p:nvPr/>
        </p:nvSpPr>
        <p:spPr bwMode="auto">
          <a:xfrm>
            <a:off x="304800" y="2590800"/>
            <a:ext cx="4343400" cy="1938992"/>
          </a:xfrm>
          <a:prstGeom prst="rect">
            <a:avLst/>
          </a:prstGeom>
          <a:noFill/>
          <a:ln w="9525">
            <a:noFill/>
            <a:miter lim="800000"/>
            <a:headEnd/>
            <a:tailEnd/>
          </a:ln>
        </p:spPr>
        <p:txBody>
          <a:bodyPr wrap="square">
            <a:spAutoFit/>
          </a:bodyPr>
          <a:lstStyle/>
          <a:p>
            <a:r>
              <a:rPr lang="en-US" sz="2800" dirty="0">
                <a:solidFill>
                  <a:srgbClr val="00FFFF"/>
                </a:solidFill>
              </a:rPr>
              <a:t>Rev. 10:2</a:t>
            </a:r>
          </a:p>
          <a:p>
            <a:r>
              <a:rPr lang="en-US" sz="2800" dirty="0">
                <a:solidFill>
                  <a:srgbClr val="FFFF00"/>
                </a:solidFill>
              </a:rPr>
              <a:t>And he had in his hand a little book open</a:t>
            </a:r>
            <a:r>
              <a:rPr lang="en-US" sz="1600" dirty="0">
                <a:solidFill>
                  <a:srgbClr val="FFFF00"/>
                </a:solidFill>
              </a:rPr>
              <a:t>…</a:t>
            </a:r>
          </a:p>
          <a:p>
            <a:pPr lvl="1"/>
            <a:endParaRPr lang="en-US" dirty="0">
              <a:solidFill>
                <a:srgbClr val="FFFF00"/>
              </a:solidFill>
            </a:endParaRPr>
          </a:p>
          <a:p>
            <a:endParaRPr lang="en-US" dirty="0"/>
          </a:p>
        </p:txBody>
      </p:sp>
      <p:sp>
        <p:nvSpPr>
          <p:cNvPr id="6" name="Rectangle 3"/>
          <p:cNvSpPr txBox="1">
            <a:spLocks noChangeArrowheads="1"/>
          </p:cNvSpPr>
          <p:nvPr/>
        </p:nvSpPr>
        <p:spPr bwMode="auto">
          <a:xfrm>
            <a:off x="228600" y="4724400"/>
            <a:ext cx="8686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4400" b="0" i="0" u="none" strike="noStrike" kern="0" cap="none" spc="0" normalizeH="0" baseline="0" noProof="0" dirty="0">
              <a:ln>
                <a:noFill/>
              </a:ln>
              <a:solidFill>
                <a:srgbClr val="00FFFF"/>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3600" b="0" i="0" u="none" strike="noStrike" kern="0" cap="none" spc="0" normalizeH="0" baseline="0" noProof="0" dirty="0">
              <a:ln>
                <a:noFill/>
              </a:ln>
              <a:solidFill>
                <a:srgbClr val="FFFF00"/>
              </a:solidFill>
              <a:effectLst/>
              <a:uLnTx/>
              <a:uFillTx/>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chemeClr val="bg1"/>
                </a:solidFill>
                <a:effectLst/>
                <a:uLnTx/>
                <a:uFillTx/>
                <a:latin typeface="+mj-lt"/>
                <a:ea typeface="+mj-ea"/>
                <a:cs typeface="+mj-cs"/>
              </a:rPr>
              <a:t>Revelation 10</a:t>
            </a:r>
          </a:p>
        </p:txBody>
      </p:sp>
      <p:sp>
        <p:nvSpPr>
          <p:cNvPr id="3" name="TextBox 2"/>
          <p:cNvSpPr txBox="1"/>
          <p:nvPr/>
        </p:nvSpPr>
        <p:spPr>
          <a:xfrm>
            <a:off x="457200" y="5780782"/>
            <a:ext cx="7543800" cy="1077218"/>
          </a:xfrm>
          <a:prstGeom prst="rect">
            <a:avLst/>
          </a:prstGeom>
          <a:noFill/>
        </p:spPr>
        <p:txBody>
          <a:bodyPr wrap="square" rtlCol="0">
            <a:spAutoFit/>
          </a:bodyPr>
          <a:lstStyle/>
          <a:p>
            <a:r>
              <a:rPr lang="en-US" sz="3200" b="1" dirty="0">
                <a:solidFill>
                  <a:srgbClr val="FFFF00"/>
                </a:solidFill>
              </a:rPr>
              <a:t>Is the “Little Book” of Revelation 10 the book of Daniel?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839200" cy="1143000"/>
          </a:xfrm>
        </p:spPr>
        <p:txBody>
          <a:bodyPr/>
          <a:lstStyle/>
          <a:p>
            <a:pPr algn="l" eaLnBrk="1" hangingPunct="1"/>
            <a:r>
              <a:rPr lang="en-US" sz="5400">
                <a:solidFill>
                  <a:srgbClr val="00FFFF"/>
                </a:solidFill>
              </a:rPr>
              <a:t>The Mandate of Revelation</a:t>
            </a:r>
          </a:p>
        </p:txBody>
      </p:sp>
      <p:sp>
        <p:nvSpPr>
          <p:cNvPr id="6147" name="Rectangle 3"/>
          <p:cNvSpPr>
            <a:spLocks noGrp="1" noChangeArrowheads="1"/>
          </p:cNvSpPr>
          <p:nvPr>
            <p:ph type="body" idx="1"/>
          </p:nvPr>
        </p:nvSpPr>
        <p:spPr>
          <a:xfrm>
            <a:off x="228600" y="1524000"/>
            <a:ext cx="8686800" cy="990600"/>
          </a:xfrm>
        </p:spPr>
        <p:txBody>
          <a:bodyPr/>
          <a:lstStyle/>
          <a:p>
            <a:pPr eaLnBrk="1" hangingPunct="1"/>
            <a:r>
              <a:rPr lang="en-US" sz="4000" dirty="0">
                <a:solidFill>
                  <a:srgbClr val="FFFF00"/>
                </a:solidFill>
              </a:rPr>
              <a:t>The Story of Revelation 10:</a:t>
            </a:r>
          </a:p>
        </p:txBody>
      </p:sp>
      <p:sp>
        <p:nvSpPr>
          <p:cNvPr id="6148" name="Text Box 4"/>
          <p:cNvSpPr txBox="1">
            <a:spLocks noChangeArrowheads="1"/>
          </p:cNvSpPr>
          <p:nvPr/>
        </p:nvSpPr>
        <p:spPr bwMode="auto">
          <a:xfrm>
            <a:off x="304800" y="2590800"/>
            <a:ext cx="4343400" cy="1938992"/>
          </a:xfrm>
          <a:prstGeom prst="rect">
            <a:avLst/>
          </a:prstGeom>
          <a:noFill/>
          <a:ln w="9525">
            <a:noFill/>
            <a:miter lim="800000"/>
            <a:headEnd/>
            <a:tailEnd/>
          </a:ln>
        </p:spPr>
        <p:txBody>
          <a:bodyPr>
            <a:spAutoFit/>
          </a:bodyPr>
          <a:lstStyle/>
          <a:p>
            <a:r>
              <a:rPr lang="en-US" sz="2800" dirty="0">
                <a:solidFill>
                  <a:srgbClr val="00FFFF"/>
                </a:solidFill>
              </a:rPr>
              <a:t>Rev. 10:2</a:t>
            </a:r>
          </a:p>
          <a:p>
            <a:r>
              <a:rPr lang="en-US" sz="2800" dirty="0">
                <a:solidFill>
                  <a:srgbClr val="FFFF00"/>
                </a:solidFill>
              </a:rPr>
              <a:t>And he had in his hand a little book open</a:t>
            </a:r>
            <a:r>
              <a:rPr lang="en-US" sz="1600" dirty="0">
                <a:solidFill>
                  <a:srgbClr val="FFFF00"/>
                </a:solidFill>
              </a:rPr>
              <a:t>…</a:t>
            </a:r>
          </a:p>
          <a:p>
            <a:pPr lvl="1"/>
            <a:endParaRPr lang="en-US" dirty="0">
              <a:solidFill>
                <a:srgbClr val="FFFF00"/>
              </a:solidFill>
            </a:endParaRPr>
          </a:p>
          <a:p>
            <a:endParaRPr lang="en-US" dirty="0"/>
          </a:p>
        </p:txBody>
      </p:sp>
      <p:sp>
        <p:nvSpPr>
          <p:cNvPr id="6149" name="Text Box 5"/>
          <p:cNvSpPr txBox="1">
            <a:spLocks noChangeArrowheads="1"/>
          </p:cNvSpPr>
          <p:nvPr/>
        </p:nvSpPr>
        <p:spPr bwMode="auto">
          <a:xfrm>
            <a:off x="4800600" y="2438400"/>
            <a:ext cx="4343400" cy="3539430"/>
          </a:xfrm>
          <a:prstGeom prst="rect">
            <a:avLst/>
          </a:prstGeom>
          <a:noFill/>
          <a:ln w="9525">
            <a:noFill/>
            <a:miter lim="800000"/>
            <a:headEnd/>
            <a:tailEnd/>
          </a:ln>
        </p:spPr>
        <p:txBody>
          <a:bodyPr>
            <a:spAutoFit/>
          </a:bodyPr>
          <a:lstStyle/>
          <a:p>
            <a:pPr lvl="1"/>
            <a:r>
              <a:rPr lang="en-US" sz="2800" dirty="0">
                <a:solidFill>
                  <a:srgbClr val="00FFFF"/>
                </a:solidFill>
              </a:rPr>
              <a:t>Daniel 12:4</a:t>
            </a:r>
          </a:p>
          <a:p>
            <a:pPr lvl="1"/>
            <a:r>
              <a:rPr lang="en-US" sz="2800" dirty="0">
                <a:solidFill>
                  <a:srgbClr val="FFFF00"/>
                </a:solidFill>
              </a:rPr>
              <a:t>But thou, O Daniel, shut up the words, and seal the book, </a:t>
            </a:r>
            <a:r>
              <a:rPr lang="en-US" sz="2800" dirty="0">
                <a:solidFill>
                  <a:srgbClr val="00FFFF"/>
                </a:solidFill>
              </a:rPr>
              <a:t>even to</a:t>
            </a:r>
            <a:r>
              <a:rPr lang="en-US" sz="2800" dirty="0">
                <a:solidFill>
                  <a:srgbClr val="FF0000"/>
                </a:solidFill>
              </a:rPr>
              <a:t> </a:t>
            </a:r>
            <a:r>
              <a:rPr lang="en-US" sz="2800" dirty="0">
                <a:solidFill>
                  <a:srgbClr val="00FFFF"/>
                </a:solidFill>
              </a:rPr>
              <a:t>the time of the end:</a:t>
            </a:r>
            <a:r>
              <a:rPr lang="en-US" sz="2800" dirty="0">
                <a:solidFill>
                  <a:srgbClr val="FFFF00"/>
                </a:solidFill>
              </a:rPr>
              <a:t> many shall run to and fro, and knowledge shall be increased</a:t>
            </a:r>
            <a:r>
              <a:rPr lang="en-US" sz="2000" dirty="0">
                <a:solidFill>
                  <a:srgbClr val="FFFF00"/>
                </a:solidFill>
              </a:rPr>
              <a:t>.</a:t>
            </a:r>
            <a:r>
              <a:rPr lang="en-US" dirty="0"/>
              <a:t> </a:t>
            </a:r>
            <a:endParaRPr lang="en-US" dirty="0">
              <a:solidFill>
                <a:srgbClr val="FFFF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2044</TotalTime>
  <Words>3438</Words>
  <Application>Microsoft Office PowerPoint</Application>
  <PresentationFormat>On-screen Show (4:3)</PresentationFormat>
  <Paragraphs>307</Paragraphs>
  <Slides>56</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56</vt:i4>
      </vt:variant>
    </vt:vector>
  </HeadingPairs>
  <TitlesOfParts>
    <vt:vector size="65" baseType="lpstr">
      <vt:lpstr>Arial</vt:lpstr>
      <vt:lpstr>Calibri</vt:lpstr>
      <vt:lpstr>Default Design</vt:lpstr>
      <vt:lpstr>1_Default Design</vt:lpstr>
      <vt:lpstr>2_Default Design</vt:lpstr>
      <vt:lpstr>3_Default Design</vt:lpstr>
      <vt:lpstr>6_Default Design</vt:lpstr>
      <vt:lpstr>4_Default Design</vt:lpstr>
      <vt:lpstr>5_Default Design</vt:lpstr>
      <vt:lpstr>PowerPoint Presentation</vt:lpstr>
      <vt:lpstr>Worship</vt:lpstr>
      <vt:lpstr>PowerPoint Presentation</vt:lpstr>
      <vt:lpstr>Integrity and Authority</vt:lpstr>
      <vt:lpstr>Three Key Questions</vt:lpstr>
      <vt:lpstr>Revelation 10</vt:lpstr>
      <vt:lpstr>The Mandate of Revelation</vt:lpstr>
      <vt:lpstr>Revelation 10</vt:lpstr>
      <vt:lpstr>The Mandate of Revelation</vt:lpstr>
      <vt:lpstr>The Mandate of Revelation</vt:lpstr>
      <vt:lpstr>PowerPoint Presentation</vt:lpstr>
      <vt:lpstr>…Time no longer</vt:lpstr>
      <vt:lpstr>Great Disappointment Rev 10:8-10</vt:lpstr>
      <vt:lpstr>Great Disappointment Rev 10:8-10</vt:lpstr>
      <vt:lpstr>Great Disappointment Rev 10:8-10</vt:lpstr>
      <vt:lpstr>Great Disappointment Rev 10:8-10</vt:lpstr>
      <vt:lpstr>So What is the Message? </vt:lpstr>
      <vt:lpstr>Revelation 10</vt:lpstr>
      <vt:lpstr>PowerPoint Presentation</vt:lpstr>
      <vt:lpstr>PowerPoint Presentation</vt:lpstr>
      <vt:lpstr>PowerPoint Presentation</vt:lpstr>
      <vt:lpstr>PowerPoint Presentation</vt:lpstr>
      <vt:lpstr>History of the Rise of Evolutionary Thought: Development of the Apostasy </vt:lpstr>
      <vt:lpstr>PowerPoint Presentation</vt:lpstr>
      <vt:lpstr> The Stage is Set for Development of the Apostasy </vt:lpstr>
      <vt:lpstr>History of the Rise of Evolutionary Thought: Development of the Apostasy </vt:lpstr>
      <vt:lpstr>But, What on Earth Happened in Mid - October, 1844?</vt:lpstr>
      <vt:lpstr>History of the Rise of Evolutionary Thought: Development of the Apostasy </vt:lpstr>
      <vt:lpstr>The Impact and Consequences</vt:lpstr>
      <vt:lpstr>PowerPoint Presentation</vt:lpstr>
      <vt:lpstr>PowerPoint Presentation</vt:lpstr>
      <vt:lpstr>The Message of Rev 14:7</vt:lpstr>
      <vt:lpstr>So, Why is there a Seventh-day Adventist Church today?</vt:lpstr>
      <vt:lpstr>Creation in the Twentieth Century</vt:lpstr>
      <vt:lpstr>Creation in the Twentieth Century</vt:lpstr>
      <vt:lpstr>Three Key Questions</vt:lpstr>
      <vt:lpstr>The Present Conflict</vt:lpstr>
      <vt:lpstr>Three Key Questions</vt:lpstr>
      <vt:lpstr>We Must Understand  There Are Issues That Challenge Us</vt:lpstr>
      <vt:lpstr>We Must Know  There Are Issues That Encourage Us</vt:lpstr>
      <vt:lpstr>We Must Exhibit Confidence While Living Without All of the Answers</vt:lpstr>
      <vt:lpstr>The Future of Creation</vt:lpstr>
      <vt:lpstr>PowerPoint Presentation</vt:lpstr>
      <vt:lpstr>Creation in the Twentieth Century</vt:lpstr>
      <vt:lpstr>History of the Rise of Evolutionary Thought: Development of the Apostasy </vt:lpstr>
      <vt:lpstr>The Biblical Account of Origins</vt:lpstr>
      <vt:lpstr>PowerPoint Presentation</vt:lpstr>
      <vt:lpstr>PowerPoint Presentation</vt:lpstr>
      <vt:lpstr>Creation in the Twentieth Century</vt:lpstr>
      <vt:lpstr>The Present Conflict</vt:lpstr>
      <vt:lpstr>The Present Conflict</vt:lpstr>
      <vt:lpstr>Three Key Questions</vt:lpstr>
      <vt:lpstr>We Must Understand  There Are Issues That Challenge Us</vt:lpstr>
      <vt:lpstr>We Must Know  There Are Issues That Encourage Us</vt:lpstr>
      <vt:lpstr>We Must Exhibit Confidence While Living Without All of the Answers</vt:lpstr>
      <vt:lpstr>The Future of Creation</vt:lpstr>
    </vt:vector>
  </TitlesOfParts>
  <Company>Southwestern Adventist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and the Seventh-day Adventist Church</dc:title>
  <dc:creator>Art Chadwick</dc:creator>
  <cp:lastModifiedBy>Art Chadwick</cp:lastModifiedBy>
  <cp:revision>119</cp:revision>
  <dcterms:created xsi:type="dcterms:W3CDTF">2006-09-28T19:38:24Z</dcterms:created>
  <dcterms:modified xsi:type="dcterms:W3CDTF">2023-03-25T19:15:50Z</dcterms:modified>
</cp:coreProperties>
</file>