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53"/>
  </p:notesMasterIdLst>
  <p:sldIdLst>
    <p:sldId id="256" r:id="rId2"/>
    <p:sldId id="351" r:id="rId3"/>
    <p:sldId id="258" r:id="rId4"/>
    <p:sldId id="301" r:id="rId5"/>
    <p:sldId id="341" r:id="rId6"/>
    <p:sldId id="263" r:id="rId7"/>
    <p:sldId id="309" r:id="rId8"/>
    <p:sldId id="335" r:id="rId9"/>
    <p:sldId id="337" r:id="rId10"/>
    <p:sldId id="340" r:id="rId11"/>
    <p:sldId id="293" r:id="rId12"/>
    <p:sldId id="339" r:id="rId13"/>
    <p:sldId id="265" r:id="rId14"/>
    <p:sldId id="292" r:id="rId15"/>
    <p:sldId id="338" r:id="rId16"/>
    <p:sldId id="266" r:id="rId17"/>
    <p:sldId id="269" r:id="rId18"/>
    <p:sldId id="317" r:id="rId19"/>
    <p:sldId id="326" r:id="rId20"/>
    <p:sldId id="354" r:id="rId21"/>
    <p:sldId id="327" r:id="rId22"/>
    <p:sldId id="350" r:id="rId23"/>
    <p:sldId id="312" r:id="rId24"/>
    <p:sldId id="313" r:id="rId25"/>
    <p:sldId id="342" r:id="rId26"/>
    <p:sldId id="343" r:id="rId27"/>
    <p:sldId id="344" r:id="rId28"/>
    <p:sldId id="352" r:id="rId29"/>
    <p:sldId id="291" r:id="rId30"/>
    <p:sldId id="311" r:id="rId31"/>
    <p:sldId id="319" r:id="rId32"/>
    <p:sldId id="330" r:id="rId33"/>
    <p:sldId id="318" r:id="rId34"/>
    <p:sldId id="315" r:id="rId35"/>
    <p:sldId id="303" r:id="rId36"/>
    <p:sldId id="360" r:id="rId37"/>
    <p:sldId id="316" r:id="rId38"/>
    <p:sldId id="349" r:id="rId39"/>
    <p:sldId id="358" r:id="rId40"/>
    <p:sldId id="346" r:id="rId41"/>
    <p:sldId id="359" r:id="rId42"/>
    <p:sldId id="324" r:id="rId43"/>
    <p:sldId id="331" r:id="rId44"/>
    <p:sldId id="332" r:id="rId45"/>
    <p:sldId id="347" r:id="rId46"/>
    <p:sldId id="321" r:id="rId47"/>
    <p:sldId id="345" r:id="rId48"/>
    <p:sldId id="355" r:id="rId49"/>
    <p:sldId id="356" r:id="rId50"/>
    <p:sldId id="348" r:id="rId51"/>
    <p:sldId id="35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, Leonard (LLU)" initials="BL(" lastIdx="0" clrIdx="0">
    <p:extLst>
      <p:ext uri="{19B8F6BF-5375-455C-9EA6-DF929625EA0E}">
        <p15:presenceInfo xmlns:p15="http://schemas.microsoft.com/office/powerpoint/2012/main" userId="S-1-5-21-4043054518-770244671-2511671820-38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3066" autoAdjust="0"/>
  </p:normalViewPr>
  <p:slideViewPr>
    <p:cSldViewPr snapToGrid="0">
      <p:cViewPr varScale="1">
        <p:scale>
          <a:sx n="78" d="100"/>
          <a:sy n="78" d="100"/>
        </p:scale>
        <p:origin x="9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-1182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72B24-6BFF-442B-A082-EEC8A83BBD4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52C4F-2444-4B5D-BEAD-7508F9256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4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2C4F-2444-4B5D-BEAD-7508F9256C8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72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2C4F-2444-4B5D-BEAD-7508F9256C8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48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2C4F-2444-4B5D-BEAD-7508F9256C8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59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2C4F-2444-4B5D-BEAD-7508F9256C8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0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F9DE-419C-4B9D-8429-78442349142F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B82-6306-43B1-AAD3-DF73BDABE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1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F9DE-419C-4B9D-8429-78442349142F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B82-6306-43B1-AAD3-DF73BDABE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9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F9DE-419C-4B9D-8429-78442349142F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B82-6306-43B1-AAD3-DF73BDABE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6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F9DE-419C-4B9D-8429-78442349142F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B82-6306-43B1-AAD3-DF73BDABE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2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F9DE-419C-4B9D-8429-78442349142F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B82-6306-43B1-AAD3-DF73BDABE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0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F9DE-419C-4B9D-8429-78442349142F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B82-6306-43B1-AAD3-DF73BDABE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1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F9DE-419C-4B9D-8429-78442349142F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B82-6306-43B1-AAD3-DF73BDABE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5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F9DE-419C-4B9D-8429-78442349142F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B82-6306-43B1-AAD3-DF73BDABE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4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F9DE-419C-4B9D-8429-78442349142F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B82-6306-43B1-AAD3-DF73BDABE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5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F9DE-419C-4B9D-8429-78442349142F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B82-6306-43B1-AAD3-DF73BDABE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2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F9DE-419C-4B9D-8429-78442349142F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5B82-6306-43B1-AAD3-DF73BDABE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4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5F9DE-419C-4B9D-8429-78442349142F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95B82-6306-43B1-AAD3-DF73BDABE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428624"/>
            <a:ext cx="9144000" cy="14279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Can evolution survive the new biological insights?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90675" y="2158298"/>
            <a:ext cx="9144000" cy="1655762"/>
          </a:xfrm>
        </p:spPr>
        <p:txBody>
          <a:bodyPr>
            <a:normAutofit fontScale="55000" lnSpcReduction="20000"/>
          </a:bodyPr>
          <a:lstStyle/>
          <a:p>
            <a:r>
              <a:rPr lang="en-US" sz="4500" dirty="0">
                <a:solidFill>
                  <a:schemeClr val="bg1"/>
                </a:solidFill>
              </a:rPr>
              <a:t>Leonard Brand, PhD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3400" dirty="0">
                <a:solidFill>
                  <a:schemeClr val="bg1"/>
                </a:solidFill>
              </a:rPr>
              <a:t>Professor of Biology and Paleontology</a:t>
            </a:r>
          </a:p>
          <a:p>
            <a:r>
              <a:rPr lang="en-US" sz="3400" dirty="0">
                <a:solidFill>
                  <a:schemeClr val="bg1"/>
                </a:solidFill>
              </a:rPr>
              <a:t>Department of Earth and Biological Sciences</a:t>
            </a:r>
          </a:p>
          <a:p>
            <a:r>
              <a:rPr lang="en-US" sz="3400" dirty="0">
                <a:solidFill>
                  <a:schemeClr val="bg1"/>
                </a:solidFill>
              </a:rPr>
              <a:t>Loma Linda University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3099" y="2925817"/>
            <a:ext cx="2437014" cy="48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48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5" y="571500"/>
            <a:ext cx="115871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Problem # 1 – what is junk DNA?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About 98% of human DNA is called “silent DNA” because it does not produce protein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This has been interpreted as junk DNA – functionless remnants of evolution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This DNA is needed </a:t>
            </a:r>
            <a:r>
              <a:rPr lang="en-US" sz="2800" dirty="0">
                <a:solidFill>
                  <a:schemeClr val="bg1"/>
                </a:solidFill>
              </a:rPr>
              <a:t>by evolution </a:t>
            </a:r>
            <a:r>
              <a:rPr lang="en-US" sz="2800" dirty="0">
                <a:solidFill>
                  <a:srgbClr val="FFFF00"/>
                </a:solidFill>
              </a:rPr>
              <a:t>as a resource for making new genes</a:t>
            </a:r>
          </a:p>
        </p:txBody>
      </p:sp>
    </p:spTree>
    <p:extLst>
      <p:ext uri="{BB962C8B-B14F-4D97-AF65-F5344CB8AC3E}">
        <p14:creationId xmlns:p14="http://schemas.microsoft.com/office/powerpoint/2010/main" val="3766720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451" y="496389"/>
            <a:ext cx="112340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Evidence: the percent of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“junk DNA”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proportional to organism complexity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49" y="2056447"/>
            <a:ext cx="8588031" cy="463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18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451" y="496389"/>
            <a:ext cx="1123405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percent of “junk DNA” is proportional to organism complexity</a:t>
            </a:r>
          </a:p>
          <a:p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 the “junk DNA” seems to be involved in producing that complexity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84" y="2014538"/>
            <a:ext cx="8624160" cy="465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53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451" y="496389"/>
            <a:ext cx="112340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serious challenge to junk DNA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35" y="1981200"/>
            <a:ext cx="8877489" cy="467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8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589" y="324939"/>
            <a:ext cx="1123405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September, 2012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Results of the massive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Encode Project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published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or most “junk DNA” is regulatory </a:t>
            </a:r>
          </a:p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DNA, controlling the protein-</a:t>
            </a:r>
          </a:p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coding DNA</a:t>
            </a:r>
          </a:p>
          <a:p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solidFill>
                  <a:schemeClr val="bg1"/>
                </a:solidFill>
                <a:latin typeface="+mj-lt"/>
              </a:rPr>
              <a:t>Nature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489 (7414): 45-113, September 6, 2012.</a:t>
            </a:r>
            <a:endParaRPr lang="en-US" sz="2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54" y="1390650"/>
            <a:ext cx="4699643" cy="526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5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451" y="496389"/>
            <a:ext cx="112340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“Junk DNA” is no longer even a useful concept</a:t>
            </a:r>
          </a:p>
          <a:p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supposed junk DNA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controls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whether our protein-coding DNA will make a human, a chimpanzee, or a mouse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38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71" y="141651"/>
            <a:ext cx="1144306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# 2</a:t>
            </a: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 for the tree of life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(common ancestry of all genes and organisms)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is facing serious setbacks</a:t>
            </a:r>
          </a:p>
          <a:p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33C0-820D-46AB-BE96-4F746E8D66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498" y="2743199"/>
            <a:ext cx="3601843" cy="388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16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71" y="470263"/>
            <a:ext cx="1144306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Darwinian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understanding of macroevolution requires that all new features arise by a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long, gradual series of small changes</a:t>
            </a:r>
          </a:p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tree of life is claimed to be a record of this series of changes</a:t>
            </a:r>
          </a:p>
          <a:p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689DBE-3D9F-4DA5-A1AC-C14377E06F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13" y="2726074"/>
            <a:ext cx="3626485" cy="391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88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068" y="126066"/>
            <a:ext cx="114430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Problem: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ORFan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genes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(orphan genes) – genes that seem to just appear with no evolutionary ancestry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10 – 20% of genes are orphan genes.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Hundreds of these in humans alone.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Some are very important; including 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responsibility for the large human brain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469595-B76F-42C7-B2ED-0D7CDB01AA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072" y="2701090"/>
            <a:ext cx="3643860" cy="393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68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956" y="209862"/>
            <a:ext cx="5662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Problem # 3: Epigenetics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8956" y="905031"/>
            <a:ext cx="1095781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</a:rPr>
              <a:t>Epigenetics is a management system that determines how to use the DNA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Sensors in the cell detect environmental factors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Places chemical tags on the DNA </a:t>
            </a:r>
          </a:p>
          <a:p>
            <a:r>
              <a:rPr lang="en-US" sz="2800" dirty="0">
                <a:solidFill>
                  <a:schemeClr val="bg1"/>
                </a:solidFill>
              </a:rPr>
              <a:t>(the little pink tags)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They turn genes on and off, without </a:t>
            </a:r>
          </a:p>
          <a:p>
            <a:r>
              <a:rPr lang="en-US" sz="2800" dirty="0">
                <a:solidFill>
                  <a:schemeClr val="bg1"/>
                </a:solidFill>
              </a:rPr>
              <a:t>changing the information in DNA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5" y="3179731"/>
            <a:ext cx="5038725" cy="367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8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872" y="759721"/>
            <a:ext cx="1175657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 of this talk:</a:t>
            </a:r>
          </a:p>
          <a:p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current state of the evidence for the evolution of life forms by random mutation and natural selection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why the newest evidence is causing big trouble for Darwin’s theory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137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451" y="496389"/>
            <a:ext cx="11234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Exodus 20:5</a:t>
            </a:r>
          </a:p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“Punishing the children for the sins of the fathers to the third and fourth generation”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58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7226" y="209862"/>
            <a:ext cx="2073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Epigenetics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88" y="1620774"/>
            <a:ext cx="5486400" cy="51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50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7226" y="209862"/>
            <a:ext cx="2073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Epigenetics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705" y="1319134"/>
            <a:ext cx="493176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Epigenetic effects can last for several generations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</a:rPr>
              <a:t>Example 1:</a:t>
            </a:r>
            <a:r>
              <a:rPr lang="en-US" sz="2800" dirty="0">
                <a:solidFill>
                  <a:schemeClr val="bg1"/>
                </a:solidFill>
              </a:rPr>
              <a:t>  </a:t>
            </a:r>
          </a:p>
          <a:p>
            <a:r>
              <a:rPr lang="en-US" sz="2800" dirty="0">
                <a:solidFill>
                  <a:schemeClr val="bg1"/>
                </a:solidFill>
              </a:rPr>
              <a:t>Response of </a:t>
            </a:r>
            <a:r>
              <a:rPr lang="en-US" sz="2800" dirty="0">
                <a:solidFill>
                  <a:srgbClr val="FFFF00"/>
                </a:solidFill>
              </a:rPr>
              <a:t>mice</a:t>
            </a:r>
            <a:r>
              <a:rPr lang="en-US" sz="2800" dirty="0">
                <a:solidFill>
                  <a:schemeClr val="bg1"/>
                </a:solidFill>
              </a:rPr>
              <a:t> to the </a:t>
            </a:r>
            <a:r>
              <a:rPr lang="en-US" sz="2800" dirty="0">
                <a:solidFill>
                  <a:srgbClr val="FFFF00"/>
                </a:solidFill>
              </a:rPr>
              <a:t>odor</a:t>
            </a:r>
            <a:r>
              <a:rPr lang="en-US" sz="2800" dirty="0">
                <a:solidFill>
                  <a:schemeClr val="bg1"/>
                </a:solidFill>
              </a:rPr>
              <a:t> of peach blossoms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88" y="1620774"/>
            <a:ext cx="5486400" cy="51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87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78823"/>
            <a:ext cx="1137774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2: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Blind cave fish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how did they become blind?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Old explanation –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mutations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destroyed sight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218163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78823"/>
            <a:ext cx="113777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Blind cave fish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how did they become blind?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Old explanation –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mutations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destroyed sight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New explanation – epigenetics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Their eye genes are intact, but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been turned off.</a:t>
            </a:r>
          </a:p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No changes in the DNA    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147867" y="2254127"/>
            <a:ext cx="6652008" cy="3014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799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788" y="485775"/>
            <a:ext cx="109156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Epigenetics is a problem for Darwinism, because:</a:t>
            </a:r>
          </a:p>
          <a:p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</a:rPr>
              <a:t>	Epigenetics initiates changes that are:</a:t>
            </a:r>
          </a:p>
          <a:p>
            <a:r>
              <a:rPr lang="en-US" sz="3200" dirty="0">
                <a:solidFill>
                  <a:srgbClr val="FFFF00"/>
                </a:solidFill>
              </a:rPr>
              <a:t>	     </a:t>
            </a:r>
            <a:r>
              <a:rPr lang="en-US" sz="3200" dirty="0">
                <a:solidFill>
                  <a:schemeClr val="bg1"/>
                </a:solidFill>
              </a:rPr>
              <a:t>A response to environmental influence</a:t>
            </a:r>
          </a:p>
          <a:p>
            <a:r>
              <a:rPr lang="en-US" sz="3200" dirty="0">
                <a:solidFill>
                  <a:srgbClr val="FFFF00"/>
                </a:solidFill>
              </a:rPr>
              <a:t>	     </a:t>
            </a:r>
            <a:r>
              <a:rPr lang="en-US" sz="3200" dirty="0">
                <a:solidFill>
                  <a:schemeClr val="bg1"/>
                </a:solidFill>
              </a:rPr>
              <a:t>Beneficial</a:t>
            </a:r>
          </a:p>
          <a:p>
            <a:r>
              <a:rPr lang="en-US" sz="3200" dirty="0">
                <a:solidFill>
                  <a:schemeClr val="bg1"/>
                </a:solidFill>
              </a:rPr>
              <a:t>	     Inheritable</a:t>
            </a:r>
          </a:p>
          <a:p>
            <a:r>
              <a:rPr lang="en-US" sz="3200" dirty="0">
                <a:solidFill>
                  <a:schemeClr val="bg1"/>
                </a:solidFill>
              </a:rPr>
              <a:t>	     Non-random	</a:t>
            </a:r>
          </a:p>
        </p:txBody>
      </p:sp>
    </p:spTree>
    <p:extLst>
      <p:ext uri="{BB962C8B-B14F-4D97-AF65-F5344CB8AC3E}">
        <p14:creationId xmlns:p14="http://schemas.microsoft.com/office/powerpoint/2010/main" val="2153198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788" y="485775"/>
            <a:ext cx="1091565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Epigenetics is a problem for Darwinism, because:</a:t>
            </a:r>
          </a:p>
          <a:p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</a:rPr>
              <a:t>	Epigenetics initiates changes that are:</a:t>
            </a:r>
          </a:p>
          <a:p>
            <a:r>
              <a:rPr lang="en-US" sz="3200" dirty="0">
                <a:solidFill>
                  <a:srgbClr val="FFFF00"/>
                </a:solidFill>
              </a:rPr>
              <a:t>	     </a:t>
            </a:r>
            <a:r>
              <a:rPr lang="en-US" sz="3200" dirty="0">
                <a:solidFill>
                  <a:schemeClr val="bg1"/>
                </a:solidFill>
              </a:rPr>
              <a:t>A response to environmental influence</a:t>
            </a:r>
          </a:p>
          <a:p>
            <a:r>
              <a:rPr lang="en-US" sz="3200" dirty="0">
                <a:solidFill>
                  <a:srgbClr val="FFFF00"/>
                </a:solidFill>
              </a:rPr>
              <a:t>	     </a:t>
            </a:r>
            <a:r>
              <a:rPr lang="en-US" sz="3200" dirty="0">
                <a:solidFill>
                  <a:schemeClr val="bg1"/>
                </a:solidFill>
              </a:rPr>
              <a:t>Beneficial</a:t>
            </a:r>
          </a:p>
          <a:p>
            <a:r>
              <a:rPr lang="en-US" sz="3200" dirty="0">
                <a:solidFill>
                  <a:schemeClr val="bg1"/>
                </a:solidFill>
              </a:rPr>
              <a:t>	     Inheritable</a:t>
            </a:r>
          </a:p>
          <a:p>
            <a:r>
              <a:rPr lang="en-US" sz="3200" dirty="0">
                <a:solidFill>
                  <a:schemeClr val="bg1"/>
                </a:solidFill>
              </a:rPr>
              <a:t>	     Non-random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dirty="0">
                <a:solidFill>
                  <a:srgbClr val="FFFF00"/>
                </a:solidFill>
              </a:rPr>
              <a:t>How can this happen unless there is, somehow, intelligent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	awareness behind the design or operation of this system?</a:t>
            </a: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76651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913" y="557213"/>
            <a:ext cx="11244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Problem # 4: Irreducible complexity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</a:rPr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95" y="1249710"/>
            <a:ext cx="6603466" cy="523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41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913" y="557213"/>
            <a:ext cx="112442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Problem # 5: Other new insights from molecular biology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</a:rPr>
              <a:t>	</a:t>
            </a:r>
            <a:r>
              <a:rPr lang="en-US" sz="3200" dirty="0">
                <a:solidFill>
                  <a:schemeClr val="bg1"/>
                </a:solidFill>
              </a:rPr>
              <a:t>A group of “new evolutionists” recognize that:	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</a:rPr>
              <a:t>	Darwinian random mutations and natural selection don’t 	  	     work</a:t>
            </a:r>
          </a:p>
          <a:p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</a:rPr>
              <a:t>	New genetic information must arise some other way</a:t>
            </a:r>
          </a:p>
        </p:txBody>
      </p:sp>
    </p:spTree>
    <p:extLst>
      <p:ext uri="{BB962C8B-B14F-4D97-AF65-F5344CB8AC3E}">
        <p14:creationId xmlns:p14="http://schemas.microsoft.com/office/powerpoint/2010/main" val="1332980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78823"/>
            <a:ext cx="1137774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Modern Evolutionary Synthesis included an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hoc assumption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the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nature of hereditary variation.”	Shapiro p. 142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“It requires great faith to believe that a process of random, accidental genome change could serve this function” (adaptation).	Shapiro p. 134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genetic engineering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“cells are now reasonably seen to operate teleologically (with purpose): their goals are survival, growth, and reproduction.”	Shapiro p. 137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complex biochemistry in the cell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“decides”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interpret the DNA.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Shapiro. 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Evolution: A View from the 21</a:t>
            </a:r>
            <a:r>
              <a:rPr lang="en-US" sz="2800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Century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8452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711" y="202509"/>
            <a:ext cx="1148246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of scientific advance</a:t>
            </a: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Darwin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(mid-1800’s)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Molecular biology unknown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Genetics still decades in the future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Neo-Darwinian Synthesis  (the Modern Synthesis)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1930’s and 1940’s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Synthesis of current genetic ideas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Molecular biology still in the future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 biology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Especially since the 1950’s, with rapid advance recently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56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78823"/>
            <a:ext cx="113777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mutations are not the source of genetic change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043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7" y="2217703"/>
            <a:ext cx="3646167" cy="37077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782" y="974690"/>
            <a:ext cx="7515935" cy="569530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37007" y="2217703"/>
            <a:ext cx="3646167" cy="37077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37007" y="2217703"/>
            <a:ext cx="3646167" cy="37077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7007" y="357188"/>
            <a:ext cx="4020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The analogy must be revised</a:t>
            </a:r>
          </a:p>
        </p:txBody>
      </p:sp>
    </p:spTree>
    <p:extLst>
      <p:ext uri="{BB962C8B-B14F-4D97-AF65-F5344CB8AC3E}">
        <p14:creationId xmlns:p14="http://schemas.microsoft.com/office/powerpoint/2010/main" val="3672883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4" y="542051"/>
            <a:ext cx="7515935" cy="5695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7986713" y="1841956"/>
            <a:ext cx="42052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Organisms have “stand-by” genetic information: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Potential for change</a:t>
            </a:r>
            <a:r>
              <a:rPr lang="en-US" dirty="0"/>
              <a:t> </a:t>
            </a:r>
          </a:p>
        </p:txBody>
      </p:sp>
      <p:sp>
        <p:nvSpPr>
          <p:cNvPr id="6" name="Left Arrow 5"/>
          <p:cNvSpPr/>
          <p:nvPr/>
        </p:nvSpPr>
        <p:spPr>
          <a:xfrm>
            <a:off x="7819329" y="2965341"/>
            <a:ext cx="97840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02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9453" y="271305"/>
            <a:ext cx="1129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Stand-by genetic information – example: genetic variability in dogs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95" y="962186"/>
            <a:ext cx="5981598" cy="564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76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06" y="233317"/>
            <a:ext cx="7128182" cy="64675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050" y="471488"/>
            <a:ext cx="38576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Random mutations (random damage) do occur; so what is the most likely result? </a:t>
            </a:r>
          </a:p>
        </p:txBody>
      </p:sp>
    </p:spTree>
    <p:extLst>
      <p:ext uri="{BB962C8B-B14F-4D97-AF65-F5344CB8AC3E}">
        <p14:creationId xmlns:p14="http://schemas.microsoft.com/office/powerpoint/2010/main" val="1033772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976" y="442412"/>
            <a:ext cx="1049652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Summary of challenges to the theory of evolution</a:t>
            </a:r>
          </a:p>
          <a:p>
            <a:r>
              <a:rPr lang="en-US" sz="4000" dirty="0">
                <a:solidFill>
                  <a:srgbClr val="FFFF00"/>
                </a:solidFill>
              </a:rPr>
              <a:t>And challenges to naturalistic explanations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052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976" y="442412"/>
            <a:ext cx="1091330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Summary of challenges to the theory of evolution</a:t>
            </a:r>
          </a:p>
          <a:p>
            <a:r>
              <a:rPr lang="en-US" sz="4000" dirty="0">
                <a:solidFill>
                  <a:srgbClr val="FFFF00"/>
                </a:solidFill>
              </a:rPr>
              <a:t>And challenges to naturalistic explanations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Macroevolution: is it just an accumulation of microevolution </a:t>
            </a:r>
          </a:p>
          <a:p>
            <a:r>
              <a:rPr lang="en-US" sz="3200" dirty="0">
                <a:solidFill>
                  <a:schemeClr val="bg1"/>
                </a:solidFill>
              </a:rPr>
              <a:t>over time?</a:t>
            </a:r>
          </a:p>
        </p:txBody>
      </p:sp>
    </p:spTree>
    <p:extLst>
      <p:ext uri="{BB962C8B-B14F-4D97-AF65-F5344CB8AC3E}">
        <p14:creationId xmlns:p14="http://schemas.microsoft.com/office/powerpoint/2010/main" val="978823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632" y="532523"/>
            <a:ext cx="1122497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Answer  -  NO</a:t>
            </a:r>
          </a:p>
          <a:p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Macroevolution is a different process: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 accumulated microevolution over time</a:t>
            </a: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Macroevolution requires evolution of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structures and organs</a:t>
            </a: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Bones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Feathers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Hearts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Brains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6A209-A73C-44CC-9F72-D451CD0020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20" y="1828799"/>
            <a:ext cx="2254801" cy="1852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F6C2D0-AE88-434E-B831-CD3831FEF0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38" y="4559643"/>
            <a:ext cx="2557310" cy="209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278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5" y="147513"/>
            <a:ext cx="114129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Microevolution is becoming even more compatible with creation</a:t>
            </a:r>
          </a:p>
          <a:p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adaptation – Darwin’s finches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Epigenetics – salamanders adapt to new environments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Microevolution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created genetic potential - dogs</a:t>
            </a:r>
          </a:p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353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5" y="147513"/>
            <a:ext cx="114129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Microevolution is becoming even more compatible with creation</a:t>
            </a:r>
          </a:p>
          <a:p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adaptation – Darwin’s finches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Epigenetics – salamanders adapt to new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enviroments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Microevolution within created genetic potential - dogs</a:t>
            </a:r>
          </a:p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Microevolution is not a naturalistic process</a:t>
            </a:r>
          </a:p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151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872" y="759721"/>
            <a:ext cx="117565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we know now that we didn’t know a few decades ago? </a:t>
            </a:r>
          </a:p>
          <a:p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 developments – last 5 to 10 years</a:t>
            </a:r>
          </a:p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 and spectacular advance in genetics and molecular biology</a:t>
            </a:r>
          </a:p>
        </p:txBody>
      </p:sp>
    </p:spTree>
    <p:extLst>
      <p:ext uri="{BB962C8B-B14F-4D97-AF65-F5344CB8AC3E}">
        <p14:creationId xmlns:p14="http://schemas.microsoft.com/office/powerpoint/2010/main" val="29451557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788" y="285750"/>
            <a:ext cx="1081563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And, .  .  .  .     macroevolution theory is collapsing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</a:rPr>
              <a:t>	</a:t>
            </a:r>
            <a:r>
              <a:rPr lang="en-US" sz="3200" dirty="0">
                <a:solidFill>
                  <a:schemeClr val="bg1"/>
                </a:solidFill>
              </a:rPr>
              <a:t>No junk DNA</a:t>
            </a:r>
          </a:p>
          <a:p>
            <a:r>
              <a:rPr lang="en-US" sz="3200" dirty="0">
                <a:solidFill>
                  <a:schemeClr val="bg1"/>
                </a:solidFill>
              </a:rPr>
              <a:t>	Orphan genes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	Epigenetics</a:t>
            </a:r>
          </a:p>
          <a:p>
            <a:r>
              <a:rPr lang="en-US" sz="3200" dirty="0">
                <a:solidFill>
                  <a:schemeClr val="bg1"/>
                </a:solidFill>
              </a:rPr>
              <a:t>	Molecular complexity</a:t>
            </a:r>
          </a:p>
          <a:p>
            <a:r>
              <a:rPr lang="en-US" sz="3200" dirty="0">
                <a:solidFill>
                  <a:schemeClr val="bg1"/>
                </a:solidFill>
              </a:rPr>
              <a:t>	Intelligent design</a:t>
            </a:r>
          </a:p>
          <a:p>
            <a:r>
              <a:rPr lang="en-US" sz="3200" dirty="0">
                <a:solidFill>
                  <a:schemeClr val="bg1"/>
                </a:solidFill>
              </a:rPr>
              <a:t>	Irreducible complexity</a:t>
            </a:r>
          </a:p>
          <a:p>
            <a:r>
              <a:rPr lang="en-US" sz="3200" dirty="0">
                <a:solidFill>
                  <a:schemeClr val="bg1"/>
                </a:solidFill>
              </a:rPr>
              <a:t>	Abiogenesis does not work</a:t>
            </a:r>
          </a:p>
        </p:txBody>
      </p:sp>
    </p:spTree>
    <p:extLst>
      <p:ext uri="{BB962C8B-B14F-4D97-AF65-F5344CB8AC3E}">
        <p14:creationId xmlns:p14="http://schemas.microsoft.com/office/powerpoint/2010/main" val="3678641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788" y="285750"/>
            <a:ext cx="1081563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And, .  .  .  .     macroevolution theory is collapsing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</a:rPr>
              <a:t>	</a:t>
            </a:r>
            <a:r>
              <a:rPr lang="en-US" sz="3200" dirty="0">
                <a:solidFill>
                  <a:schemeClr val="bg1"/>
                </a:solidFill>
              </a:rPr>
              <a:t>No junk DNA</a:t>
            </a:r>
          </a:p>
          <a:p>
            <a:r>
              <a:rPr lang="en-US" sz="3200" dirty="0">
                <a:solidFill>
                  <a:schemeClr val="bg1"/>
                </a:solidFill>
              </a:rPr>
              <a:t>	Orphan genes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	Epigenetics</a:t>
            </a:r>
          </a:p>
          <a:p>
            <a:r>
              <a:rPr lang="en-US" sz="3200" dirty="0">
                <a:solidFill>
                  <a:schemeClr val="bg1"/>
                </a:solidFill>
              </a:rPr>
              <a:t>	Molecular complexity</a:t>
            </a:r>
          </a:p>
          <a:p>
            <a:r>
              <a:rPr lang="en-US" sz="3200" dirty="0">
                <a:solidFill>
                  <a:schemeClr val="bg1"/>
                </a:solidFill>
              </a:rPr>
              <a:t>	Intelligent design</a:t>
            </a:r>
          </a:p>
          <a:p>
            <a:r>
              <a:rPr lang="en-US" sz="3200" dirty="0">
                <a:solidFill>
                  <a:schemeClr val="bg1"/>
                </a:solidFill>
              </a:rPr>
              <a:t>	Irreducible complexity</a:t>
            </a:r>
          </a:p>
          <a:p>
            <a:r>
              <a:rPr lang="en-US" sz="3200" dirty="0">
                <a:solidFill>
                  <a:schemeClr val="bg1"/>
                </a:solidFill>
              </a:rPr>
              <a:t>	Abiogenesis does not work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rgbClr val="FFFF00"/>
                </a:solidFill>
              </a:rPr>
              <a:t>The evidence favors creation</a:t>
            </a:r>
          </a:p>
        </p:txBody>
      </p:sp>
    </p:spTree>
    <p:extLst>
      <p:ext uri="{BB962C8B-B14F-4D97-AF65-F5344CB8AC3E}">
        <p14:creationId xmlns:p14="http://schemas.microsoft.com/office/powerpoint/2010/main" val="4486654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71" y="470263"/>
            <a:ext cx="11443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evolutionary biologists responding to these challenges?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3360" y="4970561"/>
            <a:ext cx="289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No junk DNA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9674" y="2133582"/>
            <a:ext cx="2398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Orphan genes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7360" y="5453986"/>
            <a:ext cx="2036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Epigenetics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162" y="2646010"/>
            <a:ext cx="2668405" cy="20220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31057" y="2133581"/>
            <a:ext cx="2812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Failure of Darwinism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1" y="3284990"/>
            <a:ext cx="2968874" cy="16017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61" y="2646010"/>
            <a:ext cx="2410201" cy="21899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85" y="3102621"/>
            <a:ext cx="2414836" cy="224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686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118" y="1256330"/>
            <a:ext cx="5231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Epigenetics minimized or ignored</a:t>
            </a:r>
          </a:p>
          <a:p>
            <a:r>
              <a:rPr lang="en-US" sz="2800" dirty="0">
                <a:solidFill>
                  <a:schemeClr val="bg1"/>
                </a:solidFill>
              </a:rPr>
              <a:t>Orphan genes not mentioned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0740" y="1256329"/>
            <a:ext cx="5285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Epigenetics – proposed basis for a new evolution theory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83" y="2605374"/>
            <a:ext cx="4990275" cy="4029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740" y="2605374"/>
            <a:ext cx="5248276" cy="30746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57389" y="181698"/>
            <a:ext cx="8143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Two groups of current evolution textbooks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06247" y="5890261"/>
            <a:ext cx="5155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New features:  how do they arise?</a:t>
            </a:r>
          </a:p>
        </p:txBody>
      </p:sp>
    </p:spTree>
    <p:extLst>
      <p:ext uri="{BB962C8B-B14F-4D97-AF65-F5344CB8AC3E}">
        <p14:creationId xmlns:p14="http://schemas.microsoft.com/office/powerpoint/2010/main" val="1306793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338" y="451149"/>
            <a:ext cx="111728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Macroevolution is facing increasingly serious challenges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Eminent evolutionists, primarily molecular biologists, are raising those challenges and rejecting Darwinian theory – </a:t>
            </a:r>
            <a:r>
              <a:rPr lang="en-US" sz="2800" dirty="0">
                <a:solidFill>
                  <a:srgbClr val="FFFF00"/>
                </a:solidFill>
              </a:rPr>
              <a:t>random mutations do not work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So –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Why </a:t>
            </a:r>
            <a:r>
              <a:rPr lang="en-US" sz="2800" dirty="0">
                <a:solidFill>
                  <a:schemeClr val="bg1"/>
                </a:solidFill>
              </a:rPr>
              <a:t>do evolutionary biologists seem to be more committed to their theory than ever?</a:t>
            </a:r>
          </a:p>
        </p:txBody>
      </p:sp>
    </p:spTree>
    <p:extLst>
      <p:ext uri="{BB962C8B-B14F-4D97-AF65-F5344CB8AC3E}">
        <p14:creationId xmlns:p14="http://schemas.microsoft.com/office/powerpoint/2010/main" val="42279131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338" y="451149"/>
            <a:ext cx="111728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Macroevolution is facing increasingly serious challenges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Eminent evolutionists, primarily molecular biologists, are raising those challenges and rejecting Darwinian theory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So – </a:t>
            </a:r>
          </a:p>
          <a:p>
            <a:r>
              <a:rPr lang="en-US" sz="2800" dirty="0">
                <a:solidFill>
                  <a:schemeClr val="bg1"/>
                </a:solidFill>
              </a:rPr>
              <a:t>Why do evolutionary biologists seem to be more committed to their theory than ever?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</a:rPr>
              <a:t>It is because of philosophy, not evidence  </a:t>
            </a:r>
          </a:p>
        </p:txBody>
      </p:sp>
    </p:spTree>
    <p:extLst>
      <p:ext uri="{BB962C8B-B14F-4D97-AF65-F5344CB8AC3E}">
        <p14:creationId xmlns:p14="http://schemas.microsoft.com/office/powerpoint/2010/main" val="10623631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2106" y="20293"/>
            <a:ext cx="1048702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Darwinian theory is collapsing, largely from the molecular challenges.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Hard-line Darwinists are relying on commitment to their naturalistic philosophy (worldview) 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	A division within conventional scientists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	</a:t>
            </a:r>
            <a:r>
              <a:rPr lang="en-US" sz="2800" dirty="0">
                <a:solidFill>
                  <a:schemeClr val="bg1"/>
                </a:solidFill>
              </a:rPr>
              <a:t>Hard-line Darwinists		Darwinism does not work</a:t>
            </a:r>
          </a:p>
          <a:p>
            <a:r>
              <a:rPr lang="en-US" sz="2800" dirty="0">
                <a:solidFill>
                  <a:schemeClr val="bg1"/>
                </a:solidFill>
              </a:rPr>
              <a:t>		Dawkins				J Shapiro</a:t>
            </a:r>
          </a:p>
          <a:p>
            <a:r>
              <a:rPr lang="en-US" sz="2800" dirty="0">
                <a:solidFill>
                  <a:schemeClr val="bg1"/>
                </a:solidFill>
              </a:rPr>
              <a:t>		Coyne					Denton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		Miller					Muller</a:t>
            </a:r>
          </a:p>
          <a:p>
            <a:r>
              <a:rPr lang="en-US" sz="2800" dirty="0">
                <a:solidFill>
                  <a:schemeClr val="bg1"/>
                </a:solidFill>
              </a:rPr>
              <a:t>		Pennock				</a:t>
            </a:r>
            <a:r>
              <a:rPr lang="en-US" sz="2800" dirty="0" err="1">
                <a:solidFill>
                  <a:schemeClr val="bg1"/>
                </a:solidFill>
              </a:rPr>
              <a:t>Pigliucci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		Prothero				Noble</a:t>
            </a:r>
          </a:p>
          <a:p>
            <a:r>
              <a:rPr lang="en-US" sz="2800" dirty="0">
                <a:solidFill>
                  <a:schemeClr val="bg1"/>
                </a:solidFill>
              </a:rPr>
              <a:t>							Tour</a:t>
            </a:r>
          </a:p>
        </p:txBody>
      </p:sp>
    </p:spTree>
    <p:extLst>
      <p:ext uri="{BB962C8B-B14F-4D97-AF65-F5344CB8AC3E}">
        <p14:creationId xmlns:p14="http://schemas.microsoft.com/office/powerpoint/2010/main" val="26124004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1963" y="1143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Conclusions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2462" y="1019927"/>
            <a:ext cx="1088707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Darwinian theory of evolution through random mutations and natural selection is facing deadly challenges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There is a growing conflict </a:t>
            </a:r>
            <a:r>
              <a:rPr lang="en-US" sz="3200" i="1" dirty="0">
                <a:solidFill>
                  <a:srgbClr val="FFFF00"/>
                </a:solidFill>
              </a:rPr>
              <a:t>within science</a:t>
            </a:r>
            <a:r>
              <a:rPr lang="en-US" sz="3200" dirty="0">
                <a:solidFill>
                  <a:schemeClr val="bg1"/>
                </a:solidFill>
              </a:rPr>
              <a:t>, between </a:t>
            </a:r>
            <a:r>
              <a:rPr lang="en-US" sz="3200" dirty="0" err="1">
                <a:solidFill>
                  <a:schemeClr val="bg1"/>
                </a:solidFill>
              </a:rPr>
              <a:t>hard-line</a:t>
            </a:r>
            <a:r>
              <a:rPr lang="en-US" sz="3200" dirty="0">
                <a:solidFill>
                  <a:schemeClr val="bg1"/>
                </a:solidFill>
              </a:rPr>
              <a:t> Darwinists and the “new evolutionists” who recognize the collapse of Darwinism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Creationists have increasing reasons to be confident of the literal creation of life forms – </a:t>
            </a:r>
            <a:r>
              <a:rPr lang="en-US" sz="3200" dirty="0">
                <a:solidFill>
                  <a:srgbClr val="FFFF00"/>
                </a:solidFill>
              </a:rPr>
              <a:t>This is a new day for us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598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1963" y="1143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Conclusions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" y="1100138"/>
            <a:ext cx="108870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How can we grasp the full truth about origins?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Gain a broad and deep understanding of life and all the complexities of life processes.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The deeper our broad-scale knowledge of the processes of life becomes, the more likely it is that ideas like abiogenesis (chemical evolution) and large-scale macroevolution will sink into an abyss of impossibility, </a:t>
            </a:r>
            <a:r>
              <a:rPr lang="en-US" sz="3200" dirty="0">
                <a:solidFill>
                  <a:srgbClr val="FFFF00"/>
                </a:solidFill>
              </a:rPr>
              <a:t>right next to a plan to </a:t>
            </a:r>
            <a:r>
              <a:rPr lang="en-US" sz="3200" i="1" dirty="0">
                <a:solidFill>
                  <a:srgbClr val="FFFF00"/>
                </a:solidFill>
              </a:rPr>
              <a:t>build a railroad to Mars.  </a:t>
            </a:r>
          </a:p>
        </p:txBody>
      </p:sp>
    </p:spTree>
    <p:extLst>
      <p:ext uri="{BB962C8B-B14F-4D97-AF65-F5344CB8AC3E}">
        <p14:creationId xmlns:p14="http://schemas.microsoft.com/office/powerpoint/2010/main" val="14503685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110" y="419725"/>
            <a:ext cx="8135191" cy="604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3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7464" y="157997"/>
            <a:ext cx="104153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Macroevolution</a:t>
            </a:r>
          </a:p>
          <a:p>
            <a:r>
              <a:rPr lang="en-US" sz="3200" dirty="0">
                <a:solidFill>
                  <a:srgbClr val="FFFF00"/>
                </a:solidFill>
              </a:rPr>
              <a:t>   </a:t>
            </a:r>
            <a:r>
              <a:rPr lang="en-US" sz="3200" dirty="0">
                <a:solidFill>
                  <a:schemeClr val="bg1"/>
                </a:solidFill>
              </a:rPr>
              <a:t>Evolution of new major groups of organisms – Orders,   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  Classes, Phyla.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   </a:t>
            </a:r>
            <a:r>
              <a:rPr lang="en-US" sz="3200" dirty="0">
                <a:solidFill>
                  <a:srgbClr val="FFFF00"/>
                </a:solidFill>
              </a:rPr>
              <a:t>New organs and systems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   </a:t>
            </a:r>
            <a:r>
              <a:rPr lang="en-US" sz="3200" dirty="0">
                <a:solidFill>
                  <a:srgbClr val="FFFF00"/>
                </a:solidFill>
              </a:rPr>
              <a:t>Must invent:</a:t>
            </a:r>
          </a:p>
          <a:p>
            <a:r>
              <a:rPr lang="en-US" sz="3200" dirty="0">
                <a:solidFill>
                  <a:schemeClr val="bg1"/>
                </a:solidFill>
              </a:rPr>
              <a:t>	Bones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	Feathers</a:t>
            </a:r>
          </a:p>
          <a:p>
            <a:r>
              <a:rPr lang="en-US" sz="3200" dirty="0">
                <a:solidFill>
                  <a:schemeClr val="bg1"/>
                </a:solidFill>
              </a:rPr>
              <a:t>	Hearts</a:t>
            </a:r>
          </a:p>
          <a:p>
            <a:r>
              <a:rPr lang="en-US" sz="3200" dirty="0">
                <a:solidFill>
                  <a:schemeClr val="bg1"/>
                </a:solidFill>
              </a:rPr>
              <a:t>	Locomotion systems</a:t>
            </a:r>
          </a:p>
          <a:p>
            <a:r>
              <a:rPr lang="en-US" sz="3200" dirty="0">
                <a:solidFill>
                  <a:schemeClr val="bg1"/>
                </a:solidFill>
              </a:rPr>
              <a:t>	Genes for all this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52538" y="4920471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Macroevolution is contrary to biblical creation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CC2DB-D472-47B8-9F10-46DDB128DE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64" y="1822536"/>
            <a:ext cx="2782997" cy="300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460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1963" y="1143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Conclusions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" y="1100138"/>
            <a:ext cx="108870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God loves all persons. 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Be respectful </a:t>
            </a:r>
            <a:r>
              <a:rPr lang="en-US" sz="2800" dirty="0">
                <a:solidFill>
                  <a:schemeClr val="bg1"/>
                </a:solidFill>
              </a:rPr>
              <a:t>of those we disagree with, even though we reject their  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 beliefs about origins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342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1963" y="1143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Conclusions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" y="1100138"/>
            <a:ext cx="1088707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God loves all persons. 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Be respectful </a:t>
            </a:r>
            <a:r>
              <a:rPr lang="en-US" sz="2800" dirty="0">
                <a:solidFill>
                  <a:schemeClr val="bg1"/>
                </a:solidFill>
              </a:rPr>
              <a:t>of those we disagree with, even though we reject their  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 beliefs about origins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457200" indent="-457200"/>
            <a:r>
              <a:rPr lang="en-US" sz="4000" dirty="0">
                <a:solidFill>
                  <a:srgbClr val="92D050"/>
                </a:solidFill>
              </a:rPr>
              <a:t>Our standard; our confidence - is still faith in the Bible</a:t>
            </a:r>
          </a:p>
          <a:p>
            <a:endParaRPr lang="en-US" sz="4000" dirty="0">
              <a:solidFill>
                <a:srgbClr val="92D050"/>
              </a:solidFill>
            </a:endParaRPr>
          </a:p>
          <a:p>
            <a:r>
              <a:rPr lang="en-US" sz="4000" dirty="0">
                <a:solidFill>
                  <a:srgbClr val="92D050"/>
                </a:solidFill>
              </a:rPr>
              <a:t>But God is using science to encourage us</a:t>
            </a:r>
          </a:p>
        </p:txBody>
      </p:sp>
    </p:spTree>
    <p:extLst>
      <p:ext uri="{BB962C8B-B14F-4D97-AF65-F5344CB8AC3E}">
        <p14:creationId xmlns:p14="http://schemas.microsoft.com/office/powerpoint/2010/main" val="320613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78823"/>
            <a:ext cx="1137774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macroevolution work?  What is the process?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Accepted evolution theory: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mutations </a:t>
            </a:r>
          </a:p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selection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two concepts are the core of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Neo-Darwinism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12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78823"/>
            <a:ext cx="113777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Darwinian theory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process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random.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Nowhere in the process can there be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foresight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of what would be beneficial to the organism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selection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 naturalistic process)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determines which random change will succeed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63" y="4749638"/>
            <a:ext cx="2429648" cy="970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76" y="4682696"/>
            <a:ext cx="2907903" cy="103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37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78823"/>
            <a:ext cx="11377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Foresight would imply creation or </a:t>
            </a:r>
          </a:p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intelligent design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13" y="1939326"/>
            <a:ext cx="4719774" cy="47995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43513" y="433908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An analogy of evolution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453" y="5915768"/>
            <a:ext cx="1367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FEATHER</a:t>
            </a:r>
          </a:p>
        </p:txBody>
      </p:sp>
    </p:spTree>
    <p:extLst>
      <p:ext uri="{BB962C8B-B14F-4D97-AF65-F5344CB8AC3E}">
        <p14:creationId xmlns:p14="http://schemas.microsoft.com/office/powerpoint/2010/main" val="1612391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50" y="414338"/>
            <a:ext cx="110299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New evidence causing serious trouble for the Darwinian theory of random mutation and natural selection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Problems are rapidly increasing, especially from advances in molecular biology</a:t>
            </a:r>
          </a:p>
        </p:txBody>
      </p:sp>
    </p:spTree>
    <p:extLst>
      <p:ext uri="{BB962C8B-B14F-4D97-AF65-F5344CB8AC3E}">
        <p14:creationId xmlns:p14="http://schemas.microsoft.com/office/powerpoint/2010/main" val="1000002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1924</TotalTime>
  <Words>1729</Words>
  <Application>Microsoft Office PowerPoint</Application>
  <PresentationFormat>Widescreen</PresentationFormat>
  <Paragraphs>320</Paragraphs>
  <Slides>51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Times New Roman</vt:lpstr>
      <vt:lpstr>Office Theme</vt:lpstr>
      <vt:lpstr>Can evolution survive the new biological insights?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Brand, Leonard (LLU)</dc:creator>
  <cp:lastModifiedBy>Brand, Leonard (LLU)</cp:lastModifiedBy>
  <cp:revision>246</cp:revision>
  <dcterms:created xsi:type="dcterms:W3CDTF">2015-07-06T23:59:33Z</dcterms:created>
  <dcterms:modified xsi:type="dcterms:W3CDTF">2023-05-16T21:21:10Z</dcterms:modified>
</cp:coreProperties>
</file>