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8"/>
  </p:notesMasterIdLst>
  <p:sldIdLst>
    <p:sldId id="323" r:id="rId2"/>
    <p:sldId id="956" r:id="rId3"/>
    <p:sldId id="263" r:id="rId4"/>
    <p:sldId id="859" r:id="rId5"/>
    <p:sldId id="947" r:id="rId6"/>
    <p:sldId id="953" r:id="rId7"/>
    <p:sldId id="955" r:id="rId8"/>
    <p:sldId id="954" r:id="rId9"/>
    <p:sldId id="937" r:id="rId10"/>
    <p:sldId id="934" r:id="rId11"/>
    <p:sldId id="917" r:id="rId12"/>
    <p:sldId id="918" r:id="rId13"/>
    <p:sldId id="919" r:id="rId14"/>
    <p:sldId id="865" r:id="rId15"/>
    <p:sldId id="882" r:id="rId16"/>
    <p:sldId id="257" r:id="rId17"/>
    <p:sldId id="910" r:id="rId18"/>
    <p:sldId id="922" r:id="rId19"/>
    <p:sldId id="948" r:id="rId20"/>
    <p:sldId id="935" r:id="rId21"/>
    <p:sldId id="942" r:id="rId22"/>
    <p:sldId id="923" r:id="rId23"/>
    <p:sldId id="949" r:id="rId24"/>
    <p:sldId id="924" r:id="rId25"/>
    <p:sldId id="925" r:id="rId26"/>
    <p:sldId id="940" r:id="rId27"/>
    <p:sldId id="264" r:id="rId28"/>
    <p:sldId id="941" r:id="rId29"/>
    <p:sldId id="950" r:id="rId30"/>
    <p:sldId id="280" r:id="rId31"/>
    <p:sldId id="936" r:id="rId32"/>
    <p:sldId id="921" r:id="rId33"/>
    <p:sldId id="933" r:id="rId34"/>
    <p:sldId id="938" r:id="rId35"/>
    <p:sldId id="915" r:id="rId36"/>
    <p:sldId id="939" r:id="rId37"/>
    <p:sldId id="951" r:id="rId38"/>
    <p:sldId id="927" r:id="rId39"/>
    <p:sldId id="920" r:id="rId40"/>
    <p:sldId id="266" r:id="rId41"/>
    <p:sldId id="952" r:id="rId42"/>
    <p:sldId id="259" r:id="rId43"/>
    <p:sldId id="930" r:id="rId44"/>
    <p:sldId id="928" r:id="rId45"/>
    <p:sldId id="929" r:id="rId46"/>
    <p:sldId id="860" r:id="rId47"/>
    <p:sldId id="932" r:id="rId48"/>
    <p:sldId id="926" r:id="rId49"/>
    <p:sldId id="931" r:id="rId50"/>
    <p:sldId id="944" r:id="rId51"/>
    <p:sldId id="945" r:id="rId52"/>
    <p:sldId id="946" r:id="rId53"/>
    <p:sldId id="943" r:id="rId54"/>
    <p:sldId id="913" r:id="rId55"/>
    <p:sldId id="914" r:id="rId56"/>
    <p:sldId id="269" r:id="rId5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29"/>
    <p:restoredTop sz="94697"/>
  </p:normalViewPr>
  <p:slideViewPr>
    <p:cSldViewPr snapToGrid="0" snapToObjects="1">
      <p:cViewPr>
        <p:scale>
          <a:sx n="112" d="100"/>
          <a:sy n="112" d="100"/>
        </p:scale>
        <p:origin x="104" y="12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7988CE8-5040-8B4A-9F0C-3C95A0408116}" type="datetimeFigureOut">
              <a:rPr lang="en-US" smtClean="0"/>
              <a:t>10/30/25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8842B93-87E8-4B44-B5CE-B8B3219EB98C}" type="slidenum">
              <a:rPr lang="en-US" smtClean="0"/>
              <a:t>‹#›</a:t>
            </a:fld>
            <a:endParaRPr lang="en-US"/>
          </a:p>
        </p:txBody>
      </p:sp>
    </p:spTree>
    <p:extLst>
      <p:ext uri="{BB962C8B-B14F-4D97-AF65-F5344CB8AC3E}">
        <p14:creationId xmlns:p14="http://schemas.microsoft.com/office/powerpoint/2010/main" val="369782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8580B5-D905-4E48-A275-FB083355C302}" type="slidenum">
              <a:rPr lang="en-US" smtClean="0"/>
              <a:t>3</a:t>
            </a:fld>
            <a:endParaRPr lang="en-US"/>
          </a:p>
        </p:txBody>
      </p:sp>
    </p:spTree>
    <p:extLst>
      <p:ext uri="{BB962C8B-B14F-4D97-AF65-F5344CB8AC3E}">
        <p14:creationId xmlns:p14="http://schemas.microsoft.com/office/powerpoint/2010/main" val="172576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E6419-4CDB-ED23-798A-B9F448DB1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286CD-EDFB-04AC-7D80-44C5D5E47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395E9-8248-145E-82A5-F0815AD294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BF059D-2DCD-E39B-9AEC-D3910D35E80D}"/>
              </a:ext>
            </a:extLst>
          </p:cNvPr>
          <p:cNvSpPr>
            <a:spLocks noGrp="1"/>
          </p:cNvSpPr>
          <p:nvPr>
            <p:ph type="sldNum" sz="quarter" idx="5"/>
          </p:nvPr>
        </p:nvSpPr>
        <p:spPr/>
        <p:txBody>
          <a:bodyPr/>
          <a:lstStyle/>
          <a:p>
            <a:fld id="{28842B93-87E8-4B44-B5CE-B8B3219EB98C}" type="slidenum">
              <a:rPr lang="en-US" smtClean="0"/>
              <a:t>9</a:t>
            </a:fld>
            <a:endParaRPr lang="en-US"/>
          </a:p>
        </p:txBody>
      </p:sp>
    </p:spTree>
    <p:extLst>
      <p:ext uri="{BB962C8B-B14F-4D97-AF65-F5344CB8AC3E}">
        <p14:creationId xmlns:p14="http://schemas.microsoft.com/office/powerpoint/2010/main" val="79535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0D10-4FCF-3F65-B034-A5E623E14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2B4D9-5FDD-9390-E26B-F4209FEB9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8A3EC-EE2E-298B-7ACD-557FA5F7FA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4531A0-BE75-7B69-5854-99A7FE7424B7}"/>
              </a:ext>
            </a:extLst>
          </p:cNvPr>
          <p:cNvSpPr>
            <a:spLocks noGrp="1"/>
          </p:cNvSpPr>
          <p:nvPr>
            <p:ph type="sldNum" sz="quarter" idx="5"/>
          </p:nvPr>
        </p:nvSpPr>
        <p:spPr/>
        <p:txBody>
          <a:bodyPr/>
          <a:lstStyle/>
          <a:p>
            <a:fld id="{28842B93-87E8-4B44-B5CE-B8B3219EB98C}" type="slidenum">
              <a:rPr lang="en-US" smtClean="0"/>
              <a:t>10</a:t>
            </a:fld>
            <a:endParaRPr lang="en-US"/>
          </a:p>
        </p:txBody>
      </p:sp>
    </p:spTree>
    <p:extLst>
      <p:ext uri="{BB962C8B-B14F-4D97-AF65-F5344CB8AC3E}">
        <p14:creationId xmlns:p14="http://schemas.microsoft.com/office/powerpoint/2010/main" val="324130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7318D-D68B-04A1-5163-674A7761E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B9B6F-D924-E291-8DC8-570CD1151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1FCB4-1661-8B53-05DB-1EAC89962A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A1CE93-C7C2-8791-D354-3B43E3094BB3}"/>
              </a:ext>
            </a:extLst>
          </p:cNvPr>
          <p:cNvSpPr>
            <a:spLocks noGrp="1"/>
          </p:cNvSpPr>
          <p:nvPr>
            <p:ph type="sldNum" sz="quarter" idx="5"/>
          </p:nvPr>
        </p:nvSpPr>
        <p:spPr/>
        <p:txBody>
          <a:bodyPr/>
          <a:lstStyle/>
          <a:p>
            <a:fld id="{28842B93-87E8-4B44-B5CE-B8B3219EB98C}" type="slidenum">
              <a:rPr lang="en-US" smtClean="0"/>
              <a:t>20</a:t>
            </a:fld>
            <a:endParaRPr lang="en-US"/>
          </a:p>
        </p:txBody>
      </p:sp>
    </p:spTree>
    <p:extLst>
      <p:ext uri="{BB962C8B-B14F-4D97-AF65-F5344CB8AC3E}">
        <p14:creationId xmlns:p14="http://schemas.microsoft.com/office/powerpoint/2010/main" val="39832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0BFBD-C506-7F17-1236-E7A58EB96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9D801-16F5-581D-BC06-945488CDE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7D523-BB27-9C3A-09A1-7C1F888516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403112-CB95-CAD6-BCFD-6045EECB7298}"/>
              </a:ext>
            </a:extLst>
          </p:cNvPr>
          <p:cNvSpPr>
            <a:spLocks noGrp="1"/>
          </p:cNvSpPr>
          <p:nvPr>
            <p:ph type="sldNum" sz="quarter" idx="5"/>
          </p:nvPr>
        </p:nvSpPr>
        <p:spPr/>
        <p:txBody>
          <a:bodyPr/>
          <a:lstStyle/>
          <a:p>
            <a:fld id="{28842B93-87E8-4B44-B5CE-B8B3219EB98C}" type="slidenum">
              <a:rPr lang="en-US" smtClean="0"/>
              <a:t>21</a:t>
            </a:fld>
            <a:endParaRPr lang="en-US"/>
          </a:p>
        </p:txBody>
      </p:sp>
    </p:spTree>
    <p:extLst>
      <p:ext uri="{BB962C8B-B14F-4D97-AF65-F5344CB8AC3E}">
        <p14:creationId xmlns:p14="http://schemas.microsoft.com/office/powerpoint/2010/main" val="2064644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842B93-87E8-4B44-B5CE-B8B3219EB98C}" type="slidenum">
              <a:rPr lang="en-US" smtClean="0"/>
              <a:t>27</a:t>
            </a:fld>
            <a:endParaRPr lang="en-US"/>
          </a:p>
        </p:txBody>
      </p:sp>
    </p:spTree>
    <p:extLst>
      <p:ext uri="{BB962C8B-B14F-4D97-AF65-F5344CB8AC3E}">
        <p14:creationId xmlns:p14="http://schemas.microsoft.com/office/powerpoint/2010/main" val="122482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75D4F-417D-4EA9-9810-29C2DE45A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80ADD-4873-F8FD-FB07-EED071658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372269-A7A2-5C09-B3C5-ED95F8FD65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2D129D-1D5A-F96F-FACF-2B2EA47B7D86}"/>
              </a:ext>
            </a:extLst>
          </p:cNvPr>
          <p:cNvSpPr>
            <a:spLocks noGrp="1"/>
          </p:cNvSpPr>
          <p:nvPr>
            <p:ph type="sldNum" sz="quarter" idx="5"/>
          </p:nvPr>
        </p:nvSpPr>
        <p:spPr/>
        <p:txBody>
          <a:bodyPr/>
          <a:lstStyle/>
          <a:p>
            <a:fld id="{28842B93-87E8-4B44-B5CE-B8B3219EB98C}" type="slidenum">
              <a:rPr lang="en-US" smtClean="0"/>
              <a:t>31</a:t>
            </a:fld>
            <a:endParaRPr lang="en-US"/>
          </a:p>
        </p:txBody>
      </p:sp>
    </p:spTree>
    <p:extLst>
      <p:ext uri="{BB962C8B-B14F-4D97-AF65-F5344CB8AC3E}">
        <p14:creationId xmlns:p14="http://schemas.microsoft.com/office/powerpoint/2010/main" val="3869492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4F318-E406-307A-12E1-4B40EE62FB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F609D-2783-DD9A-91F4-0536C71AC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ECE0D-12C2-E15A-E733-486A8D7989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A31FF5-CB12-BA60-52CE-826226195807}"/>
              </a:ext>
            </a:extLst>
          </p:cNvPr>
          <p:cNvSpPr>
            <a:spLocks noGrp="1"/>
          </p:cNvSpPr>
          <p:nvPr>
            <p:ph type="sldNum" sz="quarter" idx="5"/>
          </p:nvPr>
        </p:nvSpPr>
        <p:spPr/>
        <p:txBody>
          <a:bodyPr/>
          <a:lstStyle/>
          <a:p>
            <a:fld id="{28842B93-87E8-4B44-B5CE-B8B3219EB98C}" type="slidenum">
              <a:rPr lang="en-US" smtClean="0"/>
              <a:t>34</a:t>
            </a:fld>
            <a:endParaRPr lang="en-US"/>
          </a:p>
        </p:txBody>
      </p:sp>
    </p:spTree>
    <p:extLst>
      <p:ext uri="{BB962C8B-B14F-4D97-AF65-F5344CB8AC3E}">
        <p14:creationId xmlns:p14="http://schemas.microsoft.com/office/powerpoint/2010/main" val="258465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FFC37B-CB09-C341-971B-3FDC4A6AC497}" type="datetimeFigureOut">
              <a:rPr lang="en-US" smtClean="0"/>
              <a:t>10/30/25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7AC52-C8FB-3240-9986-1EBCF8B8EBF1}" type="slidenum">
              <a:rPr lang="en-US" smtClean="0"/>
              <a:t>‹#›</a:t>
            </a:fld>
            <a:endParaRPr lang="en-US"/>
          </a:p>
        </p:txBody>
      </p:sp>
    </p:spTree>
    <p:extLst>
      <p:ext uri="{BB962C8B-B14F-4D97-AF65-F5344CB8AC3E}">
        <p14:creationId xmlns:p14="http://schemas.microsoft.com/office/powerpoint/2010/main" val="382093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FFC37B-CB09-C341-971B-3FDC4A6AC497}" type="datetimeFigureOut">
              <a:rPr lang="en-US" smtClean="0"/>
              <a:t>10/30/25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7AC52-C8FB-3240-9986-1EBCF8B8EBF1}" type="slidenum">
              <a:rPr lang="en-US" smtClean="0"/>
              <a:t>‹#›</a:t>
            </a:fld>
            <a:endParaRPr lang="en-US"/>
          </a:p>
        </p:txBody>
      </p:sp>
    </p:spTree>
    <p:extLst>
      <p:ext uri="{BB962C8B-B14F-4D97-AF65-F5344CB8AC3E}">
        <p14:creationId xmlns:p14="http://schemas.microsoft.com/office/powerpoint/2010/main" val="411683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FFC37B-CB09-C341-971B-3FDC4A6AC497}" type="datetimeFigureOut">
              <a:rPr lang="en-US" smtClean="0"/>
              <a:t>10/30/25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7AC52-C8FB-3240-9986-1EBCF8B8EBF1}" type="slidenum">
              <a:rPr lang="en-US" smtClean="0"/>
              <a:t>‹#›</a:t>
            </a:fld>
            <a:endParaRPr lang="en-US"/>
          </a:p>
        </p:txBody>
      </p:sp>
    </p:spTree>
    <p:extLst>
      <p:ext uri="{BB962C8B-B14F-4D97-AF65-F5344CB8AC3E}">
        <p14:creationId xmlns:p14="http://schemas.microsoft.com/office/powerpoint/2010/main" val="1402037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FFC37B-CB09-C341-971B-3FDC4A6AC497}" type="datetimeFigureOut">
              <a:rPr lang="en-US" smtClean="0"/>
              <a:t>10/30/25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7AC52-C8FB-3240-9986-1EBCF8B8EBF1}" type="slidenum">
              <a:rPr lang="en-US" smtClean="0"/>
              <a:t>‹#›</a:t>
            </a:fld>
            <a:endParaRPr lang="en-US"/>
          </a:p>
        </p:txBody>
      </p:sp>
    </p:spTree>
    <p:extLst>
      <p:ext uri="{BB962C8B-B14F-4D97-AF65-F5344CB8AC3E}">
        <p14:creationId xmlns:p14="http://schemas.microsoft.com/office/powerpoint/2010/main" val="305042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FFC37B-CB09-C341-971B-3FDC4A6AC497}" type="datetimeFigureOut">
              <a:rPr lang="en-US" smtClean="0"/>
              <a:t>10/30/25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7AC52-C8FB-3240-9986-1EBCF8B8EBF1}" type="slidenum">
              <a:rPr lang="en-US" smtClean="0"/>
              <a:t>‹#›</a:t>
            </a:fld>
            <a:endParaRPr lang="en-US"/>
          </a:p>
        </p:txBody>
      </p:sp>
    </p:spTree>
    <p:extLst>
      <p:ext uri="{BB962C8B-B14F-4D97-AF65-F5344CB8AC3E}">
        <p14:creationId xmlns:p14="http://schemas.microsoft.com/office/powerpoint/2010/main" val="118231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FFC37B-CB09-C341-971B-3FDC4A6AC497}" type="datetimeFigureOut">
              <a:rPr lang="en-US" smtClean="0"/>
              <a:t>10/30/25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7AC52-C8FB-3240-9986-1EBCF8B8EBF1}" type="slidenum">
              <a:rPr lang="en-US" smtClean="0"/>
              <a:t>‹#›</a:t>
            </a:fld>
            <a:endParaRPr lang="en-US"/>
          </a:p>
        </p:txBody>
      </p:sp>
    </p:spTree>
    <p:extLst>
      <p:ext uri="{BB962C8B-B14F-4D97-AF65-F5344CB8AC3E}">
        <p14:creationId xmlns:p14="http://schemas.microsoft.com/office/powerpoint/2010/main" val="1393383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FFC37B-CB09-C341-971B-3FDC4A6AC497}" type="datetimeFigureOut">
              <a:rPr lang="en-US" smtClean="0"/>
              <a:t>10/30/25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67AC52-C8FB-3240-9986-1EBCF8B8EBF1}" type="slidenum">
              <a:rPr lang="en-US" smtClean="0"/>
              <a:t>‹#›</a:t>
            </a:fld>
            <a:endParaRPr lang="en-US"/>
          </a:p>
        </p:txBody>
      </p:sp>
    </p:spTree>
    <p:extLst>
      <p:ext uri="{BB962C8B-B14F-4D97-AF65-F5344CB8AC3E}">
        <p14:creationId xmlns:p14="http://schemas.microsoft.com/office/powerpoint/2010/main" val="3922899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FFC37B-CB09-C341-971B-3FDC4A6AC497}" type="datetimeFigureOut">
              <a:rPr lang="en-US" smtClean="0"/>
              <a:t>10/30/25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67AC52-C8FB-3240-9986-1EBCF8B8EBF1}" type="slidenum">
              <a:rPr lang="en-US" smtClean="0"/>
              <a:t>‹#›</a:t>
            </a:fld>
            <a:endParaRPr lang="en-US"/>
          </a:p>
        </p:txBody>
      </p:sp>
    </p:spTree>
    <p:extLst>
      <p:ext uri="{BB962C8B-B14F-4D97-AF65-F5344CB8AC3E}">
        <p14:creationId xmlns:p14="http://schemas.microsoft.com/office/powerpoint/2010/main" val="1319072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FFC37B-CB09-C341-971B-3FDC4A6AC497}" type="datetimeFigureOut">
              <a:rPr lang="en-US" smtClean="0"/>
              <a:t>10/30/25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67AC52-C8FB-3240-9986-1EBCF8B8EBF1}" type="slidenum">
              <a:rPr lang="en-US" smtClean="0"/>
              <a:t>‹#›</a:t>
            </a:fld>
            <a:endParaRPr lang="en-US"/>
          </a:p>
        </p:txBody>
      </p:sp>
    </p:spTree>
    <p:extLst>
      <p:ext uri="{BB962C8B-B14F-4D97-AF65-F5344CB8AC3E}">
        <p14:creationId xmlns:p14="http://schemas.microsoft.com/office/powerpoint/2010/main" val="202685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FFC37B-CB09-C341-971B-3FDC4A6AC497}" type="datetimeFigureOut">
              <a:rPr lang="en-US" smtClean="0"/>
              <a:t>10/30/25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7AC52-C8FB-3240-9986-1EBCF8B8EBF1}" type="slidenum">
              <a:rPr lang="en-US" smtClean="0"/>
              <a:t>‹#›</a:t>
            </a:fld>
            <a:endParaRPr lang="en-US"/>
          </a:p>
        </p:txBody>
      </p:sp>
    </p:spTree>
    <p:extLst>
      <p:ext uri="{BB962C8B-B14F-4D97-AF65-F5344CB8AC3E}">
        <p14:creationId xmlns:p14="http://schemas.microsoft.com/office/powerpoint/2010/main" val="1035738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FFC37B-CB09-C341-971B-3FDC4A6AC497}" type="datetimeFigureOut">
              <a:rPr lang="en-US" smtClean="0"/>
              <a:t>10/30/25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7AC52-C8FB-3240-9986-1EBCF8B8EBF1}" type="slidenum">
              <a:rPr lang="en-US" smtClean="0"/>
              <a:t>‹#›</a:t>
            </a:fld>
            <a:endParaRPr lang="en-US"/>
          </a:p>
        </p:txBody>
      </p:sp>
    </p:spTree>
    <p:extLst>
      <p:ext uri="{BB962C8B-B14F-4D97-AF65-F5344CB8AC3E}">
        <p14:creationId xmlns:p14="http://schemas.microsoft.com/office/powerpoint/2010/main" val="67597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FC37B-CB09-C341-971B-3FDC4A6AC497}" type="datetimeFigureOut">
              <a:rPr lang="en-US" smtClean="0"/>
              <a:t>10/30/25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7AC52-C8FB-3240-9986-1EBCF8B8EBF1}" type="slidenum">
              <a:rPr lang="en-US" smtClean="0"/>
              <a:t>‹#›</a:t>
            </a:fld>
            <a:endParaRPr lang="en-US"/>
          </a:p>
        </p:txBody>
      </p:sp>
    </p:spTree>
    <p:extLst>
      <p:ext uri="{BB962C8B-B14F-4D97-AF65-F5344CB8AC3E}">
        <p14:creationId xmlns:p14="http://schemas.microsoft.com/office/powerpoint/2010/main" val="41499169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lifesourcebookshop.co.uk/product/transformative-power-of-marriage/"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hyperlink" Target="http://www.stanboroughpress.org.u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0.emf"/><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mailto:PANDERSON@Stanboroughpress.org.uk" TargetMode="External"/><Relationship Id="rId4" Type="http://schemas.openxmlformats.org/officeDocument/2006/relationships/hyperlink" Target="http://www.lifesourcebookshop.co.uk/"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mailto:PANDERSON@Stanboroughpress.org.uk" TargetMode="External"/><Relationship Id="rId4" Type="http://schemas.openxmlformats.org/officeDocument/2006/relationships/hyperlink" Target="http://www.lifesourcebookshop.co.u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CA6CB1-1E44-A443-9FBF-1DE58A35AF3E}"/>
              </a:ext>
            </a:extLst>
          </p:cNvPr>
          <p:cNvSpPr txBox="1"/>
          <p:nvPr/>
        </p:nvSpPr>
        <p:spPr>
          <a:xfrm>
            <a:off x="1765177" y="3094892"/>
            <a:ext cx="8661645" cy="2457276"/>
          </a:xfrm>
          <a:prstGeom prst="rect">
            <a:avLst/>
          </a:prstGeom>
          <a:solidFill>
            <a:schemeClr val="bg1"/>
          </a:solidFill>
          <a:ln w="76200">
            <a:noFill/>
          </a:ln>
          <a:effectLst>
            <a:outerShdw blurRad="393700" dir="5400000" algn="ctr" rotWithShape="0">
              <a:schemeClr val="tx1">
                <a:alpha val="16000"/>
              </a:schemeClr>
            </a:outerShdw>
          </a:effectLst>
        </p:spPr>
        <p:txBody>
          <a:bodyPr wrap="square" rtlCol="0">
            <a:spAutoFit/>
          </a:bodyPr>
          <a:lstStyle/>
          <a:p>
            <a:pPr algn="ctr"/>
            <a:r>
              <a:rPr lang="en-GB" sz="9600" dirty="0">
                <a:solidFill>
                  <a:srgbClr val="00B0F0"/>
                </a:solidFill>
                <a:latin typeface="Helvetica" pitchFamily="2" charset="0"/>
                <a:ea typeface="Roboto Lt" pitchFamily="2" charset="0"/>
              </a:rPr>
              <a:t>2025-2026</a:t>
            </a:r>
            <a:endParaRPr lang="en-GB" sz="5400" dirty="0">
              <a:solidFill>
                <a:srgbClr val="00B0F0"/>
              </a:solidFill>
              <a:latin typeface="Helvetica" pitchFamily="2" charset="0"/>
              <a:ea typeface="Roboto Lt" pitchFamily="2" charset="0"/>
            </a:endParaRPr>
          </a:p>
          <a:p>
            <a:pPr algn="ctr">
              <a:lnSpc>
                <a:spcPts val="6760"/>
              </a:lnSpc>
            </a:pPr>
            <a:r>
              <a:rPr lang="en-GB" sz="6600" dirty="0">
                <a:solidFill>
                  <a:srgbClr val="00B0F0"/>
                </a:solidFill>
                <a:latin typeface="Helvetica" pitchFamily="2" charset="0"/>
                <a:ea typeface="Roboto Bk" pitchFamily="2" charset="0"/>
              </a:rPr>
              <a:t>NEW PRODUCTS</a:t>
            </a:r>
          </a:p>
        </p:txBody>
      </p:sp>
    </p:spTree>
    <p:extLst>
      <p:ext uri="{BB962C8B-B14F-4D97-AF65-F5344CB8AC3E}">
        <p14:creationId xmlns:p14="http://schemas.microsoft.com/office/powerpoint/2010/main" val="2173407683"/>
      </p:ext>
    </p:extLst>
  </p:cSld>
  <p:clrMapOvr>
    <a:masterClrMapping/>
  </p:clrMapOvr>
  <mc:AlternateContent xmlns:mc="http://schemas.openxmlformats.org/markup-compatibility/2006" xmlns:p14="http://schemas.microsoft.com/office/powerpoint/2010/main">
    <mc:Choice Requires="p14">
      <p:transition p14:dur="0" advTm="76023"/>
    </mc:Choice>
    <mc:Fallback xmlns="">
      <p:transition advTm="7602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5461-6060-54B9-5BB9-BDB76FDD0A4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F4364C7-C51C-7D7D-DF11-97059B482D50}"/>
              </a:ext>
            </a:extLst>
          </p:cNvPr>
          <p:cNvPicPr>
            <a:picLocks noChangeAspect="1"/>
          </p:cNvPicPr>
          <p:nvPr/>
        </p:nvPicPr>
        <p:blipFill>
          <a:blip r:embed="rId3"/>
          <a:stretch>
            <a:fillRect/>
          </a:stretch>
        </p:blipFill>
        <p:spPr>
          <a:xfrm>
            <a:off x="1070223" y="460192"/>
            <a:ext cx="4075169" cy="5937615"/>
          </a:xfrm>
          <a:prstGeom prst="rect">
            <a:avLst/>
          </a:prstGeom>
        </p:spPr>
        <p:style>
          <a:lnRef idx="0">
            <a:schemeClr val="accent2"/>
          </a:lnRef>
          <a:fillRef idx="3">
            <a:schemeClr val="accent2"/>
          </a:fillRef>
          <a:effectRef idx="3">
            <a:schemeClr val="accent2"/>
          </a:effectRef>
          <a:fontRef idx="minor">
            <a:schemeClr val="lt1"/>
          </a:fontRef>
        </p:style>
      </p:pic>
      <p:pic>
        <p:nvPicPr>
          <p:cNvPr id="10" name="Picture 9">
            <a:extLst>
              <a:ext uri="{FF2B5EF4-FFF2-40B4-BE49-F238E27FC236}">
                <a16:creationId xmlns:a16="http://schemas.microsoft.com/office/drawing/2014/main" id="{FF09C9E3-68F7-972A-9AB3-82D165157E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9368" y="5995516"/>
            <a:ext cx="865458" cy="767482"/>
          </a:xfrm>
          <a:prstGeom prst="rect">
            <a:avLst/>
          </a:prstGeom>
          <a:solidFill>
            <a:schemeClr val="accent5">
              <a:lumMod val="75000"/>
            </a:schemeClr>
          </a:solidFill>
        </p:spPr>
      </p:pic>
      <p:sp>
        <p:nvSpPr>
          <p:cNvPr id="16" name="TextBox 15">
            <a:extLst>
              <a:ext uri="{FF2B5EF4-FFF2-40B4-BE49-F238E27FC236}">
                <a16:creationId xmlns:a16="http://schemas.microsoft.com/office/drawing/2014/main" id="{093A9FFC-F8C0-0670-9329-F87AC2C4BEF8}"/>
              </a:ext>
            </a:extLst>
          </p:cNvPr>
          <p:cNvSpPr txBox="1"/>
          <p:nvPr/>
        </p:nvSpPr>
        <p:spPr>
          <a:xfrm rot="20174600">
            <a:off x="1128728" y="33484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2" name="TextBox 1">
            <a:extLst>
              <a:ext uri="{FF2B5EF4-FFF2-40B4-BE49-F238E27FC236}">
                <a16:creationId xmlns:a16="http://schemas.microsoft.com/office/drawing/2014/main" id="{4D01E2BF-E290-EBD0-6DFE-55CFE5727BA0}"/>
              </a:ext>
            </a:extLst>
          </p:cNvPr>
          <p:cNvSpPr txBox="1"/>
          <p:nvPr/>
        </p:nvSpPr>
        <p:spPr>
          <a:xfrm>
            <a:off x="5308270" y="363915"/>
            <a:ext cx="6726556" cy="6740307"/>
          </a:xfrm>
          <a:prstGeom prst="rect">
            <a:avLst/>
          </a:prstGeom>
          <a:noFill/>
        </p:spPr>
        <p:txBody>
          <a:bodyPr wrap="square" rtlCol="0">
            <a:spAutoFit/>
          </a:bodyPr>
          <a:lstStyle/>
          <a:p>
            <a:r>
              <a:rPr lang="en-GB" sz="1600" dirty="0">
                <a:solidFill>
                  <a:srgbClr val="000000"/>
                </a:solidFill>
                <a:effectLst/>
                <a:latin typeface="Geneva" panose="020B0503030404040204" pitchFamily="34" charset="0"/>
              </a:rPr>
              <a:t>Today there is still a need for inspiring leaders.</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But, today more than ever, being a leader is a challenge, because we are going through an unprecedented crisis of confidence. To regain the trust that society has lost in leadership, a leader must live authentically, modelling timeless principles in their conduct.</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Principles such as transparency, generosity, humility, loyalty, reflection, active listening, spirituality, moral value and vocation. Principles that, unfortunately, have been lost on the way to a technological and individualistic society. This book is about these kinds of principles.</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Every company, every home, every church, every classroom and every country needs men and women who motivate, unite and push energetically towards a vision, managing, with their influence, to improve their environment. You can be that person who makes a difference.</a:t>
            </a:r>
          </a:p>
          <a:p>
            <a:br>
              <a:rPr lang="en-GB" sz="1600" dirty="0">
                <a:solidFill>
                  <a:srgbClr val="000000"/>
                </a:solidFill>
                <a:effectLst/>
                <a:latin typeface="Geneva" panose="020B0503030404040204" pitchFamily="34" charset="0"/>
              </a:rPr>
            </a:br>
            <a:r>
              <a:rPr lang="en-GB" sz="1600" dirty="0">
                <a:solidFill>
                  <a:srgbClr val="000000"/>
                </a:solidFill>
                <a:effectLst/>
                <a:latin typeface="Geneva" panose="020B0503030404040204" pitchFamily="34" charset="0"/>
              </a:rPr>
              <a:t>To help you, these pages invite you to discover 50 timeless leadership principles. They are principles that we find in the Book of books; principles that ultimately point to the ultimate source of power for all successful leadership: God.</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Helvetica" pitchFamily="2" charset="0"/>
              </a:rPr>
              <a:t>Do not miss this new title, it will help leaders today improve  </a:t>
            </a:r>
            <a:br>
              <a:rPr lang="en-GB" sz="1600" dirty="0">
                <a:solidFill>
                  <a:srgbClr val="000000"/>
                </a:solidFill>
                <a:effectLst/>
                <a:latin typeface="Helvetica" pitchFamily="2" charset="0"/>
              </a:rPr>
            </a:br>
            <a:r>
              <a:rPr lang="en-GB" sz="1600" dirty="0">
                <a:solidFill>
                  <a:srgbClr val="000000"/>
                </a:solidFill>
                <a:effectLst/>
                <a:latin typeface="Helvetica" pitchFamily="2" charset="0"/>
              </a:rPr>
              <a:t>their devotional life and leadership experience.</a:t>
            </a:r>
          </a:p>
          <a:p>
            <a:endParaRPr lang="en-US" sz="1600" dirty="0"/>
          </a:p>
        </p:txBody>
      </p:sp>
    </p:spTree>
    <p:extLst>
      <p:ext uri="{BB962C8B-B14F-4D97-AF65-F5344CB8AC3E}">
        <p14:creationId xmlns:p14="http://schemas.microsoft.com/office/powerpoint/2010/main" val="3895447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3B5CD-8CE8-61DC-EE71-017E3B66C4F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8D6FC06-A8DF-3DC0-8B7B-2E97FBDA9AC5}"/>
              </a:ext>
            </a:extLst>
          </p:cNvPr>
          <p:cNvPicPr>
            <a:picLocks noChangeAspect="1"/>
          </p:cNvPicPr>
          <p:nvPr/>
        </p:nvPicPr>
        <p:blipFill>
          <a:blip r:embed="rId2"/>
          <a:stretch>
            <a:fillRect/>
          </a:stretch>
        </p:blipFill>
        <p:spPr>
          <a:xfrm rot="16035937">
            <a:off x="311666" y="1787621"/>
            <a:ext cx="5936402" cy="3860032"/>
          </a:xfrm>
          <a:prstGeom prst="rect">
            <a:avLst/>
          </a:prstGeom>
        </p:spPr>
      </p:pic>
      <p:pic>
        <p:nvPicPr>
          <p:cNvPr id="5" name="Picture 4">
            <a:extLst>
              <a:ext uri="{FF2B5EF4-FFF2-40B4-BE49-F238E27FC236}">
                <a16:creationId xmlns:a16="http://schemas.microsoft.com/office/drawing/2014/main" id="{4B322EB2-1F7F-96D1-6155-BEFCB3A852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2715" y="5783781"/>
            <a:ext cx="932519" cy="826952"/>
          </a:xfrm>
          <a:prstGeom prst="rect">
            <a:avLst/>
          </a:prstGeom>
          <a:solidFill>
            <a:schemeClr val="accent5">
              <a:lumMod val="75000"/>
            </a:schemeClr>
          </a:solidFill>
        </p:spPr>
      </p:pic>
      <p:sp>
        <p:nvSpPr>
          <p:cNvPr id="16" name="TextBox 15">
            <a:extLst>
              <a:ext uri="{FF2B5EF4-FFF2-40B4-BE49-F238E27FC236}">
                <a16:creationId xmlns:a16="http://schemas.microsoft.com/office/drawing/2014/main" id="{E83E3B9A-2A53-DECD-ADA9-87A53E7A935F}"/>
              </a:ext>
            </a:extLst>
          </p:cNvPr>
          <p:cNvSpPr txBox="1"/>
          <p:nvPr/>
        </p:nvSpPr>
        <p:spPr>
          <a:xfrm rot="20174600">
            <a:off x="1268953" y="33757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2" name="TextBox 1">
            <a:extLst>
              <a:ext uri="{FF2B5EF4-FFF2-40B4-BE49-F238E27FC236}">
                <a16:creationId xmlns:a16="http://schemas.microsoft.com/office/drawing/2014/main" id="{11769828-31A9-E26C-96EC-58E07FFED777}"/>
              </a:ext>
            </a:extLst>
          </p:cNvPr>
          <p:cNvSpPr txBox="1"/>
          <p:nvPr/>
        </p:nvSpPr>
        <p:spPr>
          <a:xfrm>
            <a:off x="5628022" y="489734"/>
            <a:ext cx="6337212" cy="5878532"/>
          </a:xfrm>
          <a:prstGeom prst="rect">
            <a:avLst/>
          </a:prstGeom>
          <a:noFill/>
        </p:spPr>
        <p:txBody>
          <a:bodyPr wrap="square" rtlCol="0">
            <a:spAutoFit/>
          </a:bodyPr>
          <a:lstStyle/>
          <a:p>
            <a:pPr rtl="0">
              <a:spcBef>
                <a:spcPts val="0"/>
              </a:spcBef>
              <a:spcAft>
                <a:spcPts val="0"/>
              </a:spcAft>
            </a:pPr>
            <a:r>
              <a:rPr lang="en-GB" sz="2000" b="0" i="0" u="none" strike="noStrike" dirty="0">
                <a:solidFill>
                  <a:srgbClr val="000000"/>
                </a:solidFill>
                <a:effectLst/>
                <a:latin typeface="Arial" panose="020B0604020202020204" pitchFamily="34" charset="0"/>
              </a:rPr>
              <a:t>Blending wisdom from the ancient pages of Scripture, contemporary thought, and reflections from pastoral practice, Seventh-day Adventist theologians, pastors, and practitioners unite to provide fresh perspectives on the character of God: who he is and why it matters today.</a:t>
            </a:r>
          </a:p>
          <a:p>
            <a:pPr rtl="0">
              <a:spcBef>
                <a:spcPts val="0"/>
              </a:spcBef>
              <a:spcAft>
                <a:spcPts val="0"/>
              </a:spcAft>
            </a:pPr>
            <a:endParaRPr lang="en-GB" sz="2000" b="0" dirty="0">
              <a:effectLst/>
            </a:endParaRPr>
          </a:p>
          <a:p>
            <a:pPr rtl="0">
              <a:spcBef>
                <a:spcPts val="0"/>
              </a:spcBef>
              <a:spcAft>
                <a:spcPts val="0"/>
              </a:spcAft>
            </a:pPr>
            <a:r>
              <a:rPr lang="en-GB" sz="2000" b="0" i="0" u="none" strike="noStrike" dirty="0">
                <a:solidFill>
                  <a:srgbClr val="000000"/>
                </a:solidFill>
                <a:effectLst/>
                <a:latin typeface="Arial" panose="020B0604020202020204" pitchFamily="34" charset="0"/>
              </a:rPr>
              <a:t>This book reveals God as a compassionate and relational Creator who comforts the hurting, offers hope to the broken, and invites us to partner with him in creative, meaningful, and life-affirming ways. </a:t>
            </a:r>
          </a:p>
          <a:p>
            <a:pPr rtl="0">
              <a:spcBef>
                <a:spcPts val="0"/>
              </a:spcBef>
              <a:spcAft>
                <a:spcPts val="0"/>
              </a:spcAft>
            </a:pPr>
            <a:endParaRPr lang="en-GB" sz="2000" dirty="0">
              <a:solidFill>
                <a:srgbClr val="000000"/>
              </a:solidFill>
              <a:latin typeface="Arial" panose="020B0604020202020204" pitchFamily="34" charset="0"/>
            </a:endParaRPr>
          </a:p>
          <a:p>
            <a:pPr rtl="0">
              <a:spcBef>
                <a:spcPts val="0"/>
              </a:spcBef>
              <a:spcAft>
                <a:spcPts val="0"/>
              </a:spcAft>
            </a:pPr>
            <a:r>
              <a:rPr lang="en-GB" sz="2000" b="0" i="0" u="none" strike="noStrike" dirty="0">
                <a:solidFill>
                  <a:srgbClr val="000000"/>
                </a:solidFill>
                <a:effectLst/>
                <a:latin typeface="Arial" panose="020B0604020202020204" pitchFamily="34" charset="0"/>
              </a:rPr>
              <a:t>The Character of God challenges us to consider anew the beauty and depth of God’s person and embark on a spiritual journey of transformation and discovery. This isn’t just another book about theology—it’s an invitation to an encounter with the living God.</a:t>
            </a:r>
            <a:endParaRPr lang="en-GB" sz="2000" b="0" dirty="0">
              <a:effectLst/>
            </a:endParaRPr>
          </a:p>
          <a:p>
            <a:br>
              <a:rPr lang="en-GB" dirty="0"/>
            </a:br>
            <a:endParaRPr lang="en-US" dirty="0"/>
          </a:p>
        </p:txBody>
      </p:sp>
    </p:spTree>
    <p:extLst>
      <p:ext uri="{BB962C8B-B14F-4D97-AF65-F5344CB8AC3E}">
        <p14:creationId xmlns:p14="http://schemas.microsoft.com/office/powerpoint/2010/main" val="1494894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AAA5F-4133-D4E3-1755-CAAE223AF5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24A3A3E-1783-7DDC-1C54-41A525C257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2715" y="5783781"/>
            <a:ext cx="932519" cy="826952"/>
          </a:xfrm>
          <a:prstGeom prst="rect">
            <a:avLst/>
          </a:prstGeom>
          <a:solidFill>
            <a:schemeClr val="accent5">
              <a:lumMod val="75000"/>
            </a:schemeClr>
          </a:solidFill>
        </p:spPr>
      </p:pic>
      <p:sp>
        <p:nvSpPr>
          <p:cNvPr id="2" name="TextBox 1">
            <a:extLst>
              <a:ext uri="{FF2B5EF4-FFF2-40B4-BE49-F238E27FC236}">
                <a16:creationId xmlns:a16="http://schemas.microsoft.com/office/drawing/2014/main" id="{F99CA278-B483-01EF-BD32-8AD022DF97AB}"/>
              </a:ext>
            </a:extLst>
          </p:cNvPr>
          <p:cNvSpPr txBox="1"/>
          <p:nvPr/>
        </p:nvSpPr>
        <p:spPr>
          <a:xfrm>
            <a:off x="5628022" y="1297329"/>
            <a:ext cx="5404693" cy="4370427"/>
          </a:xfrm>
          <a:prstGeom prst="rect">
            <a:avLst/>
          </a:prstGeom>
          <a:noFill/>
        </p:spPr>
        <p:txBody>
          <a:bodyPr wrap="square" rtlCol="0">
            <a:spAutoFit/>
          </a:bodyPr>
          <a:lstStyle/>
          <a:p>
            <a:pPr rtl="0">
              <a:spcBef>
                <a:spcPts val="0"/>
              </a:spcBef>
              <a:spcAft>
                <a:spcPts val="0"/>
              </a:spcAft>
            </a:pPr>
            <a:r>
              <a:rPr lang="en-GB" sz="2000" b="0" i="0" u="none" strike="noStrike" dirty="0">
                <a:solidFill>
                  <a:srgbClr val="000000"/>
                </a:solidFill>
                <a:effectLst/>
                <a:latin typeface="Geneva" panose="020B0503030404040204" pitchFamily="34" charset="0"/>
                <a:ea typeface="Geneva" panose="020B0503030404040204" pitchFamily="34" charset="0"/>
              </a:rPr>
              <a:t>The Holy Spirit is often spoken of, but often misunderstood. What is His nature? What is His role? And what can we tell of Him from the book He inspired – the Holy Bible?</a:t>
            </a:r>
            <a:endParaRPr lang="en-GB" sz="2000" b="0" dirty="0">
              <a:effectLst/>
              <a:latin typeface="Geneva" panose="020B0503030404040204" pitchFamily="34" charset="0"/>
              <a:ea typeface="Geneva" panose="020B0503030404040204" pitchFamily="34" charset="0"/>
            </a:endParaRPr>
          </a:p>
          <a:p>
            <a:pPr rtl="0">
              <a:spcBef>
                <a:spcPts val="0"/>
              </a:spcBef>
              <a:spcAft>
                <a:spcPts val="0"/>
              </a:spcAft>
            </a:pPr>
            <a:br>
              <a:rPr lang="en-GB" sz="2000" b="0" dirty="0">
                <a:effectLst/>
                <a:latin typeface="Geneva" panose="020B0503030404040204" pitchFamily="34" charset="0"/>
                <a:ea typeface="Geneva" panose="020B0503030404040204" pitchFamily="34" charset="0"/>
              </a:rPr>
            </a:br>
            <a:r>
              <a:rPr lang="en-GB" sz="2000" b="0" i="0" u="none" strike="noStrike" dirty="0">
                <a:solidFill>
                  <a:srgbClr val="000000"/>
                </a:solidFill>
                <a:effectLst/>
                <a:latin typeface="Geneva" panose="020B0503030404040204" pitchFamily="34" charset="0"/>
                <a:ea typeface="Geneva" panose="020B0503030404040204" pitchFamily="34" charset="0"/>
              </a:rPr>
              <a:t>Join Dr Richard Müller on a fascinating journey through Christian history and the pages of Scripture to discover more about the redemptive and transformative work of the Spirit for us, in us and through us as He points us to Jesus Christ to the glory of God the Father.</a:t>
            </a:r>
            <a:br>
              <a:rPr lang="en-GB" dirty="0"/>
            </a:br>
            <a:endParaRPr lang="en-US" dirty="0"/>
          </a:p>
        </p:txBody>
      </p:sp>
      <p:pic>
        <p:nvPicPr>
          <p:cNvPr id="4" name="Picture 3" descr="A book cover with a fire design&#10;&#10;Description automatically generated">
            <a:extLst>
              <a:ext uri="{FF2B5EF4-FFF2-40B4-BE49-F238E27FC236}">
                <a16:creationId xmlns:a16="http://schemas.microsoft.com/office/drawing/2014/main" id="{5BCE68FF-8C6A-1F7B-9F34-E98DE87B5E7F}"/>
              </a:ext>
            </a:extLst>
          </p:cNvPr>
          <p:cNvPicPr>
            <a:picLocks noChangeAspect="1"/>
          </p:cNvPicPr>
          <p:nvPr/>
        </p:nvPicPr>
        <p:blipFill>
          <a:blip r:embed="rId3"/>
          <a:stretch>
            <a:fillRect/>
          </a:stretch>
        </p:blipFill>
        <p:spPr>
          <a:xfrm rot="21261405">
            <a:off x="1437973" y="702166"/>
            <a:ext cx="3886976" cy="5859763"/>
          </a:xfrm>
          <a:prstGeom prst="rect">
            <a:avLst/>
          </a:prstGeom>
        </p:spPr>
      </p:pic>
      <p:sp>
        <p:nvSpPr>
          <p:cNvPr id="16" name="TextBox 15">
            <a:extLst>
              <a:ext uri="{FF2B5EF4-FFF2-40B4-BE49-F238E27FC236}">
                <a16:creationId xmlns:a16="http://schemas.microsoft.com/office/drawing/2014/main" id="{97B9263D-0242-6AAE-E7E3-48ECA9E80353}"/>
              </a:ext>
            </a:extLst>
          </p:cNvPr>
          <p:cNvSpPr txBox="1"/>
          <p:nvPr/>
        </p:nvSpPr>
        <p:spPr>
          <a:xfrm rot="20560561">
            <a:off x="1268953" y="33757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Tree>
    <p:extLst>
      <p:ext uri="{BB962C8B-B14F-4D97-AF65-F5344CB8AC3E}">
        <p14:creationId xmlns:p14="http://schemas.microsoft.com/office/powerpoint/2010/main" val="2641781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A09BC-755C-C4C3-CC9C-EF37131FA31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F5DFAF7-A37A-777C-DEC1-16D9E01BB2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2715" y="5783781"/>
            <a:ext cx="932519" cy="826952"/>
          </a:xfrm>
          <a:prstGeom prst="rect">
            <a:avLst/>
          </a:prstGeom>
          <a:solidFill>
            <a:schemeClr val="accent5">
              <a:lumMod val="75000"/>
            </a:schemeClr>
          </a:solidFill>
        </p:spPr>
      </p:pic>
      <p:sp>
        <p:nvSpPr>
          <p:cNvPr id="2" name="TextBox 1">
            <a:extLst>
              <a:ext uri="{FF2B5EF4-FFF2-40B4-BE49-F238E27FC236}">
                <a16:creationId xmlns:a16="http://schemas.microsoft.com/office/drawing/2014/main" id="{B6822B70-EDCC-6E83-9FD0-B7746042F2AF}"/>
              </a:ext>
            </a:extLst>
          </p:cNvPr>
          <p:cNvSpPr txBox="1"/>
          <p:nvPr/>
        </p:nvSpPr>
        <p:spPr>
          <a:xfrm>
            <a:off x="5763870" y="660742"/>
            <a:ext cx="5404693" cy="5570756"/>
          </a:xfrm>
          <a:prstGeom prst="rect">
            <a:avLst/>
          </a:prstGeom>
          <a:noFill/>
        </p:spPr>
        <p:txBody>
          <a:bodyPr wrap="square" rtlCol="0">
            <a:spAutoFit/>
          </a:bodyPr>
          <a:lstStyle/>
          <a:p>
            <a:pPr rtl="0">
              <a:spcBef>
                <a:spcPts val="0"/>
              </a:spcBef>
              <a:spcAft>
                <a:spcPts val="0"/>
              </a:spcAft>
            </a:pPr>
            <a:r>
              <a:rPr lang="en-GB" sz="2000" b="0" i="0" u="none" strike="noStrike" dirty="0">
                <a:solidFill>
                  <a:srgbClr val="000000"/>
                </a:solidFill>
                <a:effectLst/>
                <a:latin typeface="Geneva" panose="020B0503030404040204" pitchFamily="34" charset="0"/>
                <a:ea typeface="Geneva" panose="020B0503030404040204" pitchFamily="34" charset="0"/>
              </a:rPr>
              <a:t>‘Daniel Pel guides us on an exciting journey through the prophecies of Revelation, presenting them in a clear, logical and captivating manner. Enlightening, engaging and deeply inspiring, this book directs our focus to the beauty of Jesus, His power and His victory, especially in these uncertain times. </a:t>
            </a:r>
          </a:p>
          <a:p>
            <a:pPr rtl="0">
              <a:spcBef>
                <a:spcPts val="0"/>
              </a:spcBef>
              <a:spcAft>
                <a:spcPts val="0"/>
              </a:spcAft>
            </a:pPr>
            <a:endParaRPr lang="en-GB" sz="2000" dirty="0">
              <a:solidFill>
                <a:srgbClr val="000000"/>
              </a:solidFill>
              <a:latin typeface="Geneva" panose="020B0503030404040204" pitchFamily="34" charset="0"/>
              <a:ea typeface="Geneva" panose="020B0503030404040204" pitchFamily="34" charset="0"/>
            </a:endParaRPr>
          </a:p>
          <a:p>
            <a:pPr rtl="0">
              <a:spcBef>
                <a:spcPts val="0"/>
              </a:spcBef>
              <a:spcAft>
                <a:spcPts val="0"/>
              </a:spcAft>
            </a:pPr>
            <a:r>
              <a:rPr lang="en-GB" sz="2000" b="0" i="0" u="none" strike="noStrike" dirty="0">
                <a:solidFill>
                  <a:srgbClr val="000000"/>
                </a:solidFill>
                <a:effectLst/>
                <a:latin typeface="Geneva" panose="020B0503030404040204" pitchFamily="34" charset="0"/>
                <a:ea typeface="Geneva" panose="020B0503030404040204" pitchFamily="34" charset="0"/>
              </a:rPr>
              <a:t>Open these pages and be refreshed by the profound story of redemption revealed in the book of Revelation!’</a:t>
            </a:r>
            <a:endParaRPr lang="en-GB" sz="2000" b="0" dirty="0">
              <a:effectLst/>
              <a:latin typeface="Geneva" panose="020B0503030404040204" pitchFamily="34" charset="0"/>
              <a:ea typeface="Geneva" panose="020B0503030404040204" pitchFamily="34" charset="0"/>
            </a:endParaRPr>
          </a:p>
          <a:p>
            <a:pPr rtl="0">
              <a:spcBef>
                <a:spcPts val="0"/>
              </a:spcBef>
              <a:spcAft>
                <a:spcPts val="0"/>
              </a:spcAft>
            </a:pPr>
            <a:br>
              <a:rPr lang="en-GB" sz="2000" b="0" dirty="0">
                <a:effectLst/>
                <a:latin typeface="Geneva" panose="020B0503030404040204" pitchFamily="34" charset="0"/>
                <a:ea typeface="Geneva" panose="020B0503030404040204" pitchFamily="34" charset="0"/>
              </a:rPr>
            </a:br>
            <a:r>
              <a:rPr lang="en-GB" sz="2000" b="0" i="0" u="none" strike="noStrike" dirty="0">
                <a:solidFill>
                  <a:srgbClr val="000000"/>
                </a:solidFill>
                <a:effectLst/>
                <a:latin typeface="Geneva" panose="020B0503030404040204" pitchFamily="34" charset="0"/>
                <a:ea typeface="Geneva" panose="020B0503030404040204" pitchFamily="34" charset="0"/>
              </a:rPr>
              <a:t>—Taj </a:t>
            </a:r>
            <a:r>
              <a:rPr lang="en-GB" sz="2000" b="0" i="0" u="none" strike="noStrike" dirty="0" err="1">
                <a:solidFill>
                  <a:srgbClr val="000000"/>
                </a:solidFill>
                <a:effectLst/>
                <a:latin typeface="Geneva" panose="020B0503030404040204" pitchFamily="34" charset="0"/>
                <a:ea typeface="Geneva" panose="020B0503030404040204" pitchFamily="34" charset="0"/>
              </a:rPr>
              <a:t>Pacleb</a:t>
            </a:r>
            <a:r>
              <a:rPr lang="en-GB" sz="2000" b="0" i="0" u="none" strike="noStrike" dirty="0">
                <a:solidFill>
                  <a:srgbClr val="000000"/>
                </a:solidFill>
                <a:effectLst/>
                <a:latin typeface="Geneva" panose="020B0503030404040204" pitchFamily="34" charset="0"/>
                <a:ea typeface="Geneva" panose="020B0503030404040204" pitchFamily="34" charset="0"/>
              </a:rPr>
              <a:t>, Speaker/Director, Revelation of Hope</a:t>
            </a:r>
            <a:endParaRPr lang="en-GB" sz="2000" b="0" dirty="0">
              <a:effectLst/>
              <a:latin typeface="Geneva" panose="020B0503030404040204" pitchFamily="34" charset="0"/>
              <a:ea typeface="Geneva" panose="020B0503030404040204" pitchFamily="34" charset="0"/>
            </a:endParaRPr>
          </a:p>
          <a:p>
            <a:br>
              <a:rPr lang="en-GB" dirty="0">
                <a:latin typeface="Geneva" panose="020B0503030404040204" pitchFamily="34" charset="0"/>
                <a:ea typeface="Geneva" panose="020B0503030404040204" pitchFamily="34" charset="0"/>
              </a:rPr>
            </a:br>
            <a:endParaRPr lang="en-US" dirty="0">
              <a:latin typeface="Geneva" panose="020B0503030404040204" pitchFamily="34" charset="0"/>
              <a:ea typeface="Geneva" panose="020B0503030404040204" pitchFamily="34" charset="0"/>
            </a:endParaRPr>
          </a:p>
        </p:txBody>
      </p:sp>
      <p:pic>
        <p:nvPicPr>
          <p:cNvPr id="4" name="Picture 3" descr="A cover of a book&#10;&#10;Description automatically generated">
            <a:extLst>
              <a:ext uri="{FF2B5EF4-FFF2-40B4-BE49-F238E27FC236}">
                <a16:creationId xmlns:a16="http://schemas.microsoft.com/office/drawing/2014/main" id="{B38FD052-37A7-8ED0-4FEA-DDDFEEEC0B64}"/>
              </a:ext>
            </a:extLst>
          </p:cNvPr>
          <p:cNvPicPr>
            <a:picLocks noChangeAspect="1"/>
          </p:cNvPicPr>
          <p:nvPr/>
        </p:nvPicPr>
        <p:blipFill>
          <a:blip r:embed="rId3"/>
          <a:stretch>
            <a:fillRect/>
          </a:stretch>
        </p:blipFill>
        <p:spPr>
          <a:xfrm rot="21270905">
            <a:off x="1331336" y="632660"/>
            <a:ext cx="3995920" cy="6024001"/>
          </a:xfrm>
          <a:prstGeom prst="rect">
            <a:avLst/>
          </a:prstGeom>
        </p:spPr>
      </p:pic>
      <p:sp>
        <p:nvSpPr>
          <p:cNvPr id="16" name="TextBox 15">
            <a:extLst>
              <a:ext uri="{FF2B5EF4-FFF2-40B4-BE49-F238E27FC236}">
                <a16:creationId xmlns:a16="http://schemas.microsoft.com/office/drawing/2014/main" id="{DE30DCDE-A9B9-A081-8BAB-1C18D102EB64}"/>
              </a:ext>
            </a:extLst>
          </p:cNvPr>
          <p:cNvSpPr txBox="1"/>
          <p:nvPr/>
        </p:nvSpPr>
        <p:spPr>
          <a:xfrm rot="20174600">
            <a:off x="1268953" y="33757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Tree>
    <p:extLst>
      <p:ext uri="{BB962C8B-B14F-4D97-AF65-F5344CB8AC3E}">
        <p14:creationId xmlns:p14="http://schemas.microsoft.com/office/powerpoint/2010/main" val="3745019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8A38904-8B85-5D6E-7D39-2442F78E9582}"/>
              </a:ext>
            </a:extLst>
          </p:cNvPr>
          <p:cNvSpPr txBox="1"/>
          <p:nvPr/>
        </p:nvSpPr>
        <p:spPr>
          <a:xfrm>
            <a:off x="2821048" y="1938773"/>
            <a:ext cx="6122772" cy="646331"/>
          </a:xfrm>
          <a:prstGeom prst="rect">
            <a:avLst/>
          </a:prstGeom>
          <a:noFill/>
        </p:spPr>
        <p:txBody>
          <a:bodyPr wrap="square">
            <a:spAutoFit/>
          </a:bodyPr>
          <a:lstStyle/>
          <a:p>
            <a:r>
              <a:rPr lang="en-GB" i="1" dirty="0">
                <a:solidFill>
                  <a:srgbClr val="FFFFFF"/>
                </a:solidFill>
                <a:effectLst/>
                <a:latin typeface="Times" pitchFamily="2" charset="0"/>
              </a:rPr>
              <a:t>Spiritual</a:t>
            </a:r>
            <a:endParaRPr lang="en-GB" dirty="0">
              <a:solidFill>
                <a:srgbClr val="FFFFFF"/>
              </a:solidFill>
              <a:effectLst/>
              <a:latin typeface="Times" pitchFamily="2" charset="0"/>
            </a:endParaRPr>
          </a:p>
          <a:p>
            <a:r>
              <a:rPr lang="en-GB" i="1" dirty="0">
                <a:solidFill>
                  <a:srgbClr val="FFFFFF"/>
                </a:solidFill>
                <a:effectLst/>
                <a:latin typeface="Times" pitchFamily="2" charset="0"/>
              </a:rPr>
              <a:t>Wellbeing</a:t>
            </a:r>
            <a:endParaRPr lang="en-GB" dirty="0">
              <a:solidFill>
                <a:srgbClr val="FFFFFF"/>
              </a:solidFill>
              <a:effectLst/>
              <a:latin typeface="Times" pitchFamily="2" charset="0"/>
            </a:endParaRPr>
          </a:p>
        </p:txBody>
      </p:sp>
      <p:pic>
        <p:nvPicPr>
          <p:cNvPr id="15" name="Picture 14">
            <a:extLst>
              <a:ext uri="{FF2B5EF4-FFF2-40B4-BE49-F238E27FC236}">
                <a16:creationId xmlns:a16="http://schemas.microsoft.com/office/drawing/2014/main" id="{C1F2C01A-3481-EA35-4645-51ADAD390C51}"/>
              </a:ext>
            </a:extLst>
          </p:cNvPr>
          <p:cNvPicPr>
            <a:picLocks noChangeAspect="1"/>
          </p:cNvPicPr>
          <p:nvPr/>
        </p:nvPicPr>
        <p:blipFill>
          <a:blip r:embed="rId2"/>
          <a:stretch>
            <a:fillRect/>
          </a:stretch>
        </p:blipFill>
        <p:spPr>
          <a:xfrm>
            <a:off x="1824338" y="0"/>
            <a:ext cx="5065005" cy="6858000"/>
          </a:xfrm>
          <a:prstGeom prst="rect">
            <a:avLst/>
          </a:prstGeom>
        </p:spPr>
      </p:pic>
      <p:pic>
        <p:nvPicPr>
          <p:cNvPr id="16" name="Picture 15">
            <a:extLst>
              <a:ext uri="{FF2B5EF4-FFF2-40B4-BE49-F238E27FC236}">
                <a16:creationId xmlns:a16="http://schemas.microsoft.com/office/drawing/2014/main" id="{69618691-8D9C-506E-4F41-9EB1D93672E7}"/>
              </a:ext>
            </a:extLst>
          </p:cNvPr>
          <p:cNvPicPr>
            <a:picLocks noChangeAspect="1"/>
          </p:cNvPicPr>
          <p:nvPr/>
        </p:nvPicPr>
        <p:blipFill>
          <a:blip r:embed="rId3"/>
          <a:stretch>
            <a:fillRect/>
          </a:stretch>
        </p:blipFill>
        <p:spPr>
          <a:xfrm>
            <a:off x="6914413" y="0"/>
            <a:ext cx="4913077" cy="6858000"/>
          </a:xfrm>
          <a:prstGeom prst="rect">
            <a:avLst/>
          </a:prstGeom>
        </p:spPr>
      </p:pic>
      <p:sp>
        <p:nvSpPr>
          <p:cNvPr id="18" name="TextBox 17">
            <a:extLst>
              <a:ext uri="{FF2B5EF4-FFF2-40B4-BE49-F238E27FC236}">
                <a16:creationId xmlns:a16="http://schemas.microsoft.com/office/drawing/2014/main" id="{764D48D6-D122-E8C4-A2EB-378FC09616B9}"/>
              </a:ext>
            </a:extLst>
          </p:cNvPr>
          <p:cNvSpPr txBox="1"/>
          <p:nvPr/>
        </p:nvSpPr>
        <p:spPr>
          <a:xfrm>
            <a:off x="1849408" y="4236866"/>
            <a:ext cx="4637819" cy="2123658"/>
          </a:xfrm>
          <a:prstGeom prst="rect">
            <a:avLst/>
          </a:prstGeom>
          <a:noFill/>
        </p:spPr>
        <p:txBody>
          <a:bodyPr wrap="square">
            <a:spAutoFit/>
          </a:bodyPr>
          <a:lstStyle/>
          <a:p>
            <a:r>
              <a:rPr lang="en-GB" sz="1100" b="1" i="1" dirty="0">
                <a:effectLst/>
                <a:latin typeface="Times" pitchFamily="2" charset="0"/>
              </a:rPr>
              <a:t>Daniel reveals the future </a:t>
            </a:r>
            <a:r>
              <a:rPr lang="en-GB" sz="1100" i="1" dirty="0">
                <a:effectLst/>
                <a:latin typeface="Helvetica" pitchFamily="2" charset="0"/>
              </a:rPr>
              <a:t>will make</a:t>
            </a:r>
            <a:r>
              <a:rPr lang="en-GB" sz="1100" dirty="0">
                <a:latin typeface="Times" pitchFamily="2" charset="0"/>
              </a:rPr>
              <a:t> </a:t>
            </a:r>
            <a:r>
              <a:rPr lang="en-GB" sz="1100" i="1" dirty="0">
                <a:effectLst/>
                <a:latin typeface="Helvetica" pitchFamily="2" charset="0"/>
              </a:rPr>
              <a:t>you aware of many of these interesting</a:t>
            </a:r>
            <a:r>
              <a:rPr lang="en-GB" sz="1100" dirty="0">
                <a:latin typeface="Helvetica" pitchFamily="2" charset="0"/>
              </a:rPr>
              <a:t> </a:t>
            </a:r>
            <a:r>
              <a:rPr lang="en-GB" sz="1100" i="1" dirty="0">
                <a:effectLst/>
                <a:latin typeface="Helvetica" pitchFamily="2" charset="0"/>
              </a:rPr>
              <a:t>and fascinating facts that will enrich</a:t>
            </a:r>
            <a:r>
              <a:rPr lang="en-GB" sz="1100" dirty="0">
                <a:latin typeface="Helvetica" pitchFamily="2" charset="0"/>
              </a:rPr>
              <a:t> </a:t>
            </a:r>
            <a:r>
              <a:rPr lang="en-GB" sz="1100" i="1" dirty="0">
                <a:effectLst/>
                <a:latin typeface="Helvetica" pitchFamily="2" charset="0"/>
              </a:rPr>
              <a:t>your whole life and your future with</a:t>
            </a:r>
            <a:r>
              <a:rPr lang="en-GB" sz="1100" dirty="0">
                <a:latin typeface="Helvetica" pitchFamily="2" charset="0"/>
              </a:rPr>
              <a:t> </a:t>
            </a:r>
            <a:r>
              <a:rPr lang="en-GB" sz="1100" i="1" dirty="0">
                <a:effectLst/>
                <a:latin typeface="Helvetica" pitchFamily="2" charset="0"/>
              </a:rPr>
              <a:t>new understanding of God’s love for</a:t>
            </a:r>
            <a:r>
              <a:rPr lang="en-GB" sz="1100" dirty="0">
                <a:latin typeface="Helvetica" pitchFamily="2" charset="0"/>
              </a:rPr>
              <a:t> </a:t>
            </a:r>
            <a:r>
              <a:rPr lang="en-GB" sz="1100" i="1" dirty="0">
                <a:effectLst/>
                <a:latin typeface="Helvetica" pitchFamily="2" charset="0"/>
              </a:rPr>
              <a:t>you and give you better knowledge of</a:t>
            </a:r>
            <a:r>
              <a:rPr lang="en-GB" sz="1100" dirty="0">
                <a:latin typeface="Helvetica" pitchFamily="2" charset="0"/>
              </a:rPr>
              <a:t> </a:t>
            </a:r>
            <a:r>
              <a:rPr lang="en-GB" sz="1100" i="1" dirty="0">
                <a:effectLst/>
                <a:latin typeface="Helvetica" pitchFamily="2" charset="0"/>
              </a:rPr>
              <a:t>His truth for you and your family today.</a:t>
            </a:r>
            <a:endParaRPr lang="en-GB" sz="1100" dirty="0">
              <a:effectLst/>
              <a:latin typeface="Helvetica" pitchFamily="2" charset="0"/>
            </a:endParaRPr>
          </a:p>
          <a:p>
            <a:r>
              <a:rPr lang="en-GB" sz="1100" i="1" dirty="0">
                <a:effectLst/>
                <a:latin typeface="Helvetica" pitchFamily="2" charset="0"/>
              </a:rPr>
              <a:t>One of the things people would really </a:t>
            </a:r>
            <a:br>
              <a:rPr lang="en-GB" sz="1100" i="1" dirty="0">
                <a:effectLst/>
                <a:latin typeface="Helvetica" pitchFamily="2" charset="0"/>
              </a:rPr>
            </a:br>
            <a:r>
              <a:rPr lang="en-GB" sz="1100" i="1" dirty="0">
                <a:effectLst/>
                <a:latin typeface="Helvetica" pitchFamily="2" charset="0"/>
              </a:rPr>
              <a:t>like to know is what the future holds </a:t>
            </a:r>
            <a:br>
              <a:rPr lang="en-GB" sz="1100" i="1" dirty="0">
                <a:effectLst/>
                <a:latin typeface="Helvetica" pitchFamily="2" charset="0"/>
              </a:rPr>
            </a:br>
            <a:r>
              <a:rPr lang="en-GB" sz="1100" i="1" dirty="0">
                <a:effectLst/>
                <a:latin typeface="Helvetica" pitchFamily="2" charset="0"/>
              </a:rPr>
              <a:t>for</a:t>
            </a:r>
            <a:r>
              <a:rPr lang="en-GB" sz="1100" dirty="0">
                <a:latin typeface="Helvetica" pitchFamily="2" charset="0"/>
              </a:rPr>
              <a:t> </a:t>
            </a:r>
            <a:r>
              <a:rPr lang="en-GB" sz="1100" i="1" dirty="0">
                <a:effectLst/>
                <a:latin typeface="Helvetica" pitchFamily="2" charset="0"/>
              </a:rPr>
              <a:t>them – don’t you think so?</a:t>
            </a:r>
          </a:p>
          <a:p>
            <a:r>
              <a:rPr lang="en-GB" sz="1100" i="1" dirty="0">
                <a:effectLst/>
                <a:latin typeface="Helvetica" pitchFamily="2" charset="0"/>
              </a:rPr>
              <a:t>Have you ever wondered why the </a:t>
            </a:r>
            <a:br>
              <a:rPr lang="en-GB" sz="1100" i="1" dirty="0">
                <a:effectLst/>
                <a:latin typeface="Helvetica" pitchFamily="2" charset="0"/>
              </a:rPr>
            </a:br>
            <a:r>
              <a:rPr lang="en-GB" sz="1100" i="1" dirty="0">
                <a:effectLst/>
                <a:latin typeface="Helvetica" pitchFamily="2" charset="0"/>
              </a:rPr>
              <a:t>Bible has successfully survived all the</a:t>
            </a:r>
            <a:endParaRPr lang="en-GB" sz="1100" dirty="0">
              <a:effectLst/>
              <a:latin typeface="Helvetica" pitchFamily="2" charset="0"/>
            </a:endParaRPr>
          </a:p>
          <a:p>
            <a:r>
              <a:rPr lang="en-GB" sz="1100" i="1" dirty="0">
                <a:effectLst/>
                <a:latin typeface="Helvetica" pitchFamily="2" charset="0"/>
              </a:rPr>
              <a:t>attacks of its enemies for thousands</a:t>
            </a:r>
            <a:endParaRPr lang="en-GB" sz="1100" dirty="0">
              <a:effectLst/>
              <a:latin typeface="Helvetica" pitchFamily="2" charset="0"/>
            </a:endParaRPr>
          </a:p>
          <a:p>
            <a:r>
              <a:rPr lang="en-GB" sz="1100" i="1" dirty="0">
                <a:effectLst/>
                <a:latin typeface="Helvetica" pitchFamily="2" charset="0"/>
              </a:rPr>
              <a:t>of years? </a:t>
            </a:r>
            <a:endParaRPr lang="en-GB" sz="1100" dirty="0">
              <a:effectLst/>
              <a:latin typeface="Helvetica" pitchFamily="2" charset="0"/>
            </a:endParaRPr>
          </a:p>
          <a:p>
            <a:endParaRPr lang="en-GB" sz="1100" dirty="0">
              <a:effectLst/>
              <a:latin typeface="Helvetica" pitchFamily="2" charset="0"/>
            </a:endParaRPr>
          </a:p>
        </p:txBody>
      </p:sp>
      <p:sp>
        <p:nvSpPr>
          <p:cNvPr id="20" name="TextBox 19">
            <a:extLst>
              <a:ext uri="{FF2B5EF4-FFF2-40B4-BE49-F238E27FC236}">
                <a16:creationId xmlns:a16="http://schemas.microsoft.com/office/drawing/2014/main" id="{11009770-8C92-020D-DA2E-7CC278CC8AE0}"/>
              </a:ext>
            </a:extLst>
          </p:cNvPr>
          <p:cNvSpPr txBox="1"/>
          <p:nvPr/>
        </p:nvSpPr>
        <p:spPr>
          <a:xfrm>
            <a:off x="7308800" y="1066157"/>
            <a:ext cx="4142770" cy="5509200"/>
          </a:xfrm>
          <a:prstGeom prst="rect">
            <a:avLst/>
          </a:prstGeom>
          <a:noFill/>
        </p:spPr>
        <p:txBody>
          <a:bodyPr wrap="square">
            <a:spAutoFit/>
          </a:bodyPr>
          <a:lstStyle/>
          <a:p>
            <a:endParaRPr lang="en-GB" sz="1100" b="1" i="1" dirty="0">
              <a:effectLst/>
              <a:latin typeface="Times" pitchFamily="2" charset="0"/>
            </a:endParaRPr>
          </a:p>
          <a:p>
            <a:r>
              <a:rPr lang="en-GB" sz="1100" i="1" dirty="0">
                <a:effectLst/>
                <a:latin typeface="Helvetica" pitchFamily="2" charset="0"/>
              </a:rPr>
              <a:t>The  book of Daniel has</a:t>
            </a:r>
            <a:r>
              <a:rPr lang="en-GB" sz="1100" dirty="0">
                <a:latin typeface="Helvetica" pitchFamily="2" charset="0"/>
              </a:rPr>
              <a:t> </a:t>
            </a:r>
            <a:r>
              <a:rPr lang="en-GB" sz="1100" i="1" dirty="0">
                <a:effectLst/>
                <a:latin typeface="Helvetica" pitchFamily="2" charset="0"/>
              </a:rPr>
              <a:t>likewise </a:t>
            </a:r>
            <a:br>
              <a:rPr lang="en-GB" sz="1100" i="1" dirty="0">
                <a:effectLst/>
                <a:latin typeface="Helvetica" pitchFamily="2" charset="0"/>
              </a:rPr>
            </a:br>
            <a:r>
              <a:rPr lang="en-GB" sz="1100" i="1" dirty="0">
                <a:effectLst/>
                <a:latin typeface="Helvetica" pitchFamily="2" charset="0"/>
              </a:rPr>
              <a:t>endured and survived all the</a:t>
            </a:r>
            <a:endParaRPr lang="en-GB" sz="1100" dirty="0">
              <a:effectLst/>
              <a:latin typeface="Helvetica" pitchFamily="2" charset="0"/>
            </a:endParaRPr>
          </a:p>
          <a:p>
            <a:r>
              <a:rPr lang="en-GB" sz="1100" i="1" dirty="0">
                <a:effectLst/>
                <a:latin typeface="Helvetica" pitchFamily="2" charset="0"/>
              </a:rPr>
              <a:t>attacks, and modern discoveries </a:t>
            </a:r>
            <a:br>
              <a:rPr lang="en-GB" sz="1100" i="1" dirty="0">
                <a:effectLst/>
                <a:latin typeface="Helvetica" pitchFamily="2" charset="0"/>
              </a:rPr>
            </a:br>
            <a:r>
              <a:rPr lang="en-GB" sz="1100" i="1" dirty="0">
                <a:effectLst/>
                <a:latin typeface="Helvetica" pitchFamily="2" charset="0"/>
              </a:rPr>
              <a:t>of</a:t>
            </a:r>
            <a:r>
              <a:rPr lang="en-GB" sz="1100" dirty="0">
                <a:latin typeface="Helvetica" pitchFamily="2" charset="0"/>
              </a:rPr>
              <a:t> </a:t>
            </a:r>
            <a:r>
              <a:rPr lang="en-GB" sz="1100" i="1" dirty="0">
                <a:effectLst/>
                <a:latin typeface="Helvetica" pitchFamily="2" charset="0"/>
              </a:rPr>
              <a:t>the buried records in the </a:t>
            </a:r>
            <a:br>
              <a:rPr lang="en-GB" sz="1100" i="1" dirty="0">
                <a:effectLst/>
                <a:latin typeface="Helvetica" pitchFamily="2" charset="0"/>
              </a:rPr>
            </a:br>
            <a:r>
              <a:rPr lang="en-GB" sz="1100" i="1" dirty="0">
                <a:effectLst/>
                <a:latin typeface="Helvetica" pitchFamily="2" charset="0"/>
              </a:rPr>
              <a:t>Middle East</a:t>
            </a:r>
            <a:r>
              <a:rPr lang="en-GB" sz="1100" dirty="0">
                <a:latin typeface="Helvetica" pitchFamily="2" charset="0"/>
              </a:rPr>
              <a:t> </a:t>
            </a:r>
            <a:r>
              <a:rPr lang="en-GB" sz="1100" i="1" dirty="0">
                <a:effectLst/>
                <a:latin typeface="Helvetica" pitchFamily="2" charset="0"/>
              </a:rPr>
              <a:t>confirm the writing </a:t>
            </a:r>
            <a:br>
              <a:rPr lang="en-GB" sz="1100" i="1" dirty="0">
                <a:effectLst/>
                <a:latin typeface="Helvetica" pitchFamily="2" charset="0"/>
              </a:rPr>
            </a:br>
            <a:r>
              <a:rPr lang="en-GB" sz="1100" i="1" dirty="0">
                <a:effectLst/>
                <a:latin typeface="Helvetica" pitchFamily="2" charset="0"/>
              </a:rPr>
              <a:t>of this book by the</a:t>
            </a:r>
            <a:r>
              <a:rPr lang="en-GB" sz="1100" dirty="0">
                <a:latin typeface="Helvetica" pitchFamily="2" charset="0"/>
              </a:rPr>
              <a:t> </a:t>
            </a:r>
            <a:r>
              <a:rPr lang="en-GB" sz="1100" i="1" dirty="0">
                <a:effectLst/>
                <a:latin typeface="Helvetica" pitchFamily="2" charset="0"/>
              </a:rPr>
              <a:t>man himself.</a:t>
            </a:r>
            <a:endParaRPr lang="en-GB" sz="1100" b="1" i="1" dirty="0">
              <a:latin typeface="Times" pitchFamily="2" charset="0"/>
            </a:endParaRPr>
          </a:p>
          <a:p>
            <a:r>
              <a:rPr lang="en-GB" sz="1100" b="1" i="1" dirty="0">
                <a:effectLst/>
                <a:latin typeface="Times" pitchFamily="2" charset="0"/>
              </a:rPr>
              <a:t>Daniel reveals the future </a:t>
            </a:r>
            <a:r>
              <a:rPr lang="en-GB" sz="1100" i="1" dirty="0">
                <a:effectLst/>
                <a:latin typeface="Helvetica" pitchFamily="2" charset="0"/>
              </a:rPr>
              <a:t>is a</a:t>
            </a:r>
            <a:endParaRPr lang="en-GB" sz="1100" dirty="0">
              <a:effectLst/>
              <a:latin typeface="Times" pitchFamily="2" charset="0"/>
            </a:endParaRPr>
          </a:p>
          <a:p>
            <a:r>
              <a:rPr lang="en-GB" sz="1100" i="1" dirty="0">
                <a:effectLst/>
                <a:latin typeface="Helvetica" pitchFamily="2" charset="0"/>
              </a:rPr>
              <a:t>unique, special, attractive and</a:t>
            </a:r>
            <a:endParaRPr lang="en-GB" sz="1100" dirty="0">
              <a:effectLst/>
              <a:latin typeface="Helvetica" pitchFamily="2" charset="0"/>
            </a:endParaRPr>
          </a:p>
          <a:p>
            <a:r>
              <a:rPr lang="en-GB" sz="1100" i="1" dirty="0">
                <a:latin typeface="Helvetica" pitchFamily="2" charset="0"/>
              </a:rPr>
              <a:t>m</a:t>
            </a:r>
            <a:r>
              <a:rPr lang="en-GB" sz="1100" i="1" dirty="0">
                <a:effectLst/>
                <a:latin typeface="Helvetica" pitchFamily="2" charset="0"/>
              </a:rPr>
              <a:t>odern book that presents an easy</a:t>
            </a:r>
            <a:r>
              <a:rPr lang="en-GB" sz="1100" dirty="0">
                <a:latin typeface="Helvetica" pitchFamily="2" charset="0"/>
              </a:rPr>
              <a:t> </a:t>
            </a:r>
            <a:r>
              <a:rPr lang="en-GB" sz="1100" i="1" dirty="0">
                <a:effectLst/>
                <a:latin typeface="Helvetica" pitchFamily="2" charset="0"/>
              </a:rPr>
              <a:t>explanation, chapter by chapter,</a:t>
            </a:r>
            <a:r>
              <a:rPr lang="en-GB" sz="1100" dirty="0">
                <a:latin typeface="Helvetica" pitchFamily="2" charset="0"/>
              </a:rPr>
              <a:t> </a:t>
            </a:r>
            <a:r>
              <a:rPr lang="en-GB" sz="1100" i="1" dirty="0">
                <a:effectLst/>
                <a:latin typeface="Helvetica" pitchFamily="2" charset="0"/>
              </a:rPr>
              <a:t>verse by verse, that will help you to</a:t>
            </a:r>
            <a:r>
              <a:rPr lang="en-GB" sz="1100" dirty="0">
                <a:latin typeface="Helvetica" pitchFamily="2" charset="0"/>
              </a:rPr>
              <a:t> </a:t>
            </a:r>
            <a:r>
              <a:rPr lang="en-GB" sz="1100" i="1" dirty="0">
                <a:effectLst/>
                <a:latin typeface="Helvetica" pitchFamily="2" charset="0"/>
              </a:rPr>
              <a:t>better understand this book which</a:t>
            </a:r>
            <a:r>
              <a:rPr lang="en-GB" sz="1100" dirty="0">
                <a:latin typeface="Helvetica" pitchFamily="2" charset="0"/>
              </a:rPr>
              <a:t> </a:t>
            </a:r>
            <a:r>
              <a:rPr lang="en-GB" sz="1100" i="1" dirty="0">
                <a:effectLst/>
                <a:latin typeface="Helvetica" pitchFamily="2" charset="0"/>
              </a:rPr>
              <a:t>seemed to be ‘sealed’ for centuries.</a:t>
            </a:r>
            <a:endParaRPr lang="en-GB" sz="1100" dirty="0">
              <a:effectLst/>
              <a:latin typeface="Helvetica" pitchFamily="2" charset="0"/>
            </a:endParaRPr>
          </a:p>
          <a:p>
            <a:r>
              <a:rPr lang="en-GB" sz="1100" i="1" dirty="0">
                <a:effectLst/>
                <a:latin typeface="Helvetica" pitchFamily="2" charset="0"/>
              </a:rPr>
              <a:t>No prophecy of the Scripture is of</a:t>
            </a:r>
            <a:r>
              <a:rPr lang="en-GB" sz="1100" dirty="0">
                <a:latin typeface="Helvetica" pitchFamily="2" charset="0"/>
              </a:rPr>
              <a:t> </a:t>
            </a:r>
            <a:r>
              <a:rPr lang="en-GB" sz="1100" i="1" dirty="0">
                <a:effectLst/>
                <a:latin typeface="Helvetica" pitchFamily="2" charset="0"/>
              </a:rPr>
              <a:t>any private interpretation. If God was</a:t>
            </a:r>
            <a:r>
              <a:rPr lang="en-GB" sz="1100" dirty="0">
                <a:latin typeface="Helvetica" pitchFamily="2" charset="0"/>
              </a:rPr>
              <a:t> </a:t>
            </a:r>
            <a:r>
              <a:rPr lang="en-GB" sz="1100" i="1" dirty="0">
                <a:effectLst/>
                <a:latin typeface="Helvetica" pitchFamily="2" charset="0"/>
              </a:rPr>
              <a:t>desirous to help Daniel understand</a:t>
            </a:r>
            <a:r>
              <a:rPr lang="en-GB" sz="1100" dirty="0">
                <a:latin typeface="Helvetica" pitchFamily="2" charset="0"/>
              </a:rPr>
              <a:t> </a:t>
            </a:r>
            <a:r>
              <a:rPr lang="en-GB" sz="1100" i="1" dirty="0">
                <a:effectLst/>
                <a:latin typeface="Helvetica" pitchFamily="2" charset="0"/>
              </a:rPr>
              <a:t>what he himself had seen, surely He will help us to understand it as well. This</a:t>
            </a:r>
            <a:endParaRPr lang="en-GB" sz="1100" dirty="0">
              <a:effectLst/>
              <a:latin typeface="Helvetica" pitchFamily="2" charset="0"/>
            </a:endParaRPr>
          </a:p>
          <a:p>
            <a:r>
              <a:rPr lang="en-GB" sz="1100" i="1" dirty="0">
                <a:effectLst/>
                <a:latin typeface="Helvetica" pitchFamily="2" charset="0"/>
              </a:rPr>
              <a:t>book was written for today’s society.</a:t>
            </a:r>
            <a:r>
              <a:rPr lang="en-GB" sz="1100" dirty="0">
                <a:latin typeface="Helvetica" pitchFamily="2" charset="0"/>
              </a:rPr>
              <a:t> </a:t>
            </a:r>
            <a:r>
              <a:rPr lang="en-GB" sz="1100" i="1" dirty="0">
                <a:effectLst/>
                <a:latin typeface="Times" pitchFamily="2" charset="0"/>
              </a:rPr>
              <a:t>Daniel reveals the future </a:t>
            </a:r>
            <a:r>
              <a:rPr lang="en-GB" sz="1100" i="1" dirty="0">
                <a:effectLst/>
                <a:latin typeface="Helvetica" pitchFamily="2" charset="0"/>
              </a:rPr>
              <a:t>will answer some of the questions that are present</a:t>
            </a:r>
            <a:r>
              <a:rPr lang="en-GB" sz="1100" dirty="0">
                <a:latin typeface="Helvetica" pitchFamily="2" charset="0"/>
              </a:rPr>
              <a:t> </a:t>
            </a:r>
            <a:r>
              <a:rPr lang="en-GB" sz="1100" i="1" dirty="0">
                <a:effectLst/>
                <a:latin typeface="Helvetica" pitchFamily="2" charset="0"/>
              </a:rPr>
              <a:t>in our minds today:</a:t>
            </a:r>
            <a:endParaRPr lang="en-GB" sz="1100" dirty="0">
              <a:effectLst/>
              <a:latin typeface="Helvetica" pitchFamily="2" charset="0"/>
            </a:endParaRPr>
          </a:p>
          <a:p>
            <a:r>
              <a:rPr lang="en-GB" sz="1100" i="1" dirty="0">
                <a:effectLst/>
                <a:latin typeface="Helvetica" pitchFamily="2" charset="0"/>
              </a:rPr>
              <a:t>•How can a dream explain the mystery of what is happening in Europe, Africa</a:t>
            </a:r>
            <a:r>
              <a:rPr lang="en-GB" sz="1100" dirty="0">
                <a:latin typeface="Helvetica" pitchFamily="2" charset="0"/>
              </a:rPr>
              <a:t> </a:t>
            </a:r>
            <a:r>
              <a:rPr lang="en-GB" sz="1100" i="1" dirty="0">
                <a:effectLst/>
                <a:latin typeface="Helvetica" pitchFamily="2" charset="0"/>
              </a:rPr>
              <a:t>and the rest of the world?</a:t>
            </a:r>
            <a:endParaRPr lang="en-GB" sz="1100" dirty="0">
              <a:effectLst/>
              <a:latin typeface="Helvetica" pitchFamily="2" charset="0"/>
            </a:endParaRPr>
          </a:p>
          <a:p>
            <a:r>
              <a:rPr lang="en-GB" sz="1100" i="1" dirty="0">
                <a:effectLst/>
                <a:latin typeface="Helvetica" pitchFamily="2" charset="0"/>
              </a:rPr>
              <a:t>•There are wars and political struggles all around us, but can we know who</a:t>
            </a:r>
            <a:r>
              <a:rPr lang="en-GB" sz="1100" dirty="0">
                <a:latin typeface="Helvetica" pitchFamily="2" charset="0"/>
              </a:rPr>
              <a:t> </a:t>
            </a:r>
            <a:r>
              <a:rPr lang="en-GB" sz="1100" i="1" dirty="0">
                <a:effectLst/>
                <a:latin typeface="Helvetica" pitchFamily="2" charset="0"/>
              </a:rPr>
              <a:t>will rule the world?</a:t>
            </a:r>
            <a:endParaRPr lang="en-GB" sz="1100" dirty="0">
              <a:effectLst/>
              <a:latin typeface="Helvetica" pitchFamily="2" charset="0"/>
            </a:endParaRPr>
          </a:p>
          <a:p>
            <a:r>
              <a:rPr lang="en-GB" sz="1100" i="1" dirty="0">
                <a:effectLst/>
                <a:latin typeface="Helvetica" pitchFamily="2" charset="0"/>
              </a:rPr>
              <a:t>•Who was that ‘Jesus’? Was </a:t>
            </a:r>
            <a:br>
              <a:rPr lang="en-GB" sz="1100" i="1" dirty="0">
                <a:effectLst/>
                <a:latin typeface="Helvetica" pitchFamily="2" charset="0"/>
              </a:rPr>
            </a:br>
            <a:r>
              <a:rPr lang="en-GB" sz="1100" i="1" dirty="0">
                <a:effectLst/>
                <a:latin typeface="Helvetica" pitchFamily="2" charset="0"/>
              </a:rPr>
              <a:t>He really sent by God?</a:t>
            </a:r>
            <a:endParaRPr lang="en-GB" sz="1100" dirty="0">
              <a:effectLst/>
              <a:latin typeface="Helvetica" pitchFamily="2" charset="0"/>
            </a:endParaRPr>
          </a:p>
          <a:p>
            <a:r>
              <a:rPr lang="en-GB" sz="1100" i="1" dirty="0">
                <a:effectLst/>
                <a:latin typeface="Helvetica" pitchFamily="2" charset="0"/>
              </a:rPr>
              <a:t>•Why does prayer often seem </a:t>
            </a:r>
            <a:br>
              <a:rPr lang="en-GB" sz="1100" i="1" dirty="0">
                <a:effectLst/>
                <a:latin typeface="Helvetica" pitchFamily="2" charset="0"/>
              </a:rPr>
            </a:br>
            <a:r>
              <a:rPr lang="en-GB" sz="1100" i="1" dirty="0">
                <a:effectLst/>
                <a:latin typeface="Helvetica" pitchFamily="2" charset="0"/>
              </a:rPr>
              <a:t>unanswered?</a:t>
            </a:r>
            <a:endParaRPr lang="en-GB" sz="1100" dirty="0">
              <a:effectLst/>
              <a:latin typeface="Helvetica" pitchFamily="2" charset="0"/>
            </a:endParaRPr>
          </a:p>
          <a:p>
            <a:r>
              <a:rPr lang="en-GB" sz="1100" i="1" dirty="0">
                <a:effectLst/>
                <a:latin typeface="Helvetica" pitchFamily="2" charset="0"/>
              </a:rPr>
              <a:t>•Is this world really coming </a:t>
            </a:r>
            <a:br>
              <a:rPr lang="en-GB" sz="1100" i="1" dirty="0">
                <a:effectLst/>
                <a:latin typeface="Helvetica" pitchFamily="2" charset="0"/>
              </a:rPr>
            </a:br>
            <a:r>
              <a:rPr lang="en-GB" sz="1100" i="1" dirty="0">
                <a:effectLst/>
                <a:latin typeface="Helvetica" pitchFamily="2" charset="0"/>
              </a:rPr>
              <a:t>to an end or is it just Hollywood </a:t>
            </a:r>
            <a:br>
              <a:rPr lang="en-GB" sz="1100" i="1" dirty="0">
                <a:effectLst/>
                <a:latin typeface="Helvetica" pitchFamily="2" charset="0"/>
              </a:rPr>
            </a:br>
            <a:r>
              <a:rPr lang="en-GB" sz="1100" i="1" dirty="0">
                <a:effectLst/>
                <a:latin typeface="Helvetica" pitchFamily="2" charset="0"/>
              </a:rPr>
              <a:t>fantasy?</a:t>
            </a:r>
            <a:endParaRPr lang="en-GB" sz="1100" dirty="0">
              <a:effectLst/>
              <a:latin typeface="Helvetica" pitchFamily="2" charset="0"/>
            </a:endParaRPr>
          </a:p>
          <a:p>
            <a:r>
              <a:rPr lang="en-GB" sz="1100" i="1" dirty="0">
                <a:effectLst/>
                <a:latin typeface="Helvetica" pitchFamily="2" charset="0"/>
              </a:rPr>
              <a:t>•Is there anything we can do </a:t>
            </a:r>
            <a:br>
              <a:rPr lang="en-GB" sz="1100" i="1" dirty="0">
                <a:effectLst/>
                <a:latin typeface="Helvetica" pitchFamily="2" charset="0"/>
              </a:rPr>
            </a:br>
            <a:r>
              <a:rPr lang="en-GB" sz="1100" i="1" dirty="0">
                <a:effectLst/>
                <a:latin typeface="Helvetica" pitchFamily="2" charset="0"/>
              </a:rPr>
              <a:t>to change the situation?</a:t>
            </a:r>
            <a:endParaRPr lang="en-GB" sz="1100" dirty="0">
              <a:effectLst/>
              <a:latin typeface="Helvetica" pitchFamily="2" charset="0"/>
            </a:endParaRPr>
          </a:p>
          <a:p>
            <a:endParaRPr lang="en-GB" sz="1100" dirty="0">
              <a:solidFill>
                <a:srgbClr val="FFFFFF"/>
              </a:solidFill>
              <a:effectLst/>
              <a:latin typeface="Helvetica" pitchFamily="2" charset="0"/>
            </a:endParaRPr>
          </a:p>
        </p:txBody>
      </p:sp>
      <p:sp>
        <p:nvSpPr>
          <p:cNvPr id="22" name="TextBox 21">
            <a:extLst>
              <a:ext uri="{FF2B5EF4-FFF2-40B4-BE49-F238E27FC236}">
                <a16:creationId xmlns:a16="http://schemas.microsoft.com/office/drawing/2014/main" id="{11F4A21D-5E84-5D0D-6271-9567A7027CD1}"/>
              </a:ext>
            </a:extLst>
          </p:cNvPr>
          <p:cNvSpPr txBox="1"/>
          <p:nvPr/>
        </p:nvSpPr>
        <p:spPr>
          <a:xfrm>
            <a:off x="4671765" y="1885232"/>
            <a:ext cx="1866921" cy="646331"/>
          </a:xfrm>
          <a:prstGeom prst="rect">
            <a:avLst/>
          </a:prstGeom>
          <a:noFill/>
        </p:spPr>
        <p:txBody>
          <a:bodyPr wrap="square">
            <a:spAutoFit/>
          </a:bodyPr>
          <a:lstStyle/>
          <a:p>
            <a:r>
              <a:rPr lang="en-GB" sz="1800" i="1" dirty="0">
                <a:solidFill>
                  <a:srgbClr val="FFFFFF"/>
                </a:solidFill>
                <a:effectLst/>
                <a:latin typeface="Helvetica" pitchFamily="2" charset="0"/>
              </a:rPr>
              <a:t>Spiritual Wellbeing</a:t>
            </a:r>
            <a:endParaRPr lang="en-US" dirty="0"/>
          </a:p>
        </p:txBody>
      </p:sp>
      <p:sp>
        <p:nvSpPr>
          <p:cNvPr id="24" name="TextBox 23">
            <a:extLst>
              <a:ext uri="{FF2B5EF4-FFF2-40B4-BE49-F238E27FC236}">
                <a16:creationId xmlns:a16="http://schemas.microsoft.com/office/drawing/2014/main" id="{93727F89-EC46-E366-1527-54F0A7D84A09}"/>
              </a:ext>
            </a:extLst>
          </p:cNvPr>
          <p:cNvSpPr txBox="1"/>
          <p:nvPr/>
        </p:nvSpPr>
        <p:spPr>
          <a:xfrm>
            <a:off x="2022048" y="6422295"/>
            <a:ext cx="2285207" cy="507831"/>
          </a:xfrm>
          <a:prstGeom prst="rect">
            <a:avLst/>
          </a:prstGeom>
          <a:noFill/>
        </p:spPr>
        <p:txBody>
          <a:bodyPr wrap="square">
            <a:spAutoFit/>
          </a:bodyPr>
          <a:lstStyle/>
          <a:p>
            <a:r>
              <a:rPr lang="en-GB" sz="900" i="1" dirty="0">
                <a:effectLst/>
                <a:latin typeface="Helvetica" pitchFamily="2" charset="0"/>
              </a:rPr>
              <a:t>Series: Spiritual Wellbeing</a:t>
            </a:r>
            <a:endParaRPr lang="en-GB" sz="900" dirty="0">
              <a:effectLst/>
              <a:latin typeface="Helvetica" pitchFamily="2" charset="0"/>
            </a:endParaRPr>
          </a:p>
          <a:p>
            <a:r>
              <a:rPr lang="en-GB" sz="900" i="1" dirty="0">
                <a:effectLst/>
                <a:latin typeface="Helvetica" pitchFamily="2" charset="0"/>
              </a:rPr>
              <a:t>199pp Hardback</a:t>
            </a:r>
            <a:endParaRPr lang="en-GB" sz="900" dirty="0">
              <a:effectLst/>
              <a:latin typeface="Helvetica" pitchFamily="2" charset="0"/>
            </a:endParaRPr>
          </a:p>
          <a:p>
            <a:r>
              <a:rPr lang="en-GB" sz="900" i="1" dirty="0">
                <a:effectLst/>
                <a:latin typeface="Helvetica" pitchFamily="2" charset="0"/>
              </a:rPr>
              <a:t>Robert J. Wieland</a:t>
            </a:r>
            <a:endParaRPr lang="en-US" sz="900" dirty="0"/>
          </a:p>
        </p:txBody>
      </p:sp>
    </p:spTree>
    <p:extLst>
      <p:ext uri="{BB962C8B-B14F-4D97-AF65-F5344CB8AC3E}">
        <p14:creationId xmlns:p14="http://schemas.microsoft.com/office/powerpoint/2010/main" val="851555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CF39E-F557-168A-3BF0-19E0BF9115D7}"/>
              </a:ext>
            </a:extLst>
          </p:cNvPr>
          <p:cNvPicPr>
            <a:picLocks noChangeAspect="1"/>
          </p:cNvPicPr>
          <p:nvPr/>
        </p:nvPicPr>
        <p:blipFill>
          <a:blip r:embed="rId2"/>
          <a:stretch>
            <a:fillRect/>
          </a:stretch>
        </p:blipFill>
        <p:spPr>
          <a:xfrm>
            <a:off x="1753023" y="0"/>
            <a:ext cx="4850590" cy="6858000"/>
          </a:xfrm>
          <a:prstGeom prst="rect">
            <a:avLst/>
          </a:prstGeom>
        </p:spPr>
      </p:pic>
      <p:pic>
        <p:nvPicPr>
          <p:cNvPr id="3" name="Picture 2">
            <a:extLst>
              <a:ext uri="{FF2B5EF4-FFF2-40B4-BE49-F238E27FC236}">
                <a16:creationId xmlns:a16="http://schemas.microsoft.com/office/drawing/2014/main" id="{B0FC6F9F-B6CC-DD70-F926-57B9DED502B2}"/>
              </a:ext>
            </a:extLst>
          </p:cNvPr>
          <p:cNvPicPr>
            <a:picLocks noChangeAspect="1"/>
          </p:cNvPicPr>
          <p:nvPr/>
        </p:nvPicPr>
        <p:blipFill>
          <a:blip r:embed="rId3"/>
          <a:stretch>
            <a:fillRect/>
          </a:stretch>
        </p:blipFill>
        <p:spPr>
          <a:xfrm>
            <a:off x="6603612" y="0"/>
            <a:ext cx="4913077" cy="6858000"/>
          </a:xfrm>
          <a:prstGeom prst="rect">
            <a:avLst/>
          </a:prstGeom>
        </p:spPr>
      </p:pic>
      <p:sp>
        <p:nvSpPr>
          <p:cNvPr id="7" name="TextBox 6">
            <a:extLst>
              <a:ext uri="{FF2B5EF4-FFF2-40B4-BE49-F238E27FC236}">
                <a16:creationId xmlns:a16="http://schemas.microsoft.com/office/drawing/2014/main" id="{B551A417-BBC9-979F-F323-6FF5817B8B3C}"/>
              </a:ext>
            </a:extLst>
          </p:cNvPr>
          <p:cNvSpPr txBox="1"/>
          <p:nvPr/>
        </p:nvSpPr>
        <p:spPr>
          <a:xfrm>
            <a:off x="6884242" y="840968"/>
            <a:ext cx="4351818" cy="6017032"/>
          </a:xfrm>
          <a:prstGeom prst="rect">
            <a:avLst/>
          </a:prstGeom>
          <a:noFill/>
        </p:spPr>
        <p:txBody>
          <a:bodyPr wrap="square">
            <a:spAutoFit/>
          </a:bodyPr>
          <a:lstStyle/>
          <a:p>
            <a:r>
              <a:rPr lang="en-GB" sz="1100" i="1" dirty="0">
                <a:effectLst/>
                <a:latin typeface="Helvetica" pitchFamily="2" charset="0"/>
              </a:rPr>
              <a:t>that will help you to better understand</a:t>
            </a:r>
            <a:endParaRPr lang="en-GB" sz="1100" dirty="0">
              <a:effectLst/>
              <a:latin typeface="Helvetica" pitchFamily="2" charset="0"/>
            </a:endParaRPr>
          </a:p>
          <a:p>
            <a:r>
              <a:rPr lang="en-GB" sz="1100" i="1" dirty="0">
                <a:effectLst/>
                <a:latin typeface="Helvetica" pitchFamily="2" charset="0"/>
              </a:rPr>
              <a:t>this book that seemed to be ‘sealed’ for</a:t>
            </a:r>
            <a:endParaRPr lang="en-GB" sz="1100" dirty="0">
              <a:effectLst/>
              <a:latin typeface="Helvetica" pitchFamily="2" charset="0"/>
            </a:endParaRPr>
          </a:p>
          <a:p>
            <a:r>
              <a:rPr lang="en-GB" sz="1100" i="1" dirty="0">
                <a:effectLst/>
                <a:latin typeface="Helvetica" pitchFamily="2" charset="0"/>
              </a:rPr>
              <a:t>centuries.</a:t>
            </a:r>
            <a:endParaRPr lang="en-GB" sz="1100" dirty="0">
              <a:effectLst/>
              <a:latin typeface="Helvetica" pitchFamily="2" charset="0"/>
            </a:endParaRPr>
          </a:p>
          <a:p>
            <a:r>
              <a:rPr lang="en-GB" sz="1100" i="1" dirty="0">
                <a:effectLst/>
                <a:latin typeface="Times" pitchFamily="2" charset="0"/>
              </a:rPr>
              <a:t>Revelation of things to come </a:t>
            </a:r>
            <a:r>
              <a:rPr lang="en-GB" sz="1100" i="1" dirty="0">
                <a:effectLst/>
                <a:latin typeface="Helvetica" pitchFamily="2" charset="0"/>
              </a:rPr>
              <a:t>by</a:t>
            </a:r>
            <a:endParaRPr lang="en-GB" sz="1100" dirty="0">
              <a:effectLst/>
              <a:latin typeface="Times" pitchFamily="2" charset="0"/>
            </a:endParaRPr>
          </a:p>
          <a:p>
            <a:r>
              <a:rPr lang="en-GB" sz="1100" i="1" dirty="0">
                <a:effectLst/>
                <a:latin typeface="Helvetica" pitchFamily="2" charset="0"/>
              </a:rPr>
              <a:t>Robert J. Wieland provides </a:t>
            </a:r>
            <a:br>
              <a:rPr lang="en-GB" sz="1100" i="1" dirty="0">
                <a:effectLst/>
                <a:latin typeface="Helvetica" pitchFamily="2" charset="0"/>
              </a:rPr>
            </a:br>
            <a:r>
              <a:rPr lang="en-GB" sz="1100" i="1" dirty="0">
                <a:effectLst/>
                <a:latin typeface="Helvetica" pitchFamily="2" charset="0"/>
              </a:rPr>
              <a:t>answers to</a:t>
            </a:r>
            <a:r>
              <a:rPr lang="en-GB" sz="1100" dirty="0">
                <a:latin typeface="Helvetica" pitchFamily="2" charset="0"/>
              </a:rPr>
              <a:t> </a:t>
            </a:r>
            <a:r>
              <a:rPr lang="en-GB" sz="1100" i="1" dirty="0">
                <a:effectLst/>
                <a:latin typeface="Helvetica" pitchFamily="2" charset="0"/>
              </a:rPr>
              <a:t>issues like:</a:t>
            </a:r>
            <a:endParaRPr lang="en-GB" sz="1100" dirty="0">
              <a:effectLst/>
              <a:latin typeface="Helvetica" pitchFamily="2" charset="0"/>
            </a:endParaRPr>
          </a:p>
          <a:p>
            <a:r>
              <a:rPr lang="en-GB" sz="1100" i="1" dirty="0">
                <a:effectLst/>
                <a:latin typeface="Helvetica" pitchFamily="2" charset="0"/>
              </a:rPr>
              <a:t>•What do the events around us tell</a:t>
            </a:r>
            <a:endParaRPr lang="en-GB" sz="1100" dirty="0">
              <a:effectLst/>
              <a:latin typeface="Helvetica" pitchFamily="2" charset="0"/>
            </a:endParaRPr>
          </a:p>
          <a:p>
            <a:r>
              <a:rPr lang="en-GB" sz="1100" i="1" dirty="0">
                <a:effectLst/>
                <a:latin typeface="Helvetica" pitchFamily="2" charset="0"/>
              </a:rPr>
              <a:t>about the future?</a:t>
            </a:r>
            <a:endParaRPr lang="en-GB" sz="1100" dirty="0">
              <a:effectLst/>
              <a:latin typeface="Helvetica" pitchFamily="2" charset="0"/>
            </a:endParaRPr>
          </a:p>
          <a:p>
            <a:r>
              <a:rPr lang="en-GB" sz="1100" i="1" dirty="0">
                <a:effectLst/>
                <a:latin typeface="Helvetica" pitchFamily="2" charset="0"/>
              </a:rPr>
              <a:t>•What is the mark God places on the</a:t>
            </a:r>
            <a:endParaRPr lang="en-GB" sz="1100" dirty="0">
              <a:effectLst/>
              <a:latin typeface="Helvetica" pitchFamily="2" charset="0"/>
            </a:endParaRPr>
          </a:p>
          <a:p>
            <a:r>
              <a:rPr lang="en-GB" sz="1100" i="1" dirty="0">
                <a:effectLst/>
                <a:latin typeface="Helvetica" pitchFamily="2" charset="0"/>
              </a:rPr>
              <a:t>foreheads of His people?</a:t>
            </a:r>
            <a:endParaRPr lang="en-GB" sz="1100" dirty="0">
              <a:effectLst/>
              <a:latin typeface="Helvetica" pitchFamily="2" charset="0"/>
            </a:endParaRPr>
          </a:p>
          <a:p>
            <a:r>
              <a:rPr lang="en-GB" sz="1100" i="1" dirty="0">
                <a:effectLst/>
                <a:latin typeface="Helvetica" pitchFamily="2" charset="0"/>
              </a:rPr>
              <a:t>•Is there any hope for the human race?</a:t>
            </a:r>
            <a:endParaRPr lang="en-GB" sz="1100" dirty="0">
              <a:effectLst/>
              <a:latin typeface="Helvetica" pitchFamily="2" charset="0"/>
            </a:endParaRPr>
          </a:p>
          <a:p>
            <a:r>
              <a:rPr lang="en-GB" sz="1100" i="1" dirty="0">
                <a:effectLst/>
                <a:latin typeface="Helvetica" pitchFamily="2" charset="0"/>
              </a:rPr>
              <a:t>•The door that was open in Heaven . . . are we all invited?</a:t>
            </a:r>
            <a:endParaRPr lang="en-GB" sz="1100" dirty="0">
              <a:effectLst/>
              <a:latin typeface="Helvetica" pitchFamily="2" charset="0"/>
            </a:endParaRPr>
          </a:p>
          <a:p>
            <a:r>
              <a:rPr lang="en-GB" sz="1100" i="1" dirty="0">
                <a:effectLst/>
                <a:latin typeface="Helvetica" pitchFamily="2" charset="0"/>
              </a:rPr>
              <a:t>•The strange book no man could open . . . angels, trumpets, plagues,</a:t>
            </a:r>
            <a:r>
              <a:rPr lang="en-GB" sz="1100" dirty="0">
                <a:latin typeface="Helvetica" pitchFamily="2" charset="0"/>
              </a:rPr>
              <a:t> </a:t>
            </a:r>
            <a:r>
              <a:rPr lang="en-GB" sz="1100" i="1" dirty="0">
                <a:effectLst/>
                <a:latin typeface="Helvetica" pitchFamily="2" charset="0"/>
              </a:rPr>
              <a:t>beasts . . . what is all that about?</a:t>
            </a:r>
            <a:endParaRPr lang="en-GB" sz="1100" dirty="0">
              <a:effectLst/>
              <a:latin typeface="Helvetica" pitchFamily="2" charset="0"/>
            </a:endParaRPr>
          </a:p>
          <a:p>
            <a:r>
              <a:rPr lang="en-GB" sz="1100" i="1" dirty="0">
                <a:effectLst/>
                <a:latin typeface="Helvetica" pitchFamily="2" charset="0"/>
              </a:rPr>
              <a:t>•What does the Bible say about the rise of Islam?</a:t>
            </a:r>
            <a:endParaRPr lang="en-GB" sz="1100" dirty="0">
              <a:effectLst/>
              <a:latin typeface="Helvetica" pitchFamily="2" charset="0"/>
            </a:endParaRPr>
          </a:p>
          <a:p>
            <a:r>
              <a:rPr lang="en-GB" sz="1100" i="1" dirty="0">
                <a:effectLst/>
                <a:latin typeface="Helvetica" pitchFamily="2" charset="0"/>
              </a:rPr>
              <a:t>•What about your home in the New Jerusalem?</a:t>
            </a:r>
            <a:endParaRPr lang="en-GB" sz="1100" dirty="0">
              <a:effectLst/>
              <a:latin typeface="Helvetica" pitchFamily="2" charset="0"/>
            </a:endParaRPr>
          </a:p>
          <a:p>
            <a:r>
              <a:rPr lang="en-GB" sz="1100" i="1" dirty="0">
                <a:effectLst/>
                <a:latin typeface="Helvetica" pitchFamily="2" charset="0"/>
              </a:rPr>
              <a:t>A fourth edition, revised and updated in 2014, provides information that can be</a:t>
            </a:r>
            <a:r>
              <a:rPr lang="en-GB" sz="1100" dirty="0">
                <a:latin typeface="Helvetica" pitchFamily="2" charset="0"/>
              </a:rPr>
              <a:t> f</a:t>
            </a:r>
            <a:r>
              <a:rPr lang="en-GB" sz="1100" i="1" dirty="0">
                <a:effectLst/>
                <a:latin typeface="Helvetica" pitchFamily="2" charset="0"/>
              </a:rPr>
              <a:t>ound easily with the new Scriptural, Timeline and General Indexes, such that is</a:t>
            </a:r>
            <a:r>
              <a:rPr lang="en-GB" sz="1100" dirty="0">
                <a:latin typeface="Helvetica" pitchFamily="2" charset="0"/>
              </a:rPr>
              <a:t> </a:t>
            </a:r>
            <a:r>
              <a:rPr lang="en-GB" sz="1100" i="1" dirty="0">
                <a:effectLst/>
                <a:latin typeface="Helvetica" pitchFamily="2" charset="0"/>
              </a:rPr>
              <a:t>worth more than any material </a:t>
            </a:r>
            <a:r>
              <a:rPr lang="en-GB" sz="1100" i="1" dirty="0" err="1">
                <a:effectLst/>
                <a:latin typeface="Helvetica" pitchFamily="2" charset="0"/>
              </a:rPr>
              <a:t>security.Reading</a:t>
            </a:r>
            <a:r>
              <a:rPr lang="en-GB" sz="1100" i="1" dirty="0">
                <a:effectLst/>
                <a:latin typeface="Helvetica" pitchFamily="2" charset="0"/>
              </a:rPr>
              <a:t> this volume will be the richest and happiest experience of your life,</a:t>
            </a:r>
            <a:r>
              <a:rPr lang="en-GB" sz="1100" dirty="0">
                <a:latin typeface="Helvetica" pitchFamily="2" charset="0"/>
              </a:rPr>
              <a:t> </a:t>
            </a:r>
            <a:r>
              <a:rPr lang="en-GB" sz="1100" i="1" dirty="0">
                <a:effectLst/>
                <a:latin typeface="Helvetica" pitchFamily="2" charset="0"/>
              </a:rPr>
              <a:t>as it reveals Jesus: the only hope of a world in chaos.</a:t>
            </a:r>
            <a:endParaRPr lang="en-GB" sz="1100" dirty="0">
              <a:effectLst/>
              <a:latin typeface="Helvetica" pitchFamily="2" charset="0"/>
            </a:endParaRPr>
          </a:p>
          <a:p>
            <a:r>
              <a:rPr lang="en-GB" sz="1100" i="1" dirty="0">
                <a:effectLst/>
                <a:latin typeface="Helvetica" pitchFamily="2" charset="0"/>
              </a:rPr>
              <a:t>No prophecy of the Scripture is of any private interpretation. If God was</a:t>
            </a:r>
            <a:r>
              <a:rPr lang="en-GB" sz="1100" dirty="0">
                <a:latin typeface="Helvetica" pitchFamily="2" charset="0"/>
              </a:rPr>
              <a:t> </a:t>
            </a:r>
            <a:r>
              <a:rPr lang="en-GB" sz="1100" i="1" dirty="0">
                <a:effectLst/>
                <a:latin typeface="Helvetica" pitchFamily="2" charset="0"/>
              </a:rPr>
              <a:t>desirous to help John understand what He told him, surely He will help us to</a:t>
            </a:r>
            <a:r>
              <a:rPr lang="en-GB" sz="1100" dirty="0">
                <a:latin typeface="Helvetica" pitchFamily="2" charset="0"/>
              </a:rPr>
              <a:t> </a:t>
            </a:r>
            <a:r>
              <a:rPr lang="en-GB" sz="1100" i="1" dirty="0">
                <a:effectLst/>
                <a:latin typeface="Helvetica" pitchFamily="2" charset="0"/>
              </a:rPr>
              <a:t>understand it as well. This vital book describes itself as the ‘Revelation of</a:t>
            </a:r>
            <a:r>
              <a:rPr lang="en-GB" sz="1100" dirty="0">
                <a:latin typeface="Helvetica" pitchFamily="2" charset="0"/>
              </a:rPr>
              <a:t> </a:t>
            </a:r>
            <a:r>
              <a:rPr lang="en-GB" sz="1100" i="1" dirty="0">
                <a:effectLst/>
                <a:latin typeface="Helvetica" pitchFamily="2" charset="0"/>
              </a:rPr>
              <a:t>Jesus Christ’, and He is certainly its central figure.</a:t>
            </a:r>
            <a:r>
              <a:rPr lang="en-GB" sz="1100" dirty="0">
                <a:latin typeface="Helvetica" pitchFamily="2" charset="0"/>
              </a:rPr>
              <a:t> </a:t>
            </a:r>
            <a:r>
              <a:rPr lang="en-GB" sz="1100" i="1" dirty="0">
                <a:effectLst/>
                <a:latin typeface="Helvetica" pitchFamily="2" charset="0"/>
              </a:rPr>
              <a:t>Written for today’s society this interesting volume not only pictures Jesus as</a:t>
            </a:r>
            <a:r>
              <a:rPr lang="en-GB" sz="1100" dirty="0">
                <a:latin typeface="Helvetica" pitchFamily="2" charset="0"/>
              </a:rPr>
              <a:t> </a:t>
            </a:r>
            <a:r>
              <a:rPr lang="en-GB" sz="1100" i="1" dirty="0">
                <a:effectLst/>
                <a:latin typeface="Helvetica" pitchFamily="2" charset="0"/>
              </a:rPr>
              <a:t>revealing what is to come, but also shows that He will come personally.</a:t>
            </a:r>
            <a:endParaRPr lang="en-GB" sz="1100" dirty="0">
              <a:effectLst/>
              <a:latin typeface="Helvetica" pitchFamily="2" charset="0"/>
            </a:endParaRPr>
          </a:p>
          <a:p>
            <a:r>
              <a:rPr lang="en-GB" sz="1100" b="1" i="1" dirty="0">
                <a:effectLst/>
                <a:latin typeface="Times" pitchFamily="2" charset="0"/>
              </a:rPr>
              <a:t>Revelation of things to come </a:t>
            </a:r>
            <a:r>
              <a:rPr lang="en-GB" sz="1100" i="1" dirty="0">
                <a:effectLst/>
                <a:latin typeface="Helvetica" pitchFamily="2" charset="0"/>
              </a:rPr>
              <a:t>will make you aware of many of those</a:t>
            </a:r>
            <a:endParaRPr lang="en-GB" sz="1100" dirty="0">
              <a:effectLst/>
              <a:latin typeface="Helvetica" pitchFamily="2" charset="0"/>
            </a:endParaRPr>
          </a:p>
          <a:p>
            <a:r>
              <a:rPr lang="en-GB" sz="1100" i="1" dirty="0">
                <a:effectLst/>
                <a:latin typeface="Helvetica" pitchFamily="2" charset="0"/>
              </a:rPr>
              <a:t>interesting and fascinating facts that will enrich your whole life and your future</a:t>
            </a:r>
            <a:r>
              <a:rPr lang="en-GB" sz="1100" dirty="0">
                <a:latin typeface="Helvetica" pitchFamily="2" charset="0"/>
              </a:rPr>
              <a:t> </a:t>
            </a:r>
            <a:r>
              <a:rPr lang="en-GB" sz="1100" i="1" dirty="0">
                <a:effectLst/>
                <a:latin typeface="Helvetica" pitchFamily="2" charset="0"/>
              </a:rPr>
              <a:t>with new understanding of God’s love for you, and give you better knowledge</a:t>
            </a:r>
            <a:r>
              <a:rPr lang="en-GB" sz="1100" dirty="0">
                <a:latin typeface="Helvetica" pitchFamily="2" charset="0"/>
              </a:rPr>
              <a:t> </a:t>
            </a:r>
            <a:r>
              <a:rPr lang="en-GB" sz="1100" i="1" dirty="0">
                <a:effectLst/>
                <a:latin typeface="Helvetica" pitchFamily="2" charset="0"/>
              </a:rPr>
              <a:t>of His truth for you and your family today.</a:t>
            </a:r>
            <a:endParaRPr lang="en-GB" sz="1100" dirty="0">
              <a:effectLst/>
              <a:latin typeface="Helvetica" pitchFamily="2" charset="0"/>
            </a:endParaRPr>
          </a:p>
          <a:p>
            <a:r>
              <a:rPr lang="en-GB" sz="1100" i="1" dirty="0">
                <a:effectLst/>
                <a:latin typeface="Helvetica" pitchFamily="2" charset="0"/>
              </a:rPr>
              <a:t>Here is the wisdom you have been waiting for!</a:t>
            </a:r>
            <a:endParaRPr lang="en-GB" sz="1100" dirty="0">
              <a:effectLst/>
              <a:latin typeface="Helvetica" pitchFamily="2" charset="0"/>
            </a:endParaRPr>
          </a:p>
        </p:txBody>
      </p:sp>
      <p:sp>
        <p:nvSpPr>
          <p:cNvPr id="9" name="TextBox 8">
            <a:extLst>
              <a:ext uri="{FF2B5EF4-FFF2-40B4-BE49-F238E27FC236}">
                <a16:creationId xmlns:a16="http://schemas.microsoft.com/office/drawing/2014/main" id="{7AF54B81-872A-6276-E8FC-77093696C6C4}"/>
              </a:ext>
            </a:extLst>
          </p:cNvPr>
          <p:cNvSpPr txBox="1"/>
          <p:nvPr/>
        </p:nvSpPr>
        <p:spPr>
          <a:xfrm>
            <a:off x="1944706" y="3795705"/>
            <a:ext cx="4467223" cy="2292935"/>
          </a:xfrm>
          <a:prstGeom prst="rect">
            <a:avLst/>
          </a:prstGeom>
          <a:noFill/>
        </p:spPr>
        <p:txBody>
          <a:bodyPr wrap="square">
            <a:spAutoFit/>
          </a:bodyPr>
          <a:lstStyle/>
          <a:p>
            <a:r>
              <a:rPr lang="en-GB" sz="1100" i="1" dirty="0">
                <a:solidFill>
                  <a:srgbClr val="FFFFFF"/>
                </a:solidFill>
                <a:effectLst/>
                <a:latin typeface="Helvetica" pitchFamily="2" charset="0"/>
              </a:rPr>
              <a:t>Revelation of things to come</a:t>
            </a:r>
            <a:endParaRPr lang="en-GB" sz="1100" dirty="0">
              <a:solidFill>
                <a:srgbClr val="FFFFFF"/>
              </a:solidFill>
              <a:effectLst/>
              <a:latin typeface="Helvetica" pitchFamily="2" charset="0"/>
            </a:endParaRPr>
          </a:p>
          <a:p>
            <a:r>
              <a:rPr lang="en-GB" sz="1100" i="1" dirty="0">
                <a:effectLst/>
                <a:latin typeface="Helvetica" pitchFamily="2" charset="0"/>
              </a:rPr>
              <a:t>One of the things people would really like to know is what the future holds for</a:t>
            </a:r>
            <a:r>
              <a:rPr lang="en-GB" sz="1100" dirty="0">
                <a:latin typeface="Helvetica" pitchFamily="2" charset="0"/>
              </a:rPr>
              <a:t> </a:t>
            </a:r>
            <a:r>
              <a:rPr lang="en-GB" sz="1100" i="1" dirty="0">
                <a:effectLst/>
                <a:latin typeface="Helvetica" pitchFamily="2" charset="0"/>
              </a:rPr>
              <a:t>them – don’t you think so? Have you ever wondered whether this world will</a:t>
            </a:r>
            <a:r>
              <a:rPr lang="en-GB" sz="1100" dirty="0">
                <a:latin typeface="Helvetica" pitchFamily="2" charset="0"/>
              </a:rPr>
              <a:t> </a:t>
            </a:r>
            <a:r>
              <a:rPr lang="en-GB" sz="1100" i="1" dirty="0">
                <a:effectLst/>
                <a:latin typeface="Helvetica" pitchFamily="2" charset="0"/>
              </a:rPr>
              <a:t>come to an end?</a:t>
            </a:r>
            <a:endParaRPr lang="en-GB" sz="1100" dirty="0">
              <a:effectLst/>
              <a:latin typeface="Helvetica" pitchFamily="2" charset="0"/>
            </a:endParaRPr>
          </a:p>
          <a:p>
            <a:r>
              <a:rPr lang="en-GB" sz="1100" i="1" dirty="0">
                <a:effectLst/>
                <a:latin typeface="Helvetica" pitchFamily="2" charset="0"/>
              </a:rPr>
              <a:t>Home Health Education Service presents to you a publication entitle </a:t>
            </a:r>
            <a:endParaRPr lang="en-GB" sz="1100" dirty="0">
              <a:effectLst/>
              <a:latin typeface="Helvetica" pitchFamily="2" charset="0"/>
            </a:endParaRPr>
          </a:p>
          <a:p>
            <a:r>
              <a:rPr lang="en-GB" sz="1100" b="1" i="1" dirty="0">
                <a:effectLst/>
                <a:latin typeface="Times" pitchFamily="2" charset="0"/>
              </a:rPr>
              <a:t>Revelation of things to come</a:t>
            </a:r>
            <a:r>
              <a:rPr lang="en-GB" sz="1100" b="1" i="1" dirty="0">
                <a:effectLst/>
                <a:latin typeface="Helvetica" pitchFamily="2" charset="0"/>
              </a:rPr>
              <a:t>.</a:t>
            </a:r>
            <a:endParaRPr lang="en-GB" sz="1100" b="1" dirty="0">
              <a:effectLst/>
              <a:latin typeface="Times" pitchFamily="2" charset="0"/>
            </a:endParaRPr>
          </a:p>
          <a:p>
            <a:r>
              <a:rPr lang="en-GB" sz="1100" i="1" dirty="0">
                <a:effectLst/>
                <a:latin typeface="Helvetica" pitchFamily="2" charset="0"/>
              </a:rPr>
              <a:t>Millions of people are crying out for some word from God, and this volum</a:t>
            </a:r>
            <a:r>
              <a:rPr lang="en-GB" sz="1100" i="1" dirty="0">
                <a:latin typeface="Helvetica" pitchFamily="2" charset="0"/>
              </a:rPr>
              <a:t>e</a:t>
            </a:r>
            <a:r>
              <a:rPr lang="en-GB" sz="1100" dirty="0">
                <a:latin typeface="Helvetica" pitchFamily="2" charset="0"/>
              </a:rPr>
              <a:t> </a:t>
            </a:r>
            <a:r>
              <a:rPr lang="en-GB" sz="1100" i="1" dirty="0">
                <a:effectLst/>
                <a:latin typeface="Helvetica" pitchFamily="2" charset="0"/>
              </a:rPr>
              <a:t>reveals the events to come and some signals that are to take place in the last</a:t>
            </a:r>
            <a:r>
              <a:rPr lang="en-GB" sz="1100" dirty="0">
                <a:latin typeface="Helvetica" pitchFamily="2" charset="0"/>
              </a:rPr>
              <a:t> </a:t>
            </a:r>
            <a:r>
              <a:rPr lang="en-GB" sz="1100" i="1" dirty="0">
                <a:effectLst/>
                <a:latin typeface="Helvetica" pitchFamily="2" charset="0"/>
              </a:rPr>
              <a:t>days, and what we can do to prepare for the future.</a:t>
            </a:r>
            <a:endParaRPr lang="en-GB" sz="1100" dirty="0">
              <a:effectLst/>
              <a:latin typeface="Helvetica" pitchFamily="2" charset="0"/>
            </a:endParaRPr>
          </a:p>
          <a:p>
            <a:r>
              <a:rPr lang="en-GB" sz="1100" i="1" dirty="0">
                <a:effectLst/>
                <a:latin typeface="Helvetica" pitchFamily="2" charset="0"/>
              </a:rPr>
              <a:t>This volume, containing 240 pages that are divided in 22 chapters with</a:t>
            </a:r>
            <a:r>
              <a:rPr lang="en-GB" sz="1100" dirty="0">
                <a:latin typeface="Helvetica" pitchFamily="2" charset="0"/>
              </a:rPr>
              <a:t> </a:t>
            </a:r>
            <a:r>
              <a:rPr lang="en-GB" sz="1100" i="1" dirty="0">
                <a:effectLst/>
                <a:latin typeface="Helvetica" pitchFamily="2" charset="0"/>
              </a:rPr>
              <a:t>full-coloured illustrative pictures on each page, explains in detail a set of</a:t>
            </a:r>
            <a:r>
              <a:rPr lang="en-GB" sz="1100" dirty="0">
                <a:latin typeface="Helvetica" pitchFamily="2" charset="0"/>
              </a:rPr>
              <a:t> </a:t>
            </a:r>
            <a:r>
              <a:rPr lang="en-GB" sz="1100" i="1" dirty="0">
                <a:effectLst/>
                <a:latin typeface="Helvetica" pitchFamily="2" charset="0"/>
              </a:rPr>
              <a:t>prophecies spanning human history from beginning to end.</a:t>
            </a:r>
            <a:endParaRPr lang="en-GB" sz="1100" dirty="0">
              <a:effectLst/>
              <a:latin typeface="Helvetica" pitchFamily="2" charset="0"/>
            </a:endParaRPr>
          </a:p>
          <a:p>
            <a:r>
              <a:rPr lang="en-GB" sz="1100" b="1" i="1" dirty="0">
                <a:effectLst/>
                <a:latin typeface="Times" pitchFamily="2" charset="0"/>
              </a:rPr>
              <a:t>Revelation of things to come </a:t>
            </a:r>
            <a:r>
              <a:rPr lang="en-GB" sz="1100" i="1" dirty="0">
                <a:effectLst/>
                <a:latin typeface="Helvetica" pitchFamily="2" charset="0"/>
              </a:rPr>
              <a:t>is a unique, special, attractive and modern</a:t>
            </a:r>
            <a:endParaRPr lang="en-GB" sz="1100" dirty="0">
              <a:effectLst/>
              <a:latin typeface="Helvetica" pitchFamily="2" charset="0"/>
            </a:endParaRPr>
          </a:p>
        </p:txBody>
      </p:sp>
      <p:sp>
        <p:nvSpPr>
          <p:cNvPr id="11" name="TextBox 10">
            <a:extLst>
              <a:ext uri="{FF2B5EF4-FFF2-40B4-BE49-F238E27FC236}">
                <a16:creationId xmlns:a16="http://schemas.microsoft.com/office/drawing/2014/main" id="{08B5E647-F95C-2274-E7BC-9A0E237B5D9E}"/>
              </a:ext>
            </a:extLst>
          </p:cNvPr>
          <p:cNvSpPr txBox="1"/>
          <p:nvPr/>
        </p:nvSpPr>
        <p:spPr>
          <a:xfrm>
            <a:off x="5436909" y="1875374"/>
            <a:ext cx="6216976" cy="646331"/>
          </a:xfrm>
          <a:prstGeom prst="rect">
            <a:avLst/>
          </a:prstGeom>
          <a:noFill/>
        </p:spPr>
        <p:txBody>
          <a:bodyPr wrap="square">
            <a:spAutoFit/>
          </a:bodyPr>
          <a:lstStyle/>
          <a:p>
            <a:r>
              <a:rPr lang="en-GB" i="1" dirty="0">
                <a:solidFill>
                  <a:srgbClr val="FFFFFF"/>
                </a:solidFill>
                <a:effectLst/>
                <a:latin typeface="Times" pitchFamily="2" charset="0"/>
              </a:rPr>
              <a:t>Spiritual</a:t>
            </a:r>
            <a:endParaRPr lang="en-GB" dirty="0">
              <a:solidFill>
                <a:srgbClr val="FFFFFF"/>
              </a:solidFill>
              <a:effectLst/>
              <a:latin typeface="Times" pitchFamily="2" charset="0"/>
            </a:endParaRPr>
          </a:p>
          <a:p>
            <a:r>
              <a:rPr lang="en-GB" i="1" dirty="0">
                <a:solidFill>
                  <a:srgbClr val="FFFFFF"/>
                </a:solidFill>
                <a:effectLst/>
                <a:latin typeface="Times" pitchFamily="2" charset="0"/>
              </a:rPr>
              <a:t>Wellbeing</a:t>
            </a:r>
            <a:endParaRPr lang="en-GB" dirty="0">
              <a:solidFill>
                <a:srgbClr val="FFFFFF"/>
              </a:solidFill>
              <a:effectLst/>
              <a:latin typeface="Times" pitchFamily="2" charset="0"/>
            </a:endParaRPr>
          </a:p>
        </p:txBody>
      </p:sp>
      <p:sp>
        <p:nvSpPr>
          <p:cNvPr id="24" name="TextBox 23">
            <a:extLst>
              <a:ext uri="{FF2B5EF4-FFF2-40B4-BE49-F238E27FC236}">
                <a16:creationId xmlns:a16="http://schemas.microsoft.com/office/drawing/2014/main" id="{93727F89-EC46-E366-1527-54F0A7D84A09}"/>
              </a:ext>
            </a:extLst>
          </p:cNvPr>
          <p:cNvSpPr txBox="1"/>
          <p:nvPr/>
        </p:nvSpPr>
        <p:spPr>
          <a:xfrm>
            <a:off x="1753023" y="6350169"/>
            <a:ext cx="2285207" cy="507831"/>
          </a:xfrm>
          <a:prstGeom prst="rect">
            <a:avLst/>
          </a:prstGeom>
          <a:noFill/>
        </p:spPr>
        <p:txBody>
          <a:bodyPr wrap="square">
            <a:spAutoFit/>
          </a:bodyPr>
          <a:lstStyle/>
          <a:p>
            <a:r>
              <a:rPr lang="en-GB" sz="900" i="1" dirty="0">
                <a:effectLst/>
                <a:latin typeface="Helvetica" pitchFamily="2" charset="0"/>
              </a:rPr>
              <a:t>Series: Spiritual Wellbeing</a:t>
            </a:r>
            <a:endParaRPr lang="en-GB" sz="900" dirty="0">
              <a:effectLst/>
              <a:latin typeface="Helvetica" pitchFamily="2" charset="0"/>
            </a:endParaRPr>
          </a:p>
          <a:p>
            <a:r>
              <a:rPr lang="en-GB" sz="900" i="1" dirty="0">
                <a:effectLst/>
                <a:latin typeface="Helvetica" pitchFamily="2" charset="0"/>
              </a:rPr>
              <a:t>199pp Hardback</a:t>
            </a:r>
            <a:endParaRPr lang="en-GB" sz="900" dirty="0">
              <a:effectLst/>
              <a:latin typeface="Helvetica" pitchFamily="2" charset="0"/>
            </a:endParaRPr>
          </a:p>
          <a:p>
            <a:r>
              <a:rPr lang="en-GB" sz="900" i="1" dirty="0">
                <a:effectLst/>
                <a:latin typeface="Helvetica" pitchFamily="2" charset="0"/>
              </a:rPr>
              <a:t>Robert J. Wieland</a:t>
            </a:r>
            <a:endParaRPr lang="en-US" sz="900" dirty="0"/>
          </a:p>
        </p:txBody>
      </p:sp>
    </p:spTree>
    <p:extLst>
      <p:ext uri="{BB962C8B-B14F-4D97-AF65-F5344CB8AC3E}">
        <p14:creationId xmlns:p14="http://schemas.microsoft.com/office/powerpoint/2010/main" val="798795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00000-0008-0000-0000-000009000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43536">
            <a:off x="1356967" y="846412"/>
            <a:ext cx="4060645" cy="5612630"/>
          </a:xfrm>
          <a:prstGeom prst="rect">
            <a:avLst/>
          </a:prstGeom>
        </p:spPr>
      </p:pic>
      <p:sp>
        <p:nvSpPr>
          <p:cNvPr id="4" name="TextBox 3">
            <a:extLst>
              <a:ext uri="{FF2B5EF4-FFF2-40B4-BE49-F238E27FC236}">
                <a16:creationId xmlns:a16="http://schemas.microsoft.com/office/drawing/2014/main" id="{6E5FB57D-7F48-8A82-D262-AA16F14CDA31}"/>
              </a:ext>
            </a:extLst>
          </p:cNvPr>
          <p:cNvSpPr txBox="1"/>
          <p:nvPr/>
        </p:nvSpPr>
        <p:spPr>
          <a:xfrm>
            <a:off x="5727660" y="213755"/>
            <a:ext cx="6302044" cy="6186309"/>
          </a:xfrm>
          <a:prstGeom prst="rect">
            <a:avLst/>
          </a:prstGeom>
          <a:noFill/>
        </p:spPr>
        <p:txBody>
          <a:bodyPr wrap="square" rtlCol="0">
            <a:spAutoFit/>
          </a:bodyPr>
          <a:lstStyle/>
          <a:p>
            <a:r>
              <a:rPr lang="en-US" dirty="0"/>
              <a:t>Coming from a dysfunctional family, filled with jealousy and bitterness, Judah sold his brother into slavery, lied to his father, ran away from his responsibilities, and fell into sexual sin. But then Judah starts to accept responsibility, and even becomes willing to sacrifice his own freedom for that of his </a:t>
            </a:r>
            <a:r>
              <a:rPr lang="en-US" dirty="0" err="1"/>
              <a:t>favoured</a:t>
            </a:r>
            <a:r>
              <a:rPr lang="en-US" dirty="0"/>
              <a:t> brother . . . and in this we can see similarities with Jesus. What about you? What is your story? Can you see the part you play in God’s wonderful, surprising, grace-filled plan? Can you see His work in your life?</a:t>
            </a:r>
          </a:p>
          <a:p>
            <a:endParaRPr lang="en-US" dirty="0"/>
          </a:p>
          <a:p>
            <a:r>
              <a:rPr lang="en-US" dirty="0"/>
              <a:t>Take some time to think about how Judah’s story – Jesus’ story – might be reflected in your own.</a:t>
            </a:r>
          </a:p>
          <a:p>
            <a:endParaRPr lang="en-US" dirty="0"/>
          </a:p>
          <a:p>
            <a:r>
              <a:rPr lang="en-US" dirty="0"/>
              <a:t>This book is for any Christian who is looking for encouragement to see how God’s plan can be worked out in the lives of His broken and sinful followers – even in us.</a:t>
            </a:r>
          </a:p>
          <a:p>
            <a:endParaRPr lang="en-US" dirty="0"/>
          </a:p>
          <a:p>
            <a:r>
              <a:rPr lang="en-US" dirty="0"/>
              <a:t>Line Nielsen is passionate about sharing her daily experiences with Jesus. She loves sharing stories with people about God, and prays that you will enjoy her personal stories of liberation in Jesus. She has also written </a:t>
            </a:r>
            <a:r>
              <a:rPr lang="en-US" i="1" dirty="0"/>
              <a:t>Loved by Him</a:t>
            </a:r>
            <a:r>
              <a:rPr lang="en-US" dirty="0"/>
              <a:t> and </a:t>
            </a:r>
            <a:r>
              <a:rPr lang="en-US" i="1" dirty="0"/>
              <a:t>The Truth Sets You Free</a:t>
            </a:r>
            <a:r>
              <a:rPr lang="en-US" dirty="0"/>
              <a:t>, which are available from the same publisher.</a:t>
            </a:r>
          </a:p>
        </p:txBody>
      </p:sp>
      <p:sp>
        <p:nvSpPr>
          <p:cNvPr id="5" name="TextBox 4">
            <a:extLst>
              <a:ext uri="{FF2B5EF4-FFF2-40B4-BE49-F238E27FC236}">
                <a16:creationId xmlns:a16="http://schemas.microsoft.com/office/drawing/2014/main" id="{555CEED4-4A3F-45DB-98B4-6B493DE47B60}"/>
              </a:ext>
            </a:extLst>
          </p:cNvPr>
          <p:cNvSpPr txBox="1"/>
          <p:nvPr/>
        </p:nvSpPr>
        <p:spPr>
          <a:xfrm rot="21148120">
            <a:off x="1268953" y="33757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Tree>
    <p:extLst>
      <p:ext uri="{BB962C8B-B14F-4D97-AF65-F5344CB8AC3E}">
        <p14:creationId xmlns:p14="http://schemas.microsoft.com/office/powerpoint/2010/main" val="2159167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4DD28-16F0-CDFA-6F28-5B5693478DB0}"/>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AF7E50AD-14B4-119B-7467-0F658ABEF87E}"/>
              </a:ext>
            </a:extLst>
          </p:cNvPr>
          <p:cNvGrpSpPr/>
          <p:nvPr/>
        </p:nvGrpSpPr>
        <p:grpSpPr>
          <a:xfrm>
            <a:off x="1094286" y="5834018"/>
            <a:ext cx="10845801" cy="850218"/>
            <a:chOff x="676275" y="5664200"/>
            <a:chExt cx="10845801" cy="850218"/>
          </a:xfrm>
          <a:effectLst>
            <a:outerShdw blurRad="647700" dir="5400000" algn="ctr" rotWithShape="0">
              <a:schemeClr val="tx1">
                <a:alpha val="32000"/>
              </a:schemeClr>
            </a:outerShdw>
          </a:effectLst>
        </p:grpSpPr>
        <p:sp>
          <p:nvSpPr>
            <p:cNvPr id="4" name="TextBox 3">
              <a:extLst>
                <a:ext uri="{FF2B5EF4-FFF2-40B4-BE49-F238E27FC236}">
                  <a16:creationId xmlns:a16="http://schemas.microsoft.com/office/drawing/2014/main" id="{7B101AD1-C131-40F3-64DC-4D3568524F71}"/>
                </a:ext>
              </a:extLst>
            </p:cNvPr>
            <p:cNvSpPr txBox="1"/>
            <p:nvPr/>
          </p:nvSpPr>
          <p:spPr>
            <a:xfrm>
              <a:off x="676275" y="5664200"/>
              <a:ext cx="10845801" cy="850218"/>
            </a:xfrm>
            <a:prstGeom prst="rect">
              <a:avLst/>
            </a:prstGeom>
            <a:solidFill>
              <a:schemeClr val="bg1"/>
            </a:solidFill>
            <a:ln w="76200">
              <a:noFill/>
            </a:ln>
            <a:effectLst>
              <a:outerShdw blurRad="393700" dir="5400000" algn="ctr" rotWithShape="0">
                <a:schemeClr val="tx1">
                  <a:alpha val="16000"/>
                </a:schemeClr>
              </a:outerShdw>
            </a:effectLst>
          </p:spPr>
          <p:txBody>
            <a:bodyPr wrap="square" lIns="216000" rtlCol="0" anchor="ctr" anchorCtr="0">
              <a:noAutofit/>
            </a:bodyPr>
            <a:lstStyle/>
            <a:p>
              <a:r>
                <a:rPr lang="en-GB" sz="4000" dirty="0">
                  <a:solidFill>
                    <a:srgbClr val="00B0F0"/>
                  </a:solidFill>
                  <a:latin typeface="Roboto Bk" pitchFamily="2" charset="0"/>
                  <a:ea typeface="Roboto Bk" pitchFamily="2" charset="0"/>
                </a:rPr>
                <a:t>Meet the Cast OT &amp; NT</a:t>
              </a:r>
            </a:p>
          </p:txBody>
        </p:sp>
        <p:pic>
          <p:nvPicPr>
            <p:cNvPr id="12" name="Picture 11">
              <a:extLst>
                <a:ext uri="{FF2B5EF4-FFF2-40B4-BE49-F238E27FC236}">
                  <a16:creationId xmlns:a16="http://schemas.microsoft.com/office/drawing/2014/main" id="{ECF3DEAD-C106-B25F-1A0F-E1C7540C4CE2}"/>
                </a:ext>
              </a:extLst>
            </p:cNvPr>
            <p:cNvPicPr>
              <a:picLocks noChangeAspect="1"/>
            </p:cNvPicPr>
            <p:nvPr/>
          </p:nvPicPr>
          <p:blipFill rotWithShape="1">
            <a:blip r:embed="rId2">
              <a:duotone>
                <a:prstClr val="black"/>
                <a:schemeClr val="accent1">
                  <a:tint val="45000"/>
                  <a:satMod val="400000"/>
                </a:schemeClr>
              </a:duotone>
              <a:lum contrast="44000"/>
              <a:extLst>
                <a:ext uri="{28A0092B-C50C-407E-A947-70E740481C1C}">
                  <a14:useLocalDpi xmlns:a14="http://schemas.microsoft.com/office/drawing/2010/main" val="0"/>
                </a:ext>
              </a:extLst>
            </a:blip>
            <a:srcRect b="17917"/>
            <a:stretch/>
          </p:blipFill>
          <p:spPr>
            <a:xfrm>
              <a:off x="10515246" y="5668450"/>
              <a:ext cx="968730" cy="795168"/>
            </a:xfrm>
            <a:prstGeom prst="rect">
              <a:avLst/>
            </a:prstGeom>
          </p:spPr>
        </p:pic>
      </p:grpSp>
      <p:pic>
        <p:nvPicPr>
          <p:cNvPr id="3" name="Picture 2">
            <a:extLst>
              <a:ext uri="{FF2B5EF4-FFF2-40B4-BE49-F238E27FC236}">
                <a16:creationId xmlns:a16="http://schemas.microsoft.com/office/drawing/2014/main" id="{2FA50F88-0ED7-BE77-5A99-21CDA67F354D}"/>
              </a:ext>
            </a:extLst>
          </p:cNvPr>
          <p:cNvPicPr>
            <a:picLocks noChangeAspect="1"/>
          </p:cNvPicPr>
          <p:nvPr/>
        </p:nvPicPr>
        <p:blipFill>
          <a:blip r:embed="rId3"/>
          <a:stretch>
            <a:fillRect/>
          </a:stretch>
        </p:blipFill>
        <p:spPr>
          <a:xfrm>
            <a:off x="1312155" y="404948"/>
            <a:ext cx="3521104" cy="4859124"/>
          </a:xfrm>
          <a:prstGeom prst="rect">
            <a:avLst/>
          </a:prstGeom>
        </p:spPr>
      </p:pic>
      <p:pic>
        <p:nvPicPr>
          <p:cNvPr id="5" name="Picture 4">
            <a:extLst>
              <a:ext uri="{FF2B5EF4-FFF2-40B4-BE49-F238E27FC236}">
                <a16:creationId xmlns:a16="http://schemas.microsoft.com/office/drawing/2014/main" id="{6339143C-D5D4-E36F-DC4B-879316CD7824}"/>
              </a:ext>
            </a:extLst>
          </p:cNvPr>
          <p:cNvPicPr>
            <a:picLocks noChangeAspect="1"/>
          </p:cNvPicPr>
          <p:nvPr/>
        </p:nvPicPr>
        <p:blipFill>
          <a:blip r:embed="rId4"/>
          <a:stretch>
            <a:fillRect/>
          </a:stretch>
        </p:blipFill>
        <p:spPr>
          <a:xfrm>
            <a:off x="8418983" y="404948"/>
            <a:ext cx="3521104" cy="4859124"/>
          </a:xfrm>
          <a:prstGeom prst="rect">
            <a:avLst/>
          </a:prstGeom>
        </p:spPr>
      </p:pic>
      <p:sp>
        <p:nvSpPr>
          <p:cNvPr id="9" name="TextBox 8">
            <a:extLst>
              <a:ext uri="{FF2B5EF4-FFF2-40B4-BE49-F238E27FC236}">
                <a16:creationId xmlns:a16="http://schemas.microsoft.com/office/drawing/2014/main" id="{4875B0B8-9865-E338-36E6-D627F9EEDDD9}"/>
              </a:ext>
            </a:extLst>
          </p:cNvPr>
          <p:cNvSpPr txBox="1"/>
          <p:nvPr/>
        </p:nvSpPr>
        <p:spPr>
          <a:xfrm>
            <a:off x="5084704" y="509717"/>
            <a:ext cx="3082834" cy="4801314"/>
          </a:xfrm>
          <a:prstGeom prst="rect">
            <a:avLst/>
          </a:prstGeom>
          <a:noFill/>
        </p:spPr>
        <p:txBody>
          <a:bodyPr wrap="square">
            <a:spAutoFit/>
          </a:bodyPr>
          <a:lstStyle/>
          <a:p>
            <a:r>
              <a:rPr lang="en-GB" b="0" i="0" dirty="0">
                <a:solidFill>
                  <a:srgbClr val="666666"/>
                </a:solidFill>
                <a:effectLst/>
                <a:latin typeface="Open Sans" panose="020B0606030504020204" pitchFamily="34" charset="0"/>
              </a:rPr>
              <a:t>Boaz… Jehoshaphat… Josiah… are they just names in another genealogy, or are there gripping, exciting stories to tell here? Swivel the spotlight a little, and you’ll find that behind each of these names is a man or woman with their own hopes, desires, dilemmas… and sometimes darker motives. Join Ray Markham as he focuses in on these lesser-known characters in the greatest drama ever told.</a:t>
            </a:r>
            <a:endParaRPr lang="en-US" dirty="0"/>
          </a:p>
        </p:txBody>
      </p:sp>
    </p:spTree>
    <p:extLst>
      <p:ext uri="{BB962C8B-B14F-4D97-AF65-F5344CB8AC3E}">
        <p14:creationId xmlns:p14="http://schemas.microsoft.com/office/powerpoint/2010/main" val="414381417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2D64F-E69E-25BE-024C-57E1A152A7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1532FB-CA07-CEEB-1B04-1BCF8C236A97}"/>
              </a:ext>
            </a:extLst>
          </p:cNvPr>
          <p:cNvSpPr txBox="1"/>
          <p:nvPr/>
        </p:nvSpPr>
        <p:spPr>
          <a:xfrm>
            <a:off x="5715785" y="813197"/>
            <a:ext cx="6302044" cy="5570756"/>
          </a:xfrm>
          <a:prstGeom prst="rect">
            <a:avLst/>
          </a:prstGeom>
          <a:noFill/>
        </p:spPr>
        <p:txBody>
          <a:bodyPr wrap="square" rtlCol="0">
            <a:spAutoFit/>
          </a:bodyPr>
          <a:lstStyle/>
          <a:p>
            <a:pPr rtl="0">
              <a:spcBef>
                <a:spcPts val="0"/>
              </a:spcBef>
              <a:spcAft>
                <a:spcPts val="0"/>
              </a:spcAft>
            </a:pPr>
            <a:r>
              <a:rPr lang="en-GB" sz="2000" b="0" i="0" u="none" strike="noStrike" dirty="0">
                <a:solidFill>
                  <a:srgbClr val="000000"/>
                </a:solidFill>
                <a:effectLst/>
                <a:latin typeface="Arial" panose="020B0604020202020204" pitchFamily="34" charset="0"/>
              </a:rPr>
              <a:t>It’s the foundation of our faith. It’s the reason for all of our hopes and beliefs as Christians. But what do we actually know about the crucifixion and resurrection of Jesus Christ, our Lord and Saviour? </a:t>
            </a:r>
          </a:p>
          <a:p>
            <a:pPr rtl="0">
              <a:spcBef>
                <a:spcPts val="0"/>
              </a:spcBef>
              <a:spcAft>
                <a:spcPts val="0"/>
              </a:spcAft>
            </a:pPr>
            <a:endParaRPr lang="en-GB" sz="2000" dirty="0">
              <a:solidFill>
                <a:srgbClr val="000000"/>
              </a:solidFill>
              <a:latin typeface="Arial" panose="020B0604020202020204" pitchFamily="34" charset="0"/>
            </a:endParaRPr>
          </a:p>
          <a:p>
            <a:pPr rtl="0">
              <a:spcBef>
                <a:spcPts val="0"/>
              </a:spcBef>
              <a:spcAft>
                <a:spcPts val="0"/>
              </a:spcAft>
            </a:pPr>
            <a:r>
              <a:rPr lang="en-GB" sz="2000" b="0" i="0" u="none" strike="noStrike" dirty="0">
                <a:solidFill>
                  <a:srgbClr val="000000"/>
                </a:solidFill>
                <a:effectLst/>
                <a:latin typeface="Arial" panose="020B0604020202020204" pitchFamily="34" charset="0"/>
              </a:rPr>
              <a:t>What insights can we glean from the ankle bone of the unfortunate Yohanan ben-</a:t>
            </a:r>
            <a:r>
              <a:rPr lang="en-GB" sz="2000" b="0" i="0" u="none" strike="noStrike" dirty="0" err="1">
                <a:solidFill>
                  <a:srgbClr val="000000"/>
                </a:solidFill>
                <a:effectLst/>
                <a:latin typeface="Arial" panose="020B0604020202020204" pitchFamily="34" charset="0"/>
              </a:rPr>
              <a:t>Hagkol</a:t>
            </a:r>
            <a:r>
              <a:rPr lang="en-GB" sz="2000" b="0" i="0" u="none" strike="noStrike" dirty="0">
                <a:solidFill>
                  <a:srgbClr val="000000"/>
                </a:solidFill>
                <a:effectLst/>
                <a:latin typeface="Arial" panose="020B0604020202020204" pitchFamily="34" charset="0"/>
              </a:rPr>
              <a:t>, the writings of the Jewish historian Josephus, and the ancient Roman graffiti of </a:t>
            </a:r>
            <a:r>
              <a:rPr lang="en-GB" sz="2000" b="0" i="0" u="none" strike="noStrike" dirty="0" err="1">
                <a:solidFill>
                  <a:srgbClr val="000000"/>
                </a:solidFill>
                <a:effectLst/>
                <a:latin typeface="Arial" panose="020B0604020202020204" pitchFamily="34" charset="0"/>
              </a:rPr>
              <a:t>Alexamenos</a:t>
            </a:r>
            <a:r>
              <a:rPr lang="en-GB" sz="2000" b="0" i="0" u="none" strike="noStrike" dirty="0">
                <a:solidFill>
                  <a:srgbClr val="000000"/>
                </a:solidFill>
                <a:effectLst/>
                <a:latin typeface="Arial" panose="020B0604020202020204" pitchFamily="34" charset="0"/>
              </a:rPr>
              <a:t> and </a:t>
            </a:r>
            <a:r>
              <a:rPr lang="en-GB" sz="2000" b="0" i="0" u="none" strike="noStrike" dirty="0" err="1">
                <a:solidFill>
                  <a:srgbClr val="000000"/>
                </a:solidFill>
                <a:effectLst/>
                <a:latin typeface="Arial" panose="020B0604020202020204" pitchFamily="34" charset="0"/>
              </a:rPr>
              <a:t>Alkmila</a:t>
            </a:r>
            <a:r>
              <a:rPr lang="en-GB" sz="2000" b="0" i="0" u="none" strike="noStrike" dirty="0">
                <a:solidFill>
                  <a:srgbClr val="000000"/>
                </a:solidFill>
                <a:effectLst/>
                <a:latin typeface="Arial" panose="020B0604020202020204" pitchFamily="34" charset="0"/>
              </a:rPr>
              <a:t>?</a:t>
            </a:r>
            <a:endParaRPr lang="en-GB" sz="2000" b="0" dirty="0">
              <a:effectLst/>
            </a:endParaRPr>
          </a:p>
          <a:p>
            <a:pPr rtl="0">
              <a:spcBef>
                <a:spcPts val="0"/>
              </a:spcBef>
              <a:spcAft>
                <a:spcPts val="0"/>
              </a:spcAft>
            </a:pPr>
            <a:br>
              <a:rPr lang="en-GB" sz="2000" b="0" dirty="0">
                <a:effectLst/>
              </a:rPr>
            </a:br>
            <a:r>
              <a:rPr lang="en-GB" sz="2000" b="0" i="0" u="none" strike="noStrike" dirty="0">
                <a:solidFill>
                  <a:srgbClr val="000000"/>
                </a:solidFill>
                <a:effectLst/>
                <a:latin typeface="Arial" panose="020B0604020202020204" pitchFamily="34" charset="0"/>
              </a:rPr>
              <a:t>Prepare to have your long-held assumptions challenged and your faith affirmed and strengthened as Kendall Down uses scholarly research and archaeological evidence to powerfully confirm the historical reality of the death and resurrection of Jesus Christ.</a:t>
            </a:r>
            <a:endParaRPr lang="en-GB" sz="2000" b="0" dirty="0">
              <a:effectLst/>
            </a:endParaRPr>
          </a:p>
          <a:p>
            <a:br>
              <a:rPr lang="en-GB" dirty="0"/>
            </a:br>
            <a:endParaRPr lang="en-US" dirty="0"/>
          </a:p>
        </p:txBody>
      </p:sp>
      <p:pic>
        <p:nvPicPr>
          <p:cNvPr id="3" name="Picture 2" descr="Close-up of a book cover&#10;&#10;Description automatically generated">
            <a:extLst>
              <a:ext uri="{FF2B5EF4-FFF2-40B4-BE49-F238E27FC236}">
                <a16:creationId xmlns:a16="http://schemas.microsoft.com/office/drawing/2014/main" id="{8D4C1289-8F30-306E-BA31-B542218A73F6}"/>
              </a:ext>
            </a:extLst>
          </p:cNvPr>
          <p:cNvPicPr>
            <a:picLocks noChangeAspect="1"/>
          </p:cNvPicPr>
          <p:nvPr/>
        </p:nvPicPr>
        <p:blipFill>
          <a:blip r:embed="rId2"/>
          <a:stretch>
            <a:fillRect/>
          </a:stretch>
        </p:blipFill>
        <p:spPr>
          <a:xfrm rot="21413392">
            <a:off x="1253260" y="588533"/>
            <a:ext cx="3995632" cy="6020085"/>
          </a:xfrm>
          <a:prstGeom prst="rect">
            <a:avLst/>
          </a:prstGeom>
        </p:spPr>
      </p:pic>
      <p:sp>
        <p:nvSpPr>
          <p:cNvPr id="5" name="TextBox 4">
            <a:extLst>
              <a:ext uri="{FF2B5EF4-FFF2-40B4-BE49-F238E27FC236}">
                <a16:creationId xmlns:a16="http://schemas.microsoft.com/office/drawing/2014/main" id="{AD600863-EC32-D944-C7EB-9740D6FC0085}"/>
              </a:ext>
            </a:extLst>
          </p:cNvPr>
          <p:cNvSpPr txBox="1"/>
          <p:nvPr/>
        </p:nvSpPr>
        <p:spPr>
          <a:xfrm rot="21148120">
            <a:off x="1268953" y="33757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pic>
        <p:nvPicPr>
          <p:cNvPr id="6" name="Picture 5">
            <a:extLst>
              <a:ext uri="{FF2B5EF4-FFF2-40B4-BE49-F238E27FC236}">
                <a16:creationId xmlns:a16="http://schemas.microsoft.com/office/drawing/2014/main" id="{0BE16EC6-420B-B05D-0F92-ACACEC78E5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6542" y="6020743"/>
            <a:ext cx="865458" cy="767482"/>
          </a:xfrm>
          <a:prstGeom prst="rect">
            <a:avLst/>
          </a:prstGeom>
          <a:solidFill>
            <a:schemeClr val="accent5">
              <a:lumMod val="75000"/>
            </a:schemeClr>
          </a:solidFill>
        </p:spPr>
      </p:pic>
    </p:spTree>
    <p:extLst>
      <p:ext uri="{BB962C8B-B14F-4D97-AF65-F5344CB8AC3E}">
        <p14:creationId xmlns:p14="http://schemas.microsoft.com/office/powerpoint/2010/main" val="1621017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551FB-F342-EB7F-B555-708D78A6F5C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B967C94-E4C7-C57B-E868-7DA59BBF3ED0}"/>
              </a:ext>
            </a:extLst>
          </p:cNvPr>
          <p:cNvSpPr txBox="1"/>
          <p:nvPr/>
        </p:nvSpPr>
        <p:spPr>
          <a:xfrm>
            <a:off x="1765177" y="3094892"/>
            <a:ext cx="8661645" cy="1569660"/>
          </a:xfrm>
          <a:prstGeom prst="rect">
            <a:avLst/>
          </a:prstGeom>
          <a:solidFill>
            <a:schemeClr val="bg1"/>
          </a:solidFill>
          <a:ln w="76200">
            <a:noFill/>
          </a:ln>
          <a:effectLst>
            <a:outerShdw blurRad="393700" dir="5400000" algn="ctr" rotWithShape="0">
              <a:schemeClr val="tx1">
                <a:alpha val="16000"/>
              </a:schemeClr>
            </a:outerShdw>
          </a:effectLst>
        </p:spPr>
        <p:txBody>
          <a:bodyPr wrap="square" rtlCol="0">
            <a:spAutoFit/>
          </a:bodyPr>
          <a:lstStyle/>
          <a:p>
            <a:pPr algn="ctr"/>
            <a:r>
              <a:rPr lang="en-GB" sz="9600" dirty="0">
                <a:solidFill>
                  <a:srgbClr val="00B0F0"/>
                </a:solidFill>
                <a:latin typeface="Helvetica" pitchFamily="2" charset="0"/>
                <a:ea typeface="Roboto Lt" pitchFamily="2" charset="0"/>
              </a:rPr>
              <a:t>RESOURCES</a:t>
            </a:r>
            <a:endParaRPr lang="en-GB" sz="6600" dirty="0">
              <a:solidFill>
                <a:srgbClr val="00B0F0"/>
              </a:solidFill>
              <a:latin typeface="Helvetica" pitchFamily="2" charset="0"/>
              <a:ea typeface="Roboto Bk" pitchFamily="2" charset="0"/>
            </a:endParaRPr>
          </a:p>
        </p:txBody>
      </p:sp>
    </p:spTree>
    <p:extLst>
      <p:ext uri="{BB962C8B-B14F-4D97-AF65-F5344CB8AC3E}">
        <p14:creationId xmlns:p14="http://schemas.microsoft.com/office/powerpoint/2010/main" val="1152372195"/>
      </p:ext>
    </p:extLst>
  </p:cSld>
  <p:clrMapOvr>
    <a:masterClrMapping/>
  </p:clrMapOvr>
  <mc:AlternateContent xmlns:mc="http://schemas.openxmlformats.org/markup-compatibility/2006" xmlns:p14="http://schemas.microsoft.com/office/powerpoint/2010/main">
    <mc:Choice Requires="p14">
      <p:transition p14:dur="0" advTm="76023"/>
    </mc:Choice>
    <mc:Fallback xmlns="">
      <p:transition advTm="7602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84FCD-B4D7-3D18-013D-D0DE92303FD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539B53D-40A3-A44D-7E91-7B20F1CCF0A6}"/>
              </a:ext>
            </a:extLst>
          </p:cNvPr>
          <p:cNvSpPr txBox="1"/>
          <p:nvPr/>
        </p:nvSpPr>
        <p:spPr>
          <a:xfrm>
            <a:off x="1765177" y="3094892"/>
            <a:ext cx="8661645" cy="3329245"/>
          </a:xfrm>
          <a:prstGeom prst="rect">
            <a:avLst/>
          </a:prstGeom>
          <a:solidFill>
            <a:schemeClr val="bg1"/>
          </a:solidFill>
          <a:ln w="76200">
            <a:noFill/>
          </a:ln>
          <a:effectLst>
            <a:outerShdw blurRad="393700" dir="5400000" algn="ctr" rotWithShape="0">
              <a:schemeClr val="tx1">
                <a:alpha val="16000"/>
              </a:schemeClr>
            </a:outerShdw>
          </a:effectLst>
        </p:spPr>
        <p:txBody>
          <a:bodyPr wrap="square" rtlCol="0">
            <a:spAutoFit/>
          </a:bodyPr>
          <a:lstStyle/>
          <a:p>
            <a:pPr algn="ctr"/>
            <a:r>
              <a:rPr lang="en-GB" sz="9600" dirty="0">
                <a:solidFill>
                  <a:srgbClr val="00B0F0"/>
                </a:solidFill>
                <a:latin typeface="Helvetica" pitchFamily="2" charset="0"/>
                <a:ea typeface="Roboto Lt" pitchFamily="2" charset="0"/>
              </a:rPr>
              <a:t>WAD 2025</a:t>
            </a:r>
            <a:endParaRPr lang="en-GB" sz="5400" dirty="0">
              <a:solidFill>
                <a:srgbClr val="00B0F0"/>
              </a:solidFill>
              <a:latin typeface="Helvetica" pitchFamily="2" charset="0"/>
              <a:ea typeface="Roboto Lt" pitchFamily="2" charset="0"/>
            </a:endParaRPr>
          </a:p>
          <a:p>
            <a:pPr algn="ctr">
              <a:lnSpc>
                <a:spcPts val="6760"/>
              </a:lnSpc>
            </a:pPr>
            <a:r>
              <a:rPr lang="en-GB" sz="6600" dirty="0">
                <a:solidFill>
                  <a:srgbClr val="00B0F0"/>
                </a:solidFill>
                <a:latin typeface="Helvetica" pitchFamily="2" charset="0"/>
                <a:ea typeface="Roboto Bk" pitchFamily="2" charset="0"/>
              </a:rPr>
              <a:t>Year-end Meeting, Accra</a:t>
            </a:r>
          </a:p>
        </p:txBody>
      </p:sp>
    </p:spTree>
    <p:extLst>
      <p:ext uri="{BB962C8B-B14F-4D97-AF65-F5344CB8AC3E}">
        <p14:creationId xmlns:p14="http://schemas.microsoft.com/office/powerpoint/2010/main" val="3778674623"/>
      </p:ext>
    </p:extLst>
  </p:cSld>
  <p:clrMapOvr>
    <a:masterClrMapping/>
  </p:clrMapOvr>
  <mc:AlternateContent xmlns:mc="http://schemas.openxmlformats.org/markup-compatibility/2006">
    <mc:Choice xmlns:p14="http://schemas.microsoft.com/office/powerpoint/2010/main" Requires="p14">
      <p:transition p14:dur="0" advTm="76023"/>
    </mc:Choice>
    <mc:Fallback>
      <p:transition advTm="7602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A5426-6DF0-FF9E-BE5C-360FEF9D56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89D04B-7175-FF3E-7429-99CBF4F4BED3}"/>
              </a:ext>
            </a:extLst>
          </p:cNvPr>
          <p:cNvPicPr>
            <a:picLocks noChangeAspect="1"/>
          </p:cNvPicPr>
          <p:nvPr/>
        </p:nvPicPr>
        <p:blipFill>
          <a:blip r:embed="rId3"/>
          <a:stretch>
            <a:fillRect/>
          </a:stretch>
        </p:blipFill>
        <p:spPr>
          <a:xfrm>
            <a:off x="980463" y="926276"/>
            <a:ext cx="4188111" cy="5747656"/>
          </a:xfrm>
          <a:prstGeom prst="rect">
            <a:avLst/>
          </a:prstGeom>
        </p:spPr>
        <p:style>
          <a:lnRef idx="0">
            <a:schemeClr val="accent3"/>
          </a:lnRef>
          <a:fillRef idx="3">
            <a:schemeClr val="accent3"/>
          </a:fillRef>
          <a:effectRef idx="3">
            <a:schemeClr val="accent3"/>
          </a:effectRef>
          <a:fontRef idx="minor">
            <a:schemeClr val="lt1"/>
          </a:fontRef>
        </p:style>
      </p:pic>
      <p:pic>
        <p:nvPicPr>
          <p:cNvPr id="10" name="Picture 9">
            <a:extLst>
              <a:ext uri="{FF2B5EF4-FFF2-40B4-BE49-F238E27FC236}">
                <a16:creationId xmlns:a16="http://schemas.microsoft.com/office/drawing/2014/main" id="{CF71EDB5-7EE4-2EA9-C5E5-6929A64D10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03122" y="6020743"/>
            <a:ext cx="865458" cy="767482"/>
          </a:xfrm>
          <a:prstGeom prst="rect">
            <a:avLst/>
          </a:prstGeom>
          <a:solidFill>
            <a:schemeClr val="accent5">
              <a:lumMod val="75000"/>
            </a:schemeClr>
          </a:solidFill>
        </p:spPr>
      </p:pic>
      <p:sp>
        <p:nvSpPr>
          <p:cNvPr id="16" name="TextBox 15">
            <a:extLst>
              <a:ext uri="{FF2B5EF4-FFF2-40B4-BE49-F238E27FC236}">
                <a16:creationId xmlns:a16="http://schemas.microsoft.com/office/drawing/2014/main" id="{32E5443F-4C71-6E9A-23CB-E9AD554D68D2}"/>
              </a:ext>
            </a:extLst>
          </p:cNvPr>
          <p:cNvSpPr txBox="1"/>
          <p:nvPr/>
        </p:nvSpPr>
        <p:spPr>
          <a:xfrm rot="20736328">
            <a:off x="1140603" y="200164"/>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4" name="TextBox 3">
            <a:extLst>
              <a:ext uri="{FF2B5EF4-FFF2-40B4-BE49-F238E27FC236}">
                <a16:creationId xmlns:a16="http://schemas.microsoft.com/office/drawing/2014/main" id="{87E19273-07E4-0D57-3F6F-88B9A293D10F}"/>
              </a:ext>
            </a:extLst>
          </p:cNvPr>
          <p:cNvSpPr txBox="1"/>
          <p:nvPr/>
        </p:nvSpPr>
        <p:spPr>
          <a:xfrm>
            <a:off x="5870602" y="926276"/>
            <a:ext cx="6097978" cy="5632311"/>
          </a:xfrm>
          <a:prstGeom prst="rect">
            <a:avLst/>
          </a:prstGeom>
          <a:noFill/>
        </p:spPr>
        <p:txBody>
          <a:bodyPr wrap="square">
            <a:spAutoFit/>
          </a:bodyPr>
          <a:lstStyle/>
          <a:p>
            <a:r>
              <a:rPr lang="en-GB" dirty="0">
                <a:solidFill>
                  <a:srgbClr val="000000"/>
                </a:solidFill>
                <a:effectLst/>
                <a:latin typeface="Geneva" panose="020B0503030404040204" pitchFamily="34" charset="0"/>
              </a:rPr>
              <a:t>A book that is indispensable for all who want to draw closer and closer to God. It will lead the reader to kneel before the altar of self-sacrifice. </a:t>
            </a:r>
          </a:p>
          <a:p>
            <a:endParaRPr lang="en-GB" dirty="0">
              <a:solidFill>
                <a:srgbClr val="000000"/>
              </a:solidFill>
              <a:effectLst/>
              <a:latin typeface="Times" pitchFamily="2" charset="0"/>
            </a:endParaRPr>
          </a:p>
          <a:p>
            <a:r>
              <a:rPr lang="en-GB" dirty="0">
                <a:solidFill>
                  <a:srgbClr val="000000"/>
                </a:solidFill>
                <a:effectLst/>
                <a:latin typeface="Geneva" panose="020B0503030404040204" pitchFamily="34" charset="0"/>
              </a:rPr>
              <a:t>This is a book that finds evidence in the Scriptures that shows how our Creator sees us and then reflects on what this means for the church and for each individual.</a:t>
            </a:r>
          </a:p>
          <a:p>
            <a:endParaRPr lang="en-GB" dirty="0">
              <a:solidFill>
                <a:srgbClr val="000000"/>
              </a:solidFill>
              <a:latin typeface="Geneva" panose="020B0503030404040204" pitchFamily="34" charset="0"/>
            </a:endParaRPr>
          </a:p>
          <a:p>
            <a:r>
              <a:rPr lang="en-GB" dirty="0">
                <a:solidFill>
                  <a:srgbClr val="000000"/>
                </a:solidFill>
                <a:effectLst/>
                <a:latin typeface="Geneva" panose="020B0503030404040204" pitchFamily="34" charset="0"/>
              </a:rPr>
              <a:t>It clearly demonstrates that, as valuable as earthly possessions may be to us, they pale in comparison to the value that God attributes to each and every one of us.</a:t>
            </a:r>
          </a:p>
          <a:p>
            <a:endParaRPr lang="en-GB" dirty="0">
              <a:solidFill>
                <a:srgbClr val="000000"/>
              </a:solidFill>
              <a:effectLst/>
              <a:latin typeface="Geneva" panose="020B0503030404040204" pitchFamily="34" charset="0"/>
            </a:endParaRPr>
          </a:p>
          <a:p>
            <a:r>
              <a:rPr lang="en-GB" dirty="0">
                <a:solidFill>
                  <a:srgbClr val="000000"/>
                </a:solidFill>
                <a:effectLst/>
                <a:latin typeface="Geneva" panose="020B0503030404040204" pitchFamily="34" charset="0"/>
                <a:ea typeface="Geneva" panose="020B0503030404040204" pitchFamily="34" charset="0"/>
              </a:rPr>
              <a:t>Do not miss this new title, it will help leaders today improve  their devotional life and leadership experience.</a:t>
            </a:r>
          </a:p>
          <a:p>
            <a:endParaRPr lang="en-GB" dirty="0">
              <a:solidFill>
                <a:srgbClr val="000000"/>
              </a:solidFill>
              <a:latin typeface="Geneva" panose="020B0503030404040204" pitchFamily="34" charset="0"/>
              <a:ea typeface="Geneva" panose="020B0503030404040204" pitchFamily="34" charset="0"/>
            </a:endParaRPr>
          </a:p>
          <a:p>
            <a:r>
              <a:rPr lang="en-GB" dirty="0">
                <a:solidFill>
                  <a:srgbClr val="000000"/>
                </a:solidFill>
                <a:effectLst/>
                <a:latin typeface="Geneva" panose="020B0503030404040204" pitchFamily="34" charset="0"/>
                <a:ea typeface="Geneva" panose="020B0503030404040204" pitchFamily="34" charset="0"/>
              </a:rPr>
              <a:t>Excellent for the Stewardship department.</a:t>
            </a:r>
          </a:p>
          <a:p>
            <a:endParaRPr lang="en-GB" dirty="0">
              <a:solidFill>
                <a:srgbClr val="000000"/>
              </a:solidFill>
              <a:effectLst/>
              <a:latin typeface="Geneva" panose="020B0503030404040204" pitchFamily="34" charset="0"/>
            </a:endParaRPr>
          </a:p>
        </p:txBody>
      </p:sp>
    </p:spTree>
    <p:extLst>
      <p:ext uri="{BB962C8B-B14F-4D97-AF65-F5344CB8AC3E}">
        <p14:creationId xmlns:p14="http://schemas.microsoft.com/office/powerpoint/2010/main" val="2273122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0CB9D-9C23-43D6-EB14-07462D1B701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134F2E3-51C7-7442-713B-5C55050834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03122" y="6020743"/>
            <a:ext cx="865458" cy="767482"/>
          </a:xfrm>
          <a:prstGeom prst="rect">
            <a:avLst/>
          </a:prstGeom>
          <a:solidFill>
            <a:schemeClr val="accent5">
              <a:lumMod val="75000"/>
            </a:schemeClr>
          </a:solidFill>
        </p:spPr>
      </p:pic>
      <p:sp>
        <p:nvSpPr>
          <p:cNvPr id="4" name="TextBox 3">
            <a:extLst>
              <a:ext uri="{FF2B5EF4-FFF2-40B4-BE49-F238E27FC236}">
                <a16:creationId xmlns:a16="http://schemas.microsoft.com/office/drawing/2014/main" id="{CEF735EA-45F6-C9CB-93C3-1F469B9E779C}"/>
              </a:ext>
            </a:extLst>
          </p:cNvPr>
          <p:cNvSpPr txBox="1"/>
          <p:nvPr/>
        </p:nvSpPr>
        <p:spPr>
          <a:xfrm>
            <a:off x="5201392" y="291451"/>
            <a:ext cx="6767188" cy="6186309"/>
          </a:xfrm>
          <a:prstGeom prst="rect">
            <a:avLst/>
          </a:prstGeom>
          <a:noFill/>
        </p:spPr>
        <p:txBody>
          <a:bodyPr wrap="square">
            <a:spAutoFit/>
          </a:bodyPr>
          <a:lstStyle/>
          <a:p>
            <a:r>
              <a:rPr lang="en-GB" dirty="0">
                <a:solidFill>
                  <a:srgbClr val="000000"/>
                </a:solidFill>
                <a:effectLst/>
                <a:latin typeface="Geneva" panose="020B0503030404040204" pitchFamily="34" charset="0"/>
              </a:rPr>
              <a:t>Real insights into why youth leave the church and how to win them back – or, better yet, deter them from leaving in the first place – and how to re-energise adult Sabbath School and increase membership and participation.</a:t>
            </a:r>
          </a:p>
          <a:p>
            <a:endParaRPr lang="en-GB" dirty="0">
              <a:solidFill>
                <a:srgbClr val="000000"/>
              </a:solidFill>
              <a:latin typeface="Geneva" panose="020B0503030404040204" pitchFamily="34" charset="0"/>
            </a:endParaRPr>
          </a:p>
          <a:p>
            <a:r>
              <a:rPr lang="en-GB" dirty="0">
                <a:solidFill>
                  <a:srgbClr val="000000"/>
                </a:solidFill>
                <a:effectLst/>
                <a:latin typeface="Geneva" panose="020B0503030404040204" pitchFamily="34" charset="0"/>
              </a:rPr>
              <a:t>All who have a desire to get back to the foundational principles and reasons for Sabbath School, all who enjoy and receive a blessing from Sabbath School, and all who would like to see every aspect of Sabbath School improve and continue into the future until Christ’s return will be blessed by this book.</a:t>
            </a:r>
          </a:p>
          <a:p>
            <a:endParaRPr lang="en-GB" dirty="0">
              <a:solidFill>
                <a:srgbClr val="000000"/>
              </a:solidFill>
              <a:latin typeface="Geneva" panose="020B0503030404040204" pitchFamily="34" charset="0"/>
            </a:endParaRPr>
          </a:p>
          <a:p>
            <a:r>
              <a:rPr lang="en-GB" dirty="0">
                <a:solidFill>
                  <a:srgbClr val="000000"/>
                </a:solidFill>
                <a:effectLst/>
                <a:latin typeface="Geneva" panose="020B0503030404040204" pitchFamily="34" charset="0"/>
              </a:rPr>
              <a:t>The Percy family have served in the Sabbath School</a:t>
            </a:r>
          </a:p>
          <a:p>
            <a:r>
              <a:rPr lang="en-GB" dirty="0">
                <a:solidFill>
                  <a:srgbClr val="000000"/>
                </a:solidFill>
                <a:effectLst/>
                <a:latin typeface="Geneva" panose="020B0503030404040204" pitchFamily="34" charset="0"/>
              </a:rPr>
              <a:t>ministry as Sabbath School superintendents in the</a:t>
            </a:r>
          </a:p>
          <a:p>
            <a:r>
              <a:rPr lang="en-GB" dirty="0">
                <a:solidFill>
                  <a:srgbClr val="000000"/>
                </a:solidFill>
                <a:effectLst/>
                <a:latin typeface="Geneva" panose="020B0503030404040204" pitchFamily="34" charset="0"/>
              </a:rPr>
              <a:t>Inter-American Division, NAD, and TED for about 100 years. As fourth-generation Adventists, the sisters have given decades-long service to Sabbath School, including as children’s and youth Sabbath School superintendent, youth Sabbath School teacher, general Sabbath School superintendent, and adult Sabbath School teacher. Their mother also served for more than 30 years, and their grandmother for 40 years, as superintendent.</a:t>
            </a:r>
          </a:p>
        </p:txBody>
      </p:sp>
      <p:pic>
        <p:nvPicPr>
          <p:cNvPr id="2" name="Picture 1">
            <a:extLst>
              <a:ext uri="{FF2B5EF4-FFF2-40B4-BE49-F238E27FC236}">
                <a16:creationId xmlns:a16="http://schemas.microsoft.com/office/drawing/2014/main" id="{35F3ADA3-8B85-54A1-872B-EEBB5FEBF40D}"/>
              </a:ext>
            </a:extLst>
          </p:cNvPr>
          <p:cNvPicPr>
            <a:picLocks noChangeAspect="1"/>
          </p:cNvPicPr>
          <p:nvPr/>
        </p:nvPicPr>
        <p:blipFill>
          <a:blip r:embed="rId4"/>
          <a:stretch>
            <a:fillRect/>
          </a:stretch>
        </p:blipFill>
        <p:spPr>
          <a:xfrm>
            <a:off x="1086822" y="599474"/>
            <a:ext cx="3937699" cy="5878286"/>
          </a:xfrm>
          <a:prstGeom prst="rect">
            <a:avLst/>
          </a:prstGeom>
        </p:spPr>
      </p:pic>
      <p:sp>
        <p:nvSpPr>
          <p:cNvPr id="16" name="TextBox 15">
            <a:extLst>
              <a:ext uri="{FF2B5EF4-FFF2-40B4-BE49-F238E27FC236}">
                <a16:creationId xmlns:a16="http://schemas.microsoft.com/office/drawing/2014/main" id="{98D49292-1670-8F40-9971-7FACCA232D7D}"/>
              </a:ext>
            </a:extLst>
          </p:cNvPr>
          <p:cNvSpPr txBox="1"/>
          <p:nvPr/>
        </p:nvSpPr>
        <p:spPr>
          <a:xfrm rot="20736328">
            <a:off x="1140603" y="200164"/>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Tree>
    <p:extLst>
      <p:ext uri="{BB962C8B-B14F-4D97-AF65-F5344CB8AC3E}">
        <p14:creationId xmlns:p14="http://schemas.microsoft.com/office/powerpoint/2010/main" val="3173980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B4E30-6551-6916-51B4-1AD740E613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EE41D4C-821A-AD39-42EE-8095F4C80BA0}"/>
              </a:ext>
            </a:extLst>
          </p:cNvPr>
          <p:cNvSpPr txBox="1"/>
          <p:nvPr/>
        </p:nvSpPr>
        <p:spPr>
          <a:xfrm>
            <a:off x="5715785" y="813197"/>
            <a:ext cx="6195166" cy="5386090"/>
          </a:xfrm>
          <a:prstGeom prst="rect">
            <a:avLst/>
          </a:prstGeom>
          <a:noFill/>
        </p:spPr>
        <p:txBody>
          <a:bodyPr wrap="square" rtlCol="0">
            <a:spAutoFit/>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Amid the uncertainties of the modern world, discover what you need to know from the pages of the Holy Scriptures.</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Ancient prophecies predicted events that are being fulfilled before our eyes. What does this mean for us today?</a:t>
            </a:r>
            <a:endParaRPr lang="en-GB" sz="2000" b="0" dirty="0">
              <a:effectLst/>
            </a:endParaRPr>
          </a:p>
          <a:p>
            <a:br>
              <a:rPr lang="en-GB" sz="2000" b="0" dirty="0">
                <a:effectLst/>
              </a:rPr>
            </a:br>
            <a:r>
              <a:rPr lang="en-GB" sz="1800" b="0" i="0" u="none" strike="noStrike" dirty="0">
                <a:solidFill>
                  <a:srgbClr val="000000"/>
                </a:solidFill>
                <a:effectLst/>
                <a:latin typeface="Arial" panose="020B0604020202020204" pitchFamily="34" charset="0"/>
              </a:rPr>
              <a:t>These 21 Bible studies have been compiled by Pastor David </a:t>
            </a:r>
            <a:r>
              <a:rPr lang="en-GB" sz="1800" b="0" i="0" u="none" strike="noStrike" dirty="0" err="1">
                <a:solidFill>
                  <a:srgbClr val="000000"/>
                </a:solidFill>
                <a:effectLst/>
                <a:latin typeface="Arial" panose="020B0604020202020204" pitchFamily="34" charset="0"/>
              </a:rPr>
              <a:t>Klinedinst</a:t>
            </a:r>
            <a:r>
              <a:rPr lang="en-GB" sz="1800" b="0" i="0" u="none" strike="noStrike" dirty="0">
                <a:solidFill>
                  <a:srgbClr val="000000"/>
                </a:solidFill>
                <a:effectLst/>
                <a:latin typeface="Arial" panose="020B0604020202020204" pitchFamily="34" charset="0"/>
              </a:rPr>
              <a:t>, Evangelism Director of the </a:t>
            </a:r>
            <a:r>
              <a:rPr lang="en-GB" sz="1800" b="0" i="0" u="none" strike="noStrike" dirty="0" err="1">
                <a:solidFill>
                  <a:srgbClr val="000000"/>
                </a:solidFill>
                <a:effectLst/>
                <a:latin typeface="Arial" panose="020B0604020202020204" pitchFamily="34" charset="0"/>
              </a:rPr>
              <a:t>Cheesepeak</a:t>
            </a:r>
            <a:r>
              <a:rPr lang="en-GB" sz="1800" b="0" i="0" u="none" strike="noStrike" dirty="0">
                <a:solidFill>
                  <a:srgbClr val="000000"/>
                </a:solidFill>
                <a:effectLst/>
                <a:latin typeface="Arial" panose="020B0604020202020204" pitchFamily="34" charset="0"/>
              </a:rPr>
              <a:t> Conference and edited by Pastor Jeffrey Brown, Associate Editor of Ministry Magazine, and </a:t>
            </a:r>
            <a:r>
              <a:rPr lang="en-US" dirty="0"/>
              <a:t>they </a:t>
            </a:r>
            <a:r>
              <a:rPr lang="en-GB" sz="1800" b="0" i="0" u="none" strike="noStrike" dirty="0">
                <a:solidFill>
                  <a:srgbClr val="000000"/>
                </a:solidFill>
                <a:effectLst/>
                <a:latin typeface="Arial" panose="020B0604020202020204" pitchFamily="34" charset="0"/>
              </a:rPr>
              <a:t>go through the different prophecies, their explanation and practical application for today. </a:t>
            </a:r>
          </a:p>
          <a:p>
            <a:endParaRPr lang="en-GB" dirty="0">
              <a:solidFill>
                <a:srgbClr val="000000"/>
              </a:solidFill>
              <a:latin typeface="Arial" panose="020B0604020202020204" pitchFamily="34" charset="0"/>
            </a:endParaRPr>
          </a:p>
          <a:p>
            <a:r>
              <a:rPr lang="en-GB" sz="1800" b="0" i="0" u="none" strike="noStrike" dirty="0">
                <a:solidFill>
                  <a:srgbClr val="000000"/>
                </a:solidFill>
                <a:effectLst/>
                <a:latin typeface="Arial" panose="020B0604020202020204" pitchFamily="34" charset="0"/>
              </a:rPr>
              <a:t>The are presented as individual booklets within a folder for easy access.</a:t>
            </a:r>
          </a:p>
          <a:p>
            <a:endParaRPr lang="en-GB" dirty="0">
              <a:solidFill>
                <a:srgbClr val="000000"/>
              </a:solidFill>
              <a:latin typeface="Arial" panose="020B0604020202020204" pitchFamily="34" charset="0"/>
            </a:endParaRPr>
          </a:p>
          <a:p>
            <a:r>
              <a:rPr lang="en-GB" sz="1800" b="0" i="0" u="none" strike="noStrike" dirty="0">
                <a:solidFill>
                  <a:srgbClr val="000000"/>
                </a:solidFill>
                <a:effectLst/>
                <a:latin typeface="Arial" panose="020B0604020202020204" pitchFamily="34" charset="0"/>
              </a:rPr>
              <a:t>Ideal for pastors, elders, Bible workers and anyone involved in Evangelism.</a:t>
            </a:r>
          </a:p>
          <a:p>
            <a:pPr rtl="0">
              <a:spcBef>
                <a:spcPts val="0"/>
              </a:spcBef>
              <a:spcAft>
                <a:spcPts val="0"/>
              </a:spcAft>
            </a:pPr>
            <a:endParaRPr lang="en-GB" dirty="0">
              <a:solidFill>
                <a:srgbClr val="000000"/>
              </a:solidFill>
              <a:latin typeface="Arial" panose="020B0604020202020204" pitchFamily="34" charset="0"/>
            </a:endParaRPr>
          </a:p>
        </p:txBody>
      </p:sp>
      <p:pic>
        <p:nvPicPr>
          <p:cNvPr id="6" name="Picture 5" descr="A book cover with a sunset&#10;&#10;Description automatically generated">
            <a:extLst>
              <a:ext uri="{FF2B5EF4-FFF2-40B4-BE49-F238E27FC236}">
                <a16:creationId xmlns:a16="http://schemas.microsoft.com/office/drawing/2014/main" id="{C5F46167-6243-8998-3CD9-9B275EA3D332}"/>
              </a:ext>
            </a:extLst>
          </p:cNvPr>
          <p:cNvPicPr>
            <a:picLocks noChangeAspect="1"/>
          </p:cNvPicPr>
          <p:nvPr/>
        </p:nvPicPr>
        <p:blipFill>
          <a:blip r:embed="rId2"/>
          <a:stretch>
            <a:fillRect/>
          </a:stretch>
        </p:blipFill>
        <p:spPr>
          <a:xfrm rot="21437182">
            <a:off x="1214042" y="511424"/>
            <a:ext cx="4358028" cy="6174302"/>
          </a:xfrm>
          <a:prstGeom prst="rect">
            <a:avLst/>
          </a:prstGeom>
        </p:spPr>
      </p:pic>
      <p:sp>
        <p:nvSpPr>
          <p:cNvPr id="5" name="TextBox 4">
            <a:extLst>
              <a:ext uri="{FF2B5EF4-FFF2-40B4-BE49-F238E27FC236}">
                <a16:creationId xmlns:a16="http://schemas.microsoft.com/office/drawing/2014/main" id="{13A9E1BD-7DB7-84CE-C125-D54521900370}"/>
              </a:ext>
            </a:extLst>
          </p:cNvPr>
          <p:cNvSpPr txBox="1"/>
          <p:nvPr/>
        </p:nvSpPr>
        <p:spPr>
          <a:xfrm rot="21148120">
            <a:off x="1268953" y="33757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pic>
        <p:nvPicPr>
          <p:cNvPr id="7" name="Picture 6">
            <a:extLst>
              <a:ext uri="{FF2B5EF4-FFF2-40B4-BE49-F238E27FC236}">
                <a16:creationId xmlns:a16="http://schemas.microsoft.com/office/drawing/2014/main" id="{D4F00490-9B71-3068-05E9-F34A36506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6542" y="6020743"/>
            <a:ext cx="865458" cy="767482"/>
          </a:xfrm>
          <a:prstGeom prst="rect">
            <a:avLst/>
          </a:prstGeom>
          <a:solidFill>
            <a:schemeClr val="accent5">
              <a:lumMod val="75000"/>
            </a:schemeClr>
          </a:solidFill>
        </p:spPr>
      </p:pic>
    </p:spTree>
    <p:extLst>
      <p:ext uri="{BB962C8B-B14F-4D97-AF65-F5344CB8AC3E}">
        <p14:creationId xmlns:p14="http://schemas.microsoft.com/office/powerpoint/2010/main" val="256974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40C39-A666-1A1A-2456-168A7E2A432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08ECCD9-683D-D09D-DDCD-652475F58844}"/>
              </a:ext>
            </a:extLst>
          </p:cNvPr>
          <p:cNvSpPr txBox="1"/>
          <p:nvPr/>
        </p:nvSpPr>
        <p:spPr>
          <a:xfrm>
            <a:off x="1765177" y="3094892"/>
            <a:ext cx="9255124" cy="3046988"/>
          </a:xfrm>
          <a:prstGeom prst="rect">
            <a:avLst/>
          </a:prstGeom>
          <a:solidFill>
            <a:schemeClr val="bg1"/>
          </a:solidFill>
          <a:ln w="76200">
            <a:noFill/>
          </a:ln>
          <a:effectLst>
            <a:outerShdw blurRad="393700" dir="5400000" algn="ctr" rotWithShape="0">
              <a:schemeClr val="tx1">
                <a:alpha val="16000"/>
              </a:schemeClr>
            </a:outerShdw>
          </a:effectLst>
        </p:spPr>
        <p:txBody>
          <a:bodyPr wrap="square" rtlCol="0">
            <a:spAutoFit/>
          </a:bodyPr>
          <a:lstStyle/>
          <a:p>
            <a:pPr algn="ctr"/>
            <a:r>
              <a:rPr lang="en-GB" sz="9600" dirty="0">
                <a:solidFill>
                  <a:srgbClr val="00B0F0"/>
                </a:solidFill>
                <a:latin typeface="Helvetica" pitchFamily="2" charset="0"/>
                <a:ea typeface="Roboto Lt" pitchFamily="2" charset="0"/>
              </a:rPr>
              <a:t>DEVOTIONALS AND SHARING</a:t>
            </a:r>
            <a:endParaRPr lang="en-GB" sz="6600" dirty="0">
              <a:solidFill>
                <a:srgbClr val="00B0F0"/>
              </a:solidFill>
              <a:latin typeface="Helvetica" pitchFamily="2" charset="0"/>
              <a:ea typeface="Roboto Bk" pitchFamily="2" charset="0"/>
            </a:endParaRPr>
          </a:p>
        </p:txBody>
      </p:sp>
    </p:spTree>
    <p:extLst>
      <p:ext uri="{BB962C8B-B14F-4D97-AF65-F5344CB8AC3E}">
        <p14:creationId xmlns:p14="http://schemas.microsoft.com/office/powerpoint/2010/main" val="2625992005"/>
      </p:ext>
    </p:extLst>
  </p:cSld>
  <p:clrMapOvr>
    <a:masterClrMapping/>
  </p:clrMapOvr>
  <mc:AlternateContent xmlns:mc="http://schemas.openxmlformats.org/markup-compatibility/2006" xmlns:p14="http://schemas.microsoft.com/office/powerpoint/2010/main">
    <mc:Choice Requires="p14">
      <p:transition p14:dur="0" advTm="76023"/>
    </mc:Choice>
    <mc:Fallback xmlns="">
      <p:transition advTm="7602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B96DF-B5CB-3B24-FFD5-EAD1672E9B5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233725-A5BA-639D-687D-44512EAE66B1}"/>
              </a:ext>
            </a:extLst>
          </p:cNvPr>
          <p:cNvSpPr txBox="1"/>
          <p:nvPr/>
        </p:nvSpPr>
        <p:spPr>
          <a:xfrm>
            <a:off x="5702578" y="660741"/>
            <a:ext cx="6489421" cy="6186309"/>
          </a:xfrm>
          <a:prstGeom prst="rect">
            <a:avLst/>
          </a:prstGeom>
          <a:noFill/>
        </p:spPr>
        <p:txBody>
          <a:bodyPr wrap="square" rtlCol="0">
            <a:spAutoFit/>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Has your yearly devotional reading often trailed off by mid-year? Do you find yourself among those who struggle to maintain the commitment?</a:t>
            </a:r>
          </a:p>
          <a:p>
            <a:pPr rtl="0">
              <a:spcBef>
                <a:spcPts val="0"/>
              </a:spcBef>
              <a:spcAft>
                <a:spcPts val="0"/>
              </a:spcAft>
            </a:pP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Step by Step with Jesus is not merely a 365 daily devotional: it’s a journey with the Saviour that engages and captivates you throughout the entire year.</a:t>
            </a:r>
          </a:p>
          <a:p>
            <a:pPr rtl="0">
              <a:spcBef>
                <a:spcPts val="0"/>
              </a:spcBef>
              <a:spcAft>
                <a:spcPts val="0"/>
              </a:spcAft>
            </a:pP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Embedded within each devotion are timeless truths woven into stories and illustrations that reflect the challenges, trials and questions we all face. The pages of this book are designed to inspire commitment, offering a fresh perspective each day, and infusing your daily routine with spiritual vitality. The engaging topics, scriptural insights, and practical applications will draw you into a deeper relationship with Jesus.</a:t>
            </a:r>
          </a:p>
          <a:p>
            <a:pPr rtl="0">
              <a:spcBef>
                <a:spcPts val="0"/>
              </a:spcBef>
              <a:spcAft>
                <a:spcPts val="0"/>
              </a:spcAft>
            </a:pP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Step by Step with Jesus is a personal invitation to walk hand in hand with the Saviour, step by step, day by day, growing and maturing in your faith.</a:t>
            </a:r>
            <a:endParaRPr lang="en-GB" b="0" dirty="0">
              <a:effectLst/>
            </a:endParaRPr>
          </a:p>
          <a:p>
            <a:br>
              <a:rPr lang="en-GB" dirty="0"/>
            </a:br>
            <a:endParaRPr lang="en-GB" dirty="0">
              <a:solidFill>
                <a:srgbClr val="000000"/>
              </a:solidFill>
              <a:latin typeface="Arial" panose="020B0604020202020204" pitchFamily="34" charset="0"/>
            </a:endParaRPr>
          </a:p>
        </p:txBody>
      </p:sp>
      <p:pic>
        <p:nvPicPr>
          <p:cNvPr id="3" name="Picture 2" descr="A close up of a person's feet&#10;&#10;Description automatically generated">
            <a:extLst>
              <a:ext uri="{FF2B5EF4-FFF2-40B4-BE49-F238E27FC236}">
                <a16:creationId xmlns:a16="http://schemas.microsoft.com/office/drawing/2014/main" id="{7A2B3F6D-98F4-5CE9-15F0-A1C5B1EF80D2}"/>
              </a:ext>
            </a:extLst>
          </p:cNvPr>
          <p:cNvPicPr>
            <a:picLocks noChangeAspect="1"/>
          </p:cNvPicPr>
          <p:nvPr/>
        </p:nvPicPr>
        <p:blipFill>
          <a:blip r:embed="rId2"/>
          <a:stretch>
            <a:fillRect/>
          </a:stretch>
        </p:blipFill>
        <p:spPr>
          <a:xfrm rot="21343723">
            <a:off x="1317282" y="803539"/>
            <a:ext cx="4049885" cy="5774092"/>
          </a:xfrm>
          <a:prstGeom prst="rect">
            <a:avLst/>
          </a:prstGeom>
        </p:spPr>
      </p:pic>
      <p:sp>
        <p:nvSpPr>
          <p:cNvPr id="5" name="TextBox 4">
            <a:extLst>
              <a:ext uri="{FF2B5EF4-FFF2-40B4-BE49-F238E27FC236}">
                <a16:creationId xmlns:a16="http://schemas.microsoft.com/office/drawing/2014/main" id="{D1DA97AD-41B7-AD74-8D72-7A72890E2CFD}"/>
              </a:ext>
            </a:extLst>
          </p:cNvPr>
          <p:cNvSpPr txBox="1"/>
          <p:nvPr/>
        </p:nvSpPr>
        <p:spPr>
          <a:xfrm rot="21148120">
            <a:off x="1268953" y="33757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Tree>
    <p:extLst>
      <p:ext uri="{BB962C8B-B14F-4D97-AF65-F5344CB8AC3E}">
        <p14:creationId xmlns:p14="http://schemas.microsoft.com/office/powerpoint/2010/main" val="380140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70772-F497-F0A6-5F80-520F026AFD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7419D4A-B096-4BC0-F7A7-3D17025E7A52}"/>
              </a:ext>
            </a:extLst>
          </p:cNvPr>
          <p:cNvSpPr txBox="1"/>
          <p:nvPr/>
        </p:nvSpPr>
        <p:spPr>
          <a:xfrm>
            <a:off x="5844048" y="660741"/>
            <a:ext cx="5971900" cy="5078313"/>
          </a:xfrm>
          <a:prstGeom prst="rect">
            <a:avLst/>
          </a:prstGeom>
          <a:noFill/>
        </p:spPr>
        <p:txBody>
          <a:bodyPr wrap="square" rtlCol="0">
            <a:spAutoFit/>
          </a:bodyPr>
          <a:lstStyle/>
          <a:p>
            <a:r>
              <a:rPr lang="en-GB" dirty="0">
                <a:solidFill>
                  <a:srgbClr val="000000"/>
                </a:solidFill>
                <a:effectLst/>
                <a:latin typeface="Geneva" panose="020B0503030404040204" pitchFamily="34" charset="0"/>
              </a:rPr>
              <a:t>These devotional writings record some of the real struggles and blessings of ordinary single men and women who love the Lord. They tell of experiences with God that have strengthened and enriched their walk with Him.</a:t>
            </a:r>
          </a:p>
          <a:p>
            <a:br>
              <a:rPr lang="en-GB" dirty="0">
                <a:solidFill>
                  <a:srgbClr val="000000"/>
                </a:solidFill>
                <a:effectLst/>
                <a:latin typeface="Geneva" panose="020B0503030404040204" pitchFamily="34" charset="0"/>
              </a:rPr>
            </a:br>
            <a:endParaRPr lang="en-GB" dirty="0">
              <a:solidFill>
                <a:srgbClr val="000000"/>
              </a:solidFill>
              <a:effectLst/>
              <a:latin typeface="Geneva" panose="020B0503030404040204" pitchFamily="34" charset="0"/>
            </a:endParaRPr>
          </a:p>
          <a:p>
            <a:r>
              <a:rPr lang="en-GB" dirty="0">
                <a:solidFill>
                  <a:srgbClr val="000000"/>
                </a:solidFill>
                <a:effectLst/>
                <a:latin typeface="Geneva" panose="020B0503030404040204" pitchFamily="34" charset="0"/>
              </a:rPr>
              <a:t>Written by a variety of authors of different ages and backgrounds, the reading have been compiled into 5 different sections directly our reflections to focus on our relationship with God, our relationships with others, personal finances, our health and our social well-being.</a:t>
            </a:r>
          </a:p>
          <a:p>
            <a:br>
              <a:rPr lang="en-GB" dirty="0">
                <a:solidFill>
                  <a:srgbClr val="000000"/>
                </a:solidFill>
                <a:effectLst/>
                <a:latin typeface="Geneva" panose="020B0503030404040204" pitchFamily="34" charset="0"/>
              </a:rPr>
            </a:br>
            <a:endParaRPr lang="en-GB" dirty="0">
              <a:solidFill>
                <a:srgbClr val="000000"/>
              </a:solidFill>
              <a:effectLst/>
              <a:latin typeface="Geneva" panose="020B0503030404040204" pitchFamily="34" charset="0"/>
            </a:endParaRPr>
          </a:p>
          <a:p>
            <a:r>
              <a:rPr lang="en-GB" dirty="0">
                <a:solidFill>
                  <a:srgbClr val="000000"/>
                </a:solidFill>
                <a:effectLst/>
                <a:latin typeface="Geneva" panose="020B0503030404040204" pitchFamily="34" charset="0"/>
              </a:rPr>
              <a:t>May their stories bless you and give you the assurance that God is always with you . . . even when you cannot see Him!</a:t>
            </a:r>
          </a:p>
        </p:txBody>
      </p:sp>
      <p:pic>
        <p:nvPicPr>
          <p:cNvPr id="6" name="Picture 5" descr="A boat in a body of water&#10;&#10;Description automatically generated">
            <a:extLst>
              <a:ext uri="{FF2B5EF4-FFF2-40B4-BE49-F238E27FC236}">
                <a16:creationId xmlns:a16="http://schemas.microsoft.com/office/drawing/2014/main" id="{0215A2A5-5017-364E-D6AF-0E2B37271AF9}"/>
              </a:ext>
            </a:extLst>
          </p:cNvPr>
          <p:cNvPicPr>
            <a:picLocks noChangeAspect="1"/>
          </p:cNvPicPr>
          <p:nvPr/>
        </p:nvPicPr>
        <p:blipFill>
          <a:blip r:embed="rId2"/>
          <a:stretch>
            <a:fillRect/>
          </a:stretch>
        </p:blipFill>
        <p:spPr>
          <a:xfrm rot="21270615">
            <a:off x="1219037" y="844524"/>
            <a:ext cx="4104802" cy="5479157"/>
          </a:xfrm>
          <a:prstGeom prst="rect">
            <a:avLst/>
          </a:prstGeom>
        </p:spPr>
      </p:pic>
      <p:sp>
        <p:nvSpPr>
          <p:cNvPr id="5" name="TextBox 4">
            <a:extLst>
              <a:ext uri="{FF2B5EF4-FFF2-40B4-BE49-F238E27FC236}">
                <a16:creationId xmlns:a16="http://schemas.microsoft.com/office/drawing/2014/main" id="{0C7101E3-605F-D422-479A-49E6E2A92DCE}"/>
              </a:ext>
            </a:extLst>
          </p:cNvPr>
          <p:cNvSpPr txBox="1"/>
          <p:nvPr/>
        </p:nvSpPr>
        <p:spPr>
          <a:xfrm rot="21148120">
            <a:off x="1268953" y="33757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pic>
        <p:nvPicPr>
          <p:cNvPr id="7" name="Picture 6">
            <a:extLst>
              <a:ext uri="{FF2B5EF4-FFF2-40B4-BE49-F238E27FC236}">
                <a16:creationId xmlns:a16="http://schemas.microsoft.com/office/drawing/2014/main" id="{7E6779F1-FA0F-DBF0-AF70-206CA6C3DB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6542" y="6020743"/>
            <a:ext cx="865458" cy="767482"/>
          </a:xfrm>
          <a:prstGeom prst="rect">
            <a:avLst/>
          </a:prstGeom>
          <a:solidFill>
            <a:schemeClr val="accent5">
              <a:lumMod val="75000"/>
            </a:schemeClr>
          </a:solidFill>
        </p:spPr>
      </p:pic>
    </p:spTree>
    <p:extLst>
      <p:ext uri="{BB962C8B-B14F-4D97-AF65-F5344CB8AC3E}">
        <p14:creationId xmlns:p14="http://schemas.microsoft.com/office/powerpoint/2010/main" val="1719169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5AE48-228F-6A9D-C509-290C7B7888E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8FA9771-5DAC-59FA-6C11-A15C1C69AA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26542" y="6020743"/>
            <a:ext cx="865458" cy="767482"/>
          </a:xfrm>
          <a:prstGeom prst="rect">
            <a:avLst/>
          </a:prstGeom>
          <a:solidFill>
            <a:schemeClr val="accent5">
              <a:lumMod val="75000"/>
            </a:schemeClr>
          </a:solidFill>
        </p:spPr>
      </p:pic>
      <p:pic>
        <p:nvPicPr>
          <p:cNvPr id="2" name="Picture 1">
            <a:extLst>
              <a:ext uri="{FF2B5EF4-FFF2-40B4-BE49-F238E27FC236}">
                <a16:creationId xmlns:a16="http://schemas.microsoft.com/office/drawing/2014/main" id="{09D6BEB0-17A1-22E2-CD8E-EC8817B3D020}"/>
              </a:ext>
            </a:extLst>
          </p:cNvPr>
          <p:cNvPicPr>
            <a:picLocks noChangeAspect="1"/>
          </p:cNvPicPr>
          <p:nvPr/>
        </p:nvPicPr>
        <p:blipFill>
          <a:blip r:embed="rId3"/>
          <a:stretch>
            <a:fillRect/>
          </a:stretch>
        </p:blipFill>
        <p:spPr>
          <a:xfrm>
            <a:off x="8669123" y="174339"/>
            <a:ext cx="3410079" cy="4647043"/>
          </a:xfrm>
          <a:prstGeom prst="rect">
            <a:avLst/>
          </a:prstGeom>
        </p:spPr>
      </p:pic>
      <p:pic>
        <p:nvPicPr>
          <p:cNvPr id="3" name="Picture 2" descr="A book cover with a city skyline&#10;&#10;Description automatically generated">
            <a:extLst>
              <a:ext uri="{FF2B5EF4-FFF2-40B4-BE49-F238E27FC236}">
                <a16:creationId xmlns:a16="http://schemas.microsoft.com/office/drawing/2014/main" id="{BA436F87-FD9B-45D8-AB6E-11904763FB16}"/>
              </a:ext>
            </a:extLst>
          </p:cNvPr>
          <p:cNvPicPr>
            <a:picLocks noChangeAspect="1"/>
          </p:cNvPicPr>
          <p:nvPr/>
        </p:nvPicPr>
        <p:blipFill>
          <a:blip r:embed="rId4"/>
          <a:stretch>
            <a:fillRect/>
          </a:stretch>
        </p:blipFill>
        <p:spPr>
          <a:xfrm>
            <a:off x="1058163" y="592363"/>
            <a:ext cx="3425439" cy="4551217"/>
          </a:xfrm>
          <a:prstGeom prst="rect">
            <a:avLst/>
          </a:prstGeom>
        </p:spPr>
      </p:pic>
      <p:sp>
        <p:nvSpPr>
          <p:cNvPr id="9" name="TextBox 8">
            <a:extLst>
              <a:ext uri="{FF2B5EF4-FFF2-40B4-BE49-F238E27FC236}">
                <a16:creationId xmlns:a16="http://schemas.microsoft.com/office/drawing/2014/main" id="{6313399B-DC5C-6F64-3A6E-DC2DBF6CDEE2}"/>
              </a:ext>
            </a:extLst>
          </p:cNvPr>
          <p:cNvSpPr txBox="1"/>
          <p:nvPr/>
        </p:nvSpPr>
        <p:spPr>
          <a:xfrm>
            <a:off x="963160" y="5143580"/>
            <a:ext cx="9071489" cy="1754326"/>
          </a:xfrm>
          <a:prstGeom prst="rect">
            <a:avLst/>
          </a:prstGeom>
          <a:noFill/>
        </p:spPr>
        <p:txBody>
          <a:bodyPr wrap="square">
            <a:spAutoFit/>
          </a:bodyPr>
          <a:lstStyle/>
          <a:p>
            <a:r>
              <a:rPr lang="en-US" dirty="0"/>
              <a:t>Among all your busyness, find time to rest. Among the stresses of life, experience God’s peace. It can be stressful in a man’s world, with so many competing pressures and demands on our time. God understands the challenges we face, and He encourages us to take time out and come before Him in devotional time and prayer.</a:t>
            </a:r>
          </a:p>
          <a:p>
            <a:r>
              <a:rPr lang="en-US" dirty="0"/>
              <a:t>To be the men that God calls us to be, we need to come before Him and seek His face. Let us join together in seeking our loving God today.</a:t>
            </a:r>
          </a:p>
        </p:txBody>
      </p:sp>
      <p:sp>
        <p:nvSpPr>
          <p:cNvPr id="10" name="TextBox 9">
            <a:extLst>
              <a:ext uri="{FF2B5EF4-FFF2-40B4-BE49-F238E27FC236}">
                <a16:creationId xmlns:a16="http://schemas.microsoft.com/office/drawing/2014/main" id="{D6B4E72E-8932-ED7C-9AC7-6593564A3191}"/>
              </a:ext>
            </a:extLst>
          </p:cNvPr>
          <p:cNvSpPr txBox="1"/>
          <p:nvPr/>
        </p:nvSpPr>
        <p:spPr>
          <a:xfrm>
            <a:off x="4655127" y="174339"/>
            <a:ext cx="3942608" cy="4770537"/>
          </a:xfrm>
          <a:prstGeom prst="rect">
            <a:avLst/>
          </a:prstGeom>
          <a:noFill/>
        </p:spPr>
        <p:txBody>
          <a:bodyPr wrap="square" rtlCol="0">
            <a:spAutoFit/>
          </a:bodyPr>
          <a:lstStyle/>
          <a:p>
            <a:pPr algn="r"/>
            <a:r>
              <a:rPr lang="en-GB" sz="1600" dirty="0">
                <a:solidFill>
                  <a:srgbClr val="000000"/>
                </a:solidFill>
                <a:effectLst/>
                <a:latin typeface="Geneva" panose="020B0503030404040204" pitchFamily="34" charset="0"/>
              </a:rPr>
              <a:t>Mary Barrett had a burning issue to take to the Lord – but, instead of asking Him for help, she chose to praise Him.</a:t>
            </a:r>
          </a:p>
          <a:p>
            <a:pPr algn="r"/>
            <a:r>
              <a:rPr lang="en-GB" sz="1600" dirty="0">
                <a:solidFill>
                  <a:srgbClr val="000000"/>
                </a:solidFill>
                <a:effectLst/>
                <a:latin typeface="Geneva" panose="020B0503030404040204" pitchFamily="34" charset="0"/>
              </a:rPr>
              <a:t>What happened next was truly amazing!</a:t>
            </a:r>
          </a:p>
          <a:p>
            <a:pPr algn="r"/>
            <a:r>
              <a:rPr lang="en-GB" sz="1600" dirty="0">
                <a:solidFill>
                  <a:srgbClr val="000000"/>
                </a:solidFill>
                <a:effectLst/>
                <a:latin typeface="Geneva" panose="020B0503030404040204" pitchFamily="34" charset="0"/>
              </a:rPr>
              <a:t>  </a:t>
            </a:r>
          </a:p>
          <a:p>
            <a:pPr algn="r"/>
            <a:r>
              <a:rPr lang="en-GB" sz="1600" dirty="0">
                <a:solidFill>
                  <a:srgbClr val="000000"/>
                </a:solidFill>
                <a:effectLst/>
                <a:latin typeface="Geneva" panose="020B0503030404040204" pitchFamily="34" charset="0"/>
              </a:rPr>
              <a:t>This prayer journal provides encouraging scripture texts, inspiring thoughts, and space for you to write out your own requests and prayers of praise.</a:t>
            </a:r>
          </a:p>
          <a:p>
            <a:pPr algn="r"/>
            <a:endParaRPr lang="en-GB" sz="1600" dirty="0">
              <a:solidFill>
                <a:srgbClr val="000000"/>
              </a:solidFill>
              <a:effectLst/>
              <a:latin typeface="Geneva" panose="020B0503030404040204" pitchFamily="34" charset="0"/>
            </a:endParaRPr>
          </a:p>
          <a:p>
            <a:pPr algn="r"/>
            <a:r>
              <a:rPr lang="en-GB" sz="1600" dirty="0">
                <a:solidFill>
                  <a:srgbClr val="000000"/>
                </a:solidFill>
                <a:effectLst/>
                <a:latin typeface="Geneva" panose="020B0503030404040204" pitchFamily="34" charset="0"/>
              </a:rPr>
              <a:t>We ask God for so many things in our prayers . . . but how often do we thank Him?</a:t>
            </a:r>
          </a:p>
          <a:p>
            <a:pPr algn="r"/>
            <a:endParaRPr lang="en-GB" sz="1600" dirty="0">
              <a:solidFill>
                <a:srgbClr val="000000"/>
              </a:solidFill>
              <a:effectLst/>
              <a:latin typeface="Geneva" panose="020B0503030404040204" pitchFamily="34" charset="0"/>
            </a:endParaRPr>
          </a:p>
          <a:p>
            <a:pPr algn="r"/>
            <a:r>
              <a:rPr lang="en-GB" sz="1600" dirty="0">
                <a:solidFill>
                  <a:srgbClr val="000000"/>
                </a:solidFill>
                <a:effectLst/>
                <a:latin typeface="Geneva" panose="020B0503030404040204" pitchFamily="34" charset="0"/>
              </a:rPr>
              <a:t>Start your ‘attitude of gratitude’ today!</a:t>
            </a:r>
          </a:p>
        </p:txBody>
      </p:sp>
    </p:spTree>
    <p:extLst>
      <p:ext uri="{BB962C8B-B14F-4D97-AF65-F5344CB8AC3E}">
        <p14:creationId xmlns:p14="http://schemas.microsoft.com/office/powerpoint/2010/main" val="1638866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CF32B-BE4B-FB0F-041C-A1064888554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E6946AA-B75D-40EF-12AB-CD03DB73CEF3}"/>
              </a:ext>
            </a:extLst>
          </p:cNvPr>
          <p:cNvPicPr>
            <a:picLocks noChangeAspect="1"/>
          </p:cNvPicPr>
          <p:nvPr/>
        </p:nvPicPr>
        <p:blipFill>
          <a:blip r:embed="rId3"/>
          <a:stretch>
            <a:fillRect/>
          </a:stretch>
        </p:blipFill>
        <p:spPr>
          <a:xfrm>
            <a:off x="1220505" y="1045874"/>
            <a:ext cx="3636503" cy="5520647"/>
          </a:xfrm>
          <a:prstGeom prst="rect">
            <a:avLst/>
          </a:prstGeom>
          <a:ln/>
        </p:spPr>
        <p:style>
          <a:lnRef idx="0">
            <a:schemeClr val="accent2"/>
          </a:lnRef>
          <a:fillRef idx="3">
            <a:schemeClr val="accent2"/>
          </a:fillRef>
          <a:effectRef idx="3">
            <a:schemeClr val="accent2"/>
          </a:effectRef>
          <a:fontRef idx="minor">
            <a:schemeClr val="lt1"/>
          </a:fontRef>
        </p:style>
      </p:pic>
      <p:pic>
        <p:nvPicPr>
          <p:cNvPr id="10" name="Picture 9">
            <a:extLst>
              <a:ext uri="{FF2B5EF4-FFF2-40B4-BE49-F238E27FC236}">
                <a16:creationId xmlns:a16="http://schemas.microsoft.com/office/drawing/2014/main" id="{EEBCC19A-F050-6A2A-AF0F-97CE5847E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03122" y="6017823"/>
            <a:ext cx="865458" cy="767482"/>
          </a:xfrm>
          <a:prstGeom prst="rect">
            <a:avLst/>
          </a:prstGeom>
          <a:solidFill>
            <a:schemeClr val="accent5">
              <a:lumMod val="75000"/>
            </a:schemeClr>
          </a:solidFill>
        </p:spPr>
      </p:pic>
      <p:sp>
        <p:nvSpPr>
          <p:cNvPr id="16" name="TextBox 15">
            <a:extLst>
              <a:ext uri="{FF2B5EF4-FFF2-40B4-BE49-F238E27FC236}">
                <a16:creationId xmlns:a16="http://schemas.microsoft.com/office/drawing/2014/main" id="{47A47EEA-B996-20C5-9304-D7CAA7CFA60B}"/>
              </a:ext>
            </a:extLst>
          </p:cNvPr>
          <p:cNvSpPr txBox="1"/>
          <p:nvPr/>
        </p:nvSpPr>
        <p:spPr>
          <a:xfrm rot="20174600">
            <a:off x="1128728" y="33484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2" name="TextBox 1">
            <a:extLst>
              <a:ext uri="{FF2B5EF4-FFF2-40B4-BE49-F238E27FC236}">
                <a16:creationId xmlns:a16="http://schemas.microsoft.com/office/drawing/2014/main" id="{AE52D4F5-0A7E-6805-F1CD-5FC94A16B775}"/>
              </a:ext>
            </a:extLst>
          </p:cNvPr>
          <p:cNvSpPr txBox="1"/>
          <p:nvPr/>
        </p:nvSpPr>
        <p:spPr>
          <a:xfrm>
            <a:off x="5168711" y="1045874"/>
            <a:ext cx="6288247" cy="5016758"/>
          </a:xfrm>
          <a:prstGeom prst="rect">
            <a:avLst/>
          </a:prstGeom>
          <a:noFill/>
        </p:spPr>
        <p:txBody>
          <a:bodyPr wrap="square" rtlCol="0">
            <a:spAutoFit/>
          </a:bodyPr>
          <a:lstStyle/>
          <a:p>
            <a:r>
              <a:rPr lang="en-GB" sz="1600" dirty="0">
                <a:solidFill>
                  <a:srgbClr val="000000"/>
                </a:solidFill>
                <a:effectLst/>
                <a:latin typeface="Geneva" panose="020B0503030404040204" pitchFamily="34" charset="0"/>
              </a:rPr>
              <a:t>Scripture speaks for itself.</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In this sharing book, Hope for the World, Beulah Galloway presents Bible texts on God and His law, sin and salvation, Jesus, the Holy Spirit, and man’s place and purpose in the world, arranged topically for your convenience such as:</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Who are God’s children?, </a:t>
            </a:r>
          </a:p>
          <a:p>
            <a:r>
              <a:rPr lang="en-GB" sz="1600" dirty="0">
                <a:solidFill>
                  <a:srgbClr val="000000"/>
                </a:solidFill>
                <a:effectLst/>
                <a:latin typeface="Geneva" panose="020B0503030404040204" pitchFamily="34" charset="0"/>
              </a:rPr>
              <a:t>How reliable are the Scriptures?, </a:t>
            </a:r>
          </a:p>
          <a:p>
            <a:r>
              <a:rPr lang="en-GB" sz="1600" dirty="0">
                <a:solidFill>
                  <a:srgbClr val="000000"/>
                </a:solidFill>
                <a:effectLst/>
                <a:latin typeface="Geneva" panose="020B0503030404040204" pitchFamily="34" charset="0"/>
              </a:rPr>
              <a:t>What comfort is there for the broken-hearted?,</a:t>
            </a:r>
          </a:p>
          <a:p>
            <a:r>
              <a:rPr lang="en-GB" sz="1600" dirty="0">
                <a:solidFill>
                  <a:srgbClr val="000000"/>
                </a:solidFill>
                <a:effectLst/>
                <a:latin typeface="Geneva" panose="020B0503030404040204" pitchFamily="34" charset="0"/>
              </a:rPr>
              <a:t>What can the Bible tell me about how to live?,</a:t>
            </a:r>
          </a:p>
          <a:p>
            <a:r>
              <a:rPr lang="en-GB" sz="1600" dirty="0">
                <a:solidFill>
                  <a:srgbClr val="000000"/>
                </a:solidFill>
                <a:effectLst/>
                <a:latin typeface="Geneva" panose="020B0503030404040204" pitchFamily="34" charset="0"/>
              </a:rPr>
              <a:t>What good being humble do?, </a:t>
            </a:r>
          </a:p>
          <a:p>
            <a:r>
              <a:rPr lang="en-GB" sz="1600" dirty="0">
                <a:solidFill>
                  <a:srgbClr val="000000"/>
                </a:solidFill>
                <a:effectLst/>
                <a:latin typeface="Geneva" panose="020B0503030404040204" pitchFamily="34" charset="0"/>
              </a:rPr>
              <a:t>Will God always provide for my needs?, </a:t>
            </a:r>
          </a:p>
          <a:p>
            <a:r>
              <a:rPr lang="en-GB" sz="1600" dirty="0">
                <a:solidFill>
                  <a:srgbClr val="000000"/>
                </a:solidFill>
                <a:effectLst/>
                <a:latin typeface="Geneva" panose="020B0503030404040204" pitchFamily="34" charset="0"/>
              </a:rPr>
              <a:t>What will happen when Jesus returns?, </a:t>
            </a:r>
          </a:p>
          <a:p>
            <a:r>
              <a:rPr lang="en-GB" sz="1600" dirty="0">
                <a:solidFill>
                  <a:srgbClr val="000000"/>
                </a:solidFill>
                <a:effectLst/>
                <a:latin typeface="Geneva" panose="020B0503030404040204" pitchFamily="34" charset="0"/>
              </a:rPr>
              <a:t>What are the Ten Commandments?,</a:t>
            </a:r>
          </a:p>
          <a:p>
            <a:r>
              <a:rPr lang="en-GB" sz="1600" dirty="0">
                <a:solidFill>
                  <a:srgbClr val="000000"/>
                </a:solidFill>
                <a:effectLst/>
                <a:latin typeface="Geneva" panose="020B0503030404040204" pitchFamily="34" charset="0"/>
              </a:rPr>
              <a:t>Where did Jesus come from? </a:t>
            </a:r>
          </a:p>
          <a:p>
            <a:r>
              <a:rPr lang="en-GB" sz="1600" dirty="0">
                <a:solidFill>
                  <a:srgbClr val="000000"/>
                </a:solidFill>
                <a:effectLst/>
                <a:latin typeface="Geneva" panose="020B0503030404040204" pitchFamily="34" charset="0"/>
              </a:rPr>
              <a:t>And What should I do now that I know all these things?</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It is our belief and prayer that you will find this to be a rich blessing in your walk with God.</a:t>
            </a:r>
          </a:p>
        </p:txBody>
      </p:sp>
    </p:spTree>
    <p:extLst>
      <p:ext uri="{BB962C8B-B14F-4D97-AF65-F5344CB8AC3E}">
        <p14:creationId xmlns:p14="http://schemas.microsoft.com/office/powerpoint/2010/main" val="1264628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A5DEA-32E1-30DA-98AD-77C4B40A9CA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9C2D73E-EBD9-728E-96B3-43BED0955C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26542" y="6020743"/>
            <a:ext cx="865458" cy="767482"/>
          </a:xfrm>
          <a:prstGeom prst="rect">
            <a:avLst/>
          </a:prstGeom>
          <a:solidFill>
            <a:schemeClr val="accent5">
              <a:lumMod val="75000"/>
            </a:schemeClr>
          </a:solidFill>
        </p:spPr>
      </p:pic>
      <p:pic>
        <p:nvPicPr>
          <p:cNvPr id="4" name="Picture 3">
            <a:extLst>
              <a:ext uri="{FF2B5EF4-FFF2-40B4-BE49-F238E27FC236}">
                <a16:creationId xmlns:a16="http://schemas.microsoft.com/office/drawing/2014/main" id="{67340723-3756-AA9D-12DC-08BED70B0869}"/>
              </a:ext>
            </a:extLst>
          </p:cNvPr>
          <p:cNvPicPr>
            <a:picLocks noChangeAspect="1"/>
          </p:cNvPicPr>
          <p:nvPr/>
        </p:nvPicPr>
        <p:blipFill>
          <a:blip r:embed="rId3"/>
          <a:stretch>
            <a:fillRect/>
          </a:stretch>
        </p:blipFill>
        <p:spPr>
          <a:xfrm rot="328582">
            <a:off x="6999442" y="365413"/>
            <a:ext cx="3519441" cy="4641813"/>
          </a:xfrm>
          <a:prstGeom prst="rect">
            <a:avLst/>
          </a:prstGeom>
        </p:spPr>
      </p:pic>
      <p:pic>
        <p:nvPicPr>
          <p:cNvPr id="5" name="Picture 4">
            <a:extLst>
              <a:ext uri="{FF2B5EF4-FFF2-40B4-BE49-F238E27FC236}">
                <a16:creationId xmlns:a16="http://schemas.microsoft.com/office/drawing/2014/main" id="{275F7AB7-1906-B0B0-3F37-A4B8DFD22419}"/>
              </a:ext>
            </a:extLst>
          </p:cNvPr>
          <p:cNvPicPr>
            <a:picLocks noChangeAspect="1"/>
          </p:cNvPicPr>
          <p:nvPr/>
        </p:nvPicPr>
        <p:blipFill>
          <a:blip r:embed="rId4"/>
          <a:stretch>
            <a:fillRect/>
          </a:stretch>
        </p:blipFill>
        <p:spPr>
          <a:xfrm rot="21235487">
            <a:off x="1494191" y="364154"/>
            <a:ext cx="3609058" cy="4728698"/>
          </a:xfrm>
          <a:prstGeom prst="rect">
            <a:avLst/>
          </a:prstGeom>
        </p:spPr>
      </p:pic>
      <p:sp>
        <p:nvSpPr>
          <p:cNvPr id="6" name="TextBox 5">
            <a:extLst>
              <a:ext uri="{FF2B5EF4-FFF2-40B4-BE49-F238E27FC236}">
                <a16:creationId xmlns:a16="http://schemas.microsoft.com/office/drawing/2014/main" id="{2472B0C5-8F6B-50EA-C388-4600E17A8A4B}"/>
              </a:ext>
            </a:extLst>
          </p:cNvPr>
          <p:cNvSpPr txBox="1"/>
          <p:nvPr/>
        </p:nvSpPr>
        <p:spPr>
          <a:xfrm>
            <a:off x="6785978" y="5097412"/>
            <a:ext cx="4353078" cy="1196509"/>
          </a:xfrm>
          <a:prstGeom prst="rect">
            <a:avLst/>
          </a:prstGeom>
          <a:noFill/>
        </p:spPr>
        <p:txBody>
          <a:bodyPr wrap="square" rtlCol="0">
            <a:spAutoFit/>
          </a:bodyPr>
          <a:lstStyle/>
          <a:p>
            <a:r>
              <a:rPr lang="en-US" dirty="0"/>
              <a:t>Gratitude is the forgotten theology</a:t>
            </a:r>
          </a:p>
          <a:p>
            <a:r>
              <a:rPr lang="en-US" dirty="0"/>
              <a:t>“…In all things give thanks, for this is the will of God in Christ Jesus…” </a:t>
            </a:r>
            <a:br>
              <a:rPr lang="en-US" dirty="0"/>
            </a:br>
            <a:r>
              <a:rPr lang="en-US" dirty="0"/>
              <a:t>1 </a:t>
            </a:r>
            <a:r>
              <a:rPr lang="en-US" dirty="0" err="1"/>
              <a:t>Thessa</a:t>
            </a:r>
            <a:r>
              <a:rPr lang="en-US" dirty="0"/>
              <a:t> 5:18</a:t>
            </a:r>
          </a:p>
        </p:txBody>
      </p:sp>
      <p:sp>
        <p:nvSpPr>
          <p:cNvPr id="8" name="TextBox 7">
            <a:extLst>
              <a:ext uri="{FF2B5EF4-FFF2-40B4-BE49-F238E27FC236}">
                <a16:creationId xmlns:a16="http://schemas.microsoft.com/office/drawing/2014/main" id="{F0961953-9E5B-B96C-C4F0-4CF57B54C032}"/>
              </a:ext>
            </a:extLst>
          </p:cNvPr>
          <p:cNvSpPr txBox="1"/>
          <p:nvPr/>
        </p:nvSpPr>
        <p:spPr>
          <a:xfrm>
            <a:off x="1393212" y="5380672"/>
            <a:ext cx="4702788" cy="1477328"/>
          </a:xfrm>
          <a:prstGeom prst="rect">
            <a:avLst/>
          </a:prstGeom>
          <a:noFill/>
        </p:spPr>
        <p:txBody>
          <a:bodyPr wrap="square" rtlCol="0">
            <a:spAutoFit/>
          </a:bodyPr>
          <a:lstStyle/>
          <a:p>
            <a:r>
              <a:rPr lang="en-US" dirty="0"/>
              <a:t>Pray for each other</a:t>
            </a:r>
          </a:p>
          <a:p>
            <a:r>
              <a:rPr lang="en-US" dirty="0"/>
              <a:t>“Therefore comfort each other and edify one another, just as you also are doing… ” </a:t>
            </a:r>
            <a:br>
              <a:rPr lang="en-US" dirty="0"/>
            </a:br>
            <a:r>
              <a:rPr lang="en-US" dirty="0"/>
              <a:t>1 </a:t>
            </a:r>
            <a:r>
              <a:rPr lang="en-US" dirty="0" err="1"/>
              <a:t>Thessa</a:t>
            </a:r>
            <a:r>
              <a:rPr lang="en-US" dirty="0"/>
              <a:t> 5:11</a:t>
            </a:r>
          </a:p>
          <a:p>
            <a:endParaRPr lang="en-US" dirty="0"/>
          </a:p>
        </p:txBody>
      </p:sp>
    </p:spTree>
    <p:extLst>
      <p:ext uri="{BB962C8B-B14F-4D97-AF65-F5344CB8AC3E}">
        <p14:creationId xmlns:p14="http://schemas.microsoft.com/office/powerpoint/2010/main" val="415805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CFF7D-2CA6-1EAD-9A7E-C3CCF1FA009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68FD328-F4D8-CB77-2265-2637637E12B4}"/>
              </a:ext>
            </a:extLst>
          </p:cNvPr>
          <p:cNvSpPr txBox="1"/>
          <p:nvPr/>
        </p:nvSpPr>
        <p:spPr>
          <a:xfrm>
            <a:off x="1765177" y="3094892"/>
            <a:ext cx="9255124" cy="3046988"/>
          </a:xfrm>
          <a:prstGeom prst="rect">
            <a:avLst/>
          </a:prstGeom>
          <a:solidFill>
            <a:schemeClr val="bg1"/>
          </a:solidFill>
          <a:ln w="76200">
            <a:noFill/>
          </a:ln>
          <a:effectLst>
            <a:outerShdw blurRad="393700" dir="5400000" algn="ctr" rotWithShape="0">
              <a:schemeClr val="tx1">
                <a:alpha val="16000"/>
              </a:schemeClr>
            </a:outerShdw>
          </a:effectLst>
        </p:spPr>
        <p:txBody>
          <a:bodyPr wrap="square" rtlCol="0">
            <a:spAutoFit/>
          </a:bodyPr>
          <a:lstStyle/>
          <a:p>
            <a:pPr algn="ctr"/>
            <a:r>
              <a:rPr lang="en-GB" sz="9600" dirty="0">
                <a:solidFill>
                  <a:srgbClr val="00B0F0"/>
                </a:solidFill>
                <a:latin typeface="Helvetica" pitchFamily="2" charset="0"/>
                <a:ea typeface="Roboto Lt" pitchFamily="2" charset="0"/>
              </a:rPr>
              <a:t>PERSONAL GROWTH</a:t>
            </a:r>
            <a:endParaRPr lang="en-GB" sz="6600" dirty="0">
              <a:solidFill>
                <a:srgbClr val="00B0F0"/>
              </a:solidFill>
              <a:latin typeface="Helvetica" pitchFamily="2" charset="0"/>
              <a:ea typeface="Roboto Bk" pitchFamily="2" charset="0"/>
            </a:endParaRPr>
          </a:p>
        </p:txBody>
      </p:sp>
    </p:spTree>
    <p:extLst>
      <p:ext uri="{BB962C8B-B14F-4D97-AF65-F5344CB8AC3E}">
        <p14:creationId xmlns:p14="http://schemas.microsoft.com/office/powerpoint/2010/main" val="901933475"/>
      </p:ext>
    </p:extLst>
  </p:cSld>
  <p:clrMapOvr>
    <a:masterClrMapping/>
  </p:clrMapOvr>
  <mc:AlternateContent xmlns:mc="http://schemas.openxmlformats.org/markup-compatibility/2006" xmlns:p14="http://schemas.microsoft.com/office/powerpoint/2010/main">
    <mc:Choice Requires="p14">
      <p:transition p14:dur="0" advTm="76023"/>
    </mc:Choice>
    <mc:Fallback xmlns="">
      <p:transition advTm="7602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50BCE-C7B1-C460-1722-BDCE284C32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4293740-4EB6-4209-AFA2-BFB3A43865D3}"/>
              </a:ext>
            </a:extLst>
          </p:cNvPr>
          <p:cNvSpPr txBox="1"/>
          <p:nvPr/>
        </p:nvSpPr>
        <p:spPr>
          <a:xfrm>
            <a:off x="847051" y="-100271"/>
            <a:ext cx="9968410" cy="100455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b="1" cap="all" dirty="0">
                <a:latin typeface="+mj-lt"/>
                <a:ea typeface="+mj-ea"/>
                <a:cs typeface="+mj-cs"/>
              </a:rPr>
              <a:t>The STANBOROUGH PRESS LTD</a:t>
            </a:r>
          </a:p>
        </p:txBody>
      </p:sp>
      <p:pic>
        <p:nvPicPr>
          <p:cNvPr id="3" name="Picture 2" descr="A picture containing grass, tree, outdoor, green&#10;&#10;Description automatically generated">
            <a:extLst>
              <a:ext uri="{FF2B5EF4-FFF2-40B4-BE49-F238E27FC236}">
                <a16:creationId xmlns:a16="http://schemas.microsoft.com/office/drawing/2014/main" id="{CCDD22F5-1C26-6D32-8B88-99BAC5980624}"/>
              </a:ext>
            </a:extLst>
          </p:cNvPr>
          <p:cNvPicPr>
            <a:picLocks noChangeAspect="1"/>
          </p:cNvPicPr>
          <p:nvPr/>
        </p:nvPicPr>
        <p:blipFill>
          <a:blip r:embed="rId3"/>
          <a:stretch>
            <a:fillRect/>
          </a:stretch>
        </p:blipFill>
        <p:spPr>
          <a:xfrm>
            <a:off x="954159" y="984851"/>
            <a:ext cx="6313015" cy="4223407"/>
          </a:xfrm>
          <a:prstGeom prst="rect">
            <a:avLst/>
          </a:prstGeom>
        </p:spPr>
      </p:pic>
      <p:pic>
        <p:nvPicPr>
          <p:cNvPr id="8" name="Picture 7">
            <a:extLst>
              <a:ext uri="{FF2B5EF4-FFF2-40B4-BE49-F238E27FC236}">
                <a16:creationId xmlns:a16="http://schemas.microsoft.com/office/drawing/2014/main" id="{A249C36E-BEBF-0DB7-4CEA-1E13A31283C7}"/>
              </a:ext>
            </a:extLst>
          </p:cNvPr>
          <p:cNvPicPr>
            <a:picLocks noChangeAspect="1"/>
          </p:cNvPicPr>
          <p:nvPr/>
        </p:nvPicPr>
        <p:blipFill>
          <a:blip r:embed="rId4"/>
          <a:stretch>
            <a:fillRect/>
          </a:stretch>
        </p:blipFill>
        <p:spPr>
          <a:xfrm>
            <a:off x="4375981" y="3739184"/>
            <a:ext cx="7772400" cy="3000146"/>
          </a:xfrm>
          <a:prstGeom prst="rect">
            <a:avLst/>
          </a:prstGeom>
        </p:spPr>
      </p:pic>
      <p:pic>
        <p:nvPicPr>
          <p:cNvPr id="6" name="Picture 5" descr="A green logo with brown text&#10;&#10;Description automatically generated">
            <a:extLst>
              <a:ext uri="{FF2B5EF4-FFF2-40B4-BE49-F238E27FC236}">
                <a16:creationId xmlns:a16="http://schemas.microsoft.com/office/drawing/2014/main" id="{EE7A795F-A041-8065-8BBA-44CFFE0244B3}"/>
              </a:ext>
            </a:extLst>
          </p:cNvPr>
          <p:cNvPicPr>
            <a:picLocks noChangeAspect="1"/>
          </p:cNvPicPr>
          <p:nvPr/>
        </p:nvPicPr>
        <p:blipFill>
          <a:blip r:embed="rId5"/>
          <a:stretch>
            <a:fillRect/>
          </a:stretch>
        </p:blipFill>
        <p:spPr>
          <a:xfrm>
            <a:off x="2452961" y="5097385"/>
            <a:ext cx="1828269" cy="1171754"/>
          </a:xfrm>
          <a:prstGeom prst="rect">
            <a:avLst/>
          </a:prstGeom>
        </p:spPr>
      </p:pic>
      <p:pic>
        <p:nvPicPr>
          <p:cNvPr id="7" name="Picture 6">
            <a:extLst>
              <a:ext uri="{FF2B5EF4-FFF2-40B4-BE49-F238E27FC236}">
                <a16:creationId xmlns:a16="http://schemas.microsoft.com/office/drawing/2014/main" id="{69A00923-493C-3065-87C2-803BCA50D49D}"/>
              </a:ext>
            </a:extLst>
          </p:cNvPr>
          <p:cNvPicPr>
            <a:picLocks noChangeAspect="1"/>
          </p:cNvPicPr>
          <p:nvPr/>
        </p:nvPicPr>
        <p:blipFill>
          <a:blip r:embed="rId6"/>
          <a:stretch>
            <a:fillRect/>
          </a:stretch>
        </p:blipFill>
        <p:spPr>
          <a:xfrm>
            <a:off x="1048911" y="6241585"/>
            <a:ext cx="3077522" cy="608618"/>
          </a:xfrm>
          <a:prstGeom prst="rect">
            <a:avLst/>
          </a:prstGeom>
        </p:spPr>
      </p:pic>
      <p:sp>
        <p:nvSpPr>
          <p:cNvPr id="5" name="TextBox 4">
            <a:extLst>
              <a:ext uri="{FF2B5EF4-FFF2-40B4-BE49-F238E27FC236}">
                <a16:creationId xmlns:a16="http://schemas.microsoft.com/office/drawing/2014/main" id="{443035E6-3B97-3331-2C23-F932CBB3BAEE}"/>
              </a:ext>
            </a:extLst>
          </p:cNvPr>
          <p:cNvSpPr txBox="1"/>
          <p:nvPr/>
        </p:nvSpPr>
        <p:spPr>
          <a:xfrm>
            <a:off x="7545156" y="2527527"/>
            <a:ext cx="4109074" cy="492443"/>
          </a:xfrm>
          <a:prstGeom prst="rect">
            <a:avLst/>
          </a:prstGeom>
          <a:noFill/>
        </p:spPr>
        <p:txBody>
          <a:bodyPr wrap="none" rtlCol="0">
            <a:spAutoFit/>
          </a:bodyPr>
          <a:lstStyle/>
          <a:p>
            <a:r>
              <a:rPr lang="en-US" sz="2600" dirty="0" err="1"/>
              <a:t>www.stanboroughpress.org.uk</a:t>
            </a:r>
            <a:endParaRPr lang="en-US" sz="2600" dirty="0"/>
          </a:p>
        </p:txBody>
      </p:sp>
      <p:pic>
        <p:nvPicPr>
          <p:cNvPr id="10" name="Picture 9" descr="A blue and black rectangular sign with black text&#10;&#10;Description automatically generated">
            <a:extLst>
              <a:ext uri="{FF2B5EF4-FFF2-40B4-BE49-F238E27FC236}">
                <a16:creationId xmlns:a16="http://schemas.microsoft.com/office/drawing/2014/main" id="{9D705C75-32FF-2DA3-059E-0DB36AFCD699}"/>
              </a:ext>
            </a:extLst>
          </p:cNvPr>
          <p:cNvPicPr>
            <a:picLocks noChangeAspect="1"/>
          </p:cNvPicPr>
          <p:nvPr/>
        </p:nvPicPr>
        <p:blipFill>
          <a:blip r:embed="rId7"/>
          <a:stretch>
            <a:fillRect/>
          </a:stretch>
        </p:blipFill>
        <p:spPr>
          <a:xfrm>
            <a:off x="7716031" y="904284"/>
            <a:ext cx="3787699" cy="1783374"/>
          </a:xfrm>
          <a:prstGeom prst="rect">
            <a:avLst/>
          </a:prstGeom>
        </p:spPr>
      </p:pic>
      <p:pic>
        <p:nvPicPr>
          <p:cNvPr id="11" name="Picture 10">
            <a:extLst>
              <a:ext uri="{FF2B5EF4-FFF2-40B4-BE49-F238E27FC236}">
                <a16:creationId xmlns:a16="http://schemas.microsoft.com/office/drawing/2014/main" id="{BBC5F4E6-4AEC-B3E1-FB3B-6E8BBEFBC8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09121" y="5361119"/>
            <a:ext cx="902013" cy="799899"/>
          </a:xfrm>
          <a:prstGeom prst="rect">
            <a:avLst/>
          </a:prstGeom>
          <a:solidFill>
            <a:schemeClr val="accent5">
              <a:lumMod val="75000"/>
            </a:schemeClr>
          </a:solidFill>
        </p:spPr>
      </p:pic>
    </p:spTree>
    <p:extLst>
      <p:ext uri="{BB962C8B-B14F-4D97-AF65-F5344CB8AC3E}">
        <p14:creationId xmlns:p14="http://schemas.microsoft.com/office/powerpoint/2010/main" val="44359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23ADC-666D-0651-4D03-2096473DCF29}"/>
            </a:ext>
          </a:extLst>
        </p:cNvPr>
        <p:cNvGrpSpPr/>
        <p:nvPr/>
      </p:nvGrpSpPr>
      <p:grpSpPr>
        <a:xfrm>
          <a:off x="0" y="0"/>
          <a:ext cx="0" cy="0"/>
          <a:chOff x="0" y="0"/>
          <a:chExt cx="0" cy="0"/>
        </a:xfrm>
      </p:grpSpPr>
      <p:pic>
        <p:nvPicPr>
          <p:cNvPr id="20" name="Picture 19" descr="A blue door with a path and a blue door with a path and birds flying&#10;&#10;Description automatically generated">
            <a:extLst>
              <a:ext uri="{FF2B5EF4-FFF2-40B4-BE49-F238E27FC236}">
                <a16:creationId xmlns:a16="http://schemas.microsoft.com/office/drawing/2014/main" id="{57913BAC-512A-4FD8-EE5C-25E16BD06732}"/>
              </a:ext>
            </a:extLst>
          </p:cNvPr>
          <p:cNvPicPr>
            <a:picLocks noChangeAspect="1"/>
          </p:cNvPicPr>
          <p:nvPr/>
        </p:nvPicPr>
        <p:blipFill>
          <a:blip r:embed="rId2"/>
          <a:stretch>
            <a:fillRect/>
          </a:stretch>
        </p:blipFill>
        <p:spPr>
          <a:xfrm>
            <a:off x="1091693" y="902525"/>
            <a:ext cx="4035507" cy="5710623"/>
          </a:xfrm>
          <a:prstGeom prst="rect">
            <a:avLst/>
          </a:prstGeom>
          <a:ln/>
        </p:spPr>
        <p:style>
          <a:lnRef idx="0">
            <a:schemeClr val="accent3"/>
          </a:lnRef>
          <a:fillRef idx="3">
            <a:schemeClr val="accent3"/>
          </a:fillRef>
          <a:effectRef idx="3">
            <a:schemeClr val="accent3"/>
          </a:effectRef>
          <a:fontRef idx="minor">
            <a:schemeClr val="lt1"/>
          </a:fontRef>
        </p:style>
      </p:pic>
      <p:pic>
        <p:nvPicPr>
          <p:cNvPr id="5" name="Picture 4">
            <a:extLst>
              <a:ext uri="{FF2B5EF4-FFF2-40B4-BE49-F238E27FC236}">
                <a16:creationId xmlns:a16="http://schemas.microsoft.com/office/drawing/2014/main" id="{6189FECC-525D-1A86-17FF-5C994A05B4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2715" y="5923722"/>
            <a:ext cx="932519" cy="826952"/>
          </a:xfrm>
          <a:prstGeom prst="rect">
            <a:avLst/>
          </a:prstGeom>
          <a:solidFill>
            <a:schemeClr val="accent5">
              <a:lumMod val="75000"/>
            </a:schemeClr>
          </a:solidFill>
        </p:spPr>
      </p:pic>
      <p:sp>
        <p:nvSpPr>
          <p:cNvPr id="16" name="TextBox 15">
            <a:extLst>
              <a:ext uri="{FF2B5EF4-FFF2-40B4-BE49-F238E27FC236}">
                <a16:creationId xmlns:a16="http://schemas.microsoft.com/office/drawing/2014/main" id="{7F383C02-5F85-4051-FE65-F740627FFA33}"/>
              </a:ext>
            </a:extLst>
          </p:cNvPr>
          <p:cNvSpPr txBox="1"/>
          <p:nvPr/>
        </p:nvSpPr>
        <p:spPr>
          <a:xfrm rot="21214128">
            <a:off x="1268953" y="33757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2" name="TextBox 1">
            <a:extLst>
              <a:ext uri="{FF2B5EF4-FFF2-40B4-BE49-F238E27FC236}">
                <a16:creationId xmlns:a16="http://schemas.microsoft.com/office/drawing/2014/main" id="{34607E56-0937-439B-3586-583166CCAE0C}"/>
              </a:ext>
            </a:extLst>
          </p:cNvPr>
          <p:cNvSpPr txBox="1"/>
          <p:nvPr/>
        </p:nvSpPr>
        <p:spPr>
          <a:xfrm>
            <a:off x="5344475" y="520802"/>
            <a:ext cx="6620759" cy="5509200"/>
          </a:xfrm>
          <a:prstGeom prst="rect">
            <a:avLst/>
          </a:prstGeom>
          <a:noFill/>
        </p:spPr>
        <p:txBody>
          <a:bodyPr wrap="square" rtlCol="0">
            <a:spAutoFit/>
          </a:bodyPr>
          <a:lstStyle/>
          <a:p>
            <a:r>
              <a:rPr lang="en-GB" sz="1600" dirty="0">
                <a:solidFill>
                  <a:srgbClr val="000000"/>
                </a:solidFill>
                <a:effectLst/>
                <a:latin typeface="Geneva" panose="020B0503030404040204" pitchFamily="34" charset="0"/>
              </a:rPr>
              <a:t>We all have an inherent need for acceptance, validation and belonging. We all need to feel loved. But what happens when we face rejection – either from others or from ourselves?</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Closely examining the work of psychological researchers on this topic, along with the trustworthy counsel of Holy Scripture, the testimonies of others, and her own lived experience, Alison </a:t>
            </a:r>
            <a:r>
              <a:rPr lang="en-GB" sz="1600" dirty="0" err="1">
                <a:solidFill>
                  <a:srgbClr val="000000"/>
                </a:solidFill>
                <a:effectLst/>
                <a:latin typeface="Geneva" panose="020B0503030404040204" pitchFamily="34" charset="0"/>
              </a:rPr>
              <a:t>Awuku</a:t>
            </a:r>
            <a:r>
              <a:rPr lang="en-GB" sz="1600" dirty="0">
                <a:solidFill>
                  <a:srgbClr val="000000"/>
                </a:solidFill>
                <a:effectLst/>
                <a:latin typeface="Geneva" panose="020B0503030404040204" pitchFamily="34" charset="0"/>
              </a:rPr>
              <a:t> takes us through why people reject others, the psychology of self-rejection, the need for resilience, and the gift of being able to see rejection as a needed opportunity to refocus and even as a blessing. </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May you be significantly blessed and enriched to fulfil your purpose as you consider whether to be Dejected or Redirected.</a:t>
            </a:r>
          </a:p>
          <a:p>
            <a:endParaRPr lang="en-GB" sz="1600" dirty="0">
              <a:solidFill>
                <a:srgbClr val="000000"/>
              </a:solidFill>
              <a:effectLst/>
              <a:latin typeface="Helvetica" pitchFamily="2" charset="0"/>
            </a:endParaRPr>
          </a:p>
          <a:p>
            <a:r>
              <a:rPr lang="en-GB" sz="1600" dirty="0">
                <a:solidFill>
                  <a:srgbClr val="000000"/>
                </a:solidFill>
                <a:effectLst/>
                <a:latin typeface="Geneva" panose="020B0503030404040204" pitchFamily="34" charset="0"/>
              </a:rPr>
              <a:t>Alison </a:t>
            </a:r>
            <a:r>
              <a:rPr lang="en-GB" sz="1600" dirty="0" err="1">
                <a:solidFill>
                  <a:srgbClr val="000000"/>
                </a:solidFill>
                <a:effectLst/>
                <a:latin typeface="Geneva" panose="020B0503030404040204" pitchFamily="34" charset="0"/>
              </a:rPr>
              <a:t>Awuku</a:t>
            </a:r>
            <a:r>
              <a:rPr lang="en-GB" sz="1600" dirty="0">
                <a:solidFill>
                  <a:srgbClr val="000000"/>
                </a:solidFill>
                <a:effectLst/>
                <a:latin typeface="Geneva" panose="020B0503030404040204" pitchFamily="34" charset="0"/>
              </a:rPr>
              <a:t>, MA, MSc is an accredited psychotherapist and counsellor based in the UK but originally from Ghana. She is passionate about helping varied individuals, groups and organisations at all levels to achieve positive and effective relationships and positive mental and emotional health through education, empowerment, therapy, coaching, mentoring, workshops, events, and writing. </a:t>
            </a:r>
          </a:p>
        </p:txBody>
      </p:sp>
    </p:spTree>
    <p:extLst>
      <p:ext uri="{BB962C8B-B14F-4D97-AF65-F5344CB8AC3E}">
        <p14:creationId xmlns:p14="http://schemas.microsoft.com/office/powerpoint/2010/main" val="1515155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04472-CD5C-57A3-5AC2-FB86A1FBA5A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09A8D0-5FFB-F1D8-E437-9197AB9794F9}"/>
              </a:ext>
            </a:extLst>
          </p:cNvPr>
          <p:cNvPicPr>
            <a:picLocks noChangeAspect="1"/>
          </p:cNvPicPr>
          <p:nvPr/>
        </p:nvPicPr>
        <p:blipFill>
          <a:blip r:embed="rId3"/>
          <a:stretch>
            <a:fillRect/>
          </a:stretch>
        </p:blipFill>
        <p:spPr>
          <a:xfrm>
            <a:off x="1070223" y="513406"/>
            <a:ext cx="4414552" cy="6179789"/>
          </a:xfrm>
          <a:prstGeom prst="rect">
            <a:avLst/>
          </a:prstGeom>
        </p:spPr>
        <p:style>
          <a:lnRef idx="0">
            <a:schemeClr val="accent2"/>
          </a:lnRef>
          <a:fillRef idx="3">
            <a:schemeClr val="accent2"/>
          </a:fillRef>
          <a:effectRef idx="3">
            <a:schemeClr val="accent2"/>
          </a:effectRef>
          <a:fontRef idx="minor">
            <a:schemeClr val="lt1"/>
          </a:fontRef>
        </p:style>
      </p:pic>
      <p:pic>
        <p:nvPicPr>
          <p:cNvPr id="10" name="Picture 9">
            <a:extLst>
              <a:ext uri="{FF2B5EF4-FFF2-40B4-BE49-F238E27FC236}">
                <a16:creationId xmlns:a16="http://schemas.microsoft.com/office/drawing/2014/main" id="{3CB6F0EE-DA71-BCB2-B0F1-A86AD7296E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26542" y="6020743"/>
            <a:ext cx="865458" cy="767482"/>
          </a:xfrm>
          <a:prstGeom prst="rect">
            <a:avLst/>
          </a:prstGeom>
          <a:solidFill>
            <a:schemeClr val="accent5">
              <a:lumMod val="75000"/>
            </a:schemeClr>
          </a:solidFill>
        </p:spPr>
      </p:pic>
      <p:sp>
        <p:nvSpPr>
          <p:cNvPr id="16" name="TextBox 15">
            <a:extLst>
              <a:ext uri="{FF2B5EF4-FFF2-40B4-BE49-F238E27FC236}">
                <a16:creationId xmlns:a16="http://schemas.microsoft.com/office/drawing/2014/main" id="{279B4136-5A80-C4C3-B232-1B56A689BFBC}"/>
              </a:ext>
            </a:extLst>
          </p:cNvPr>
          <p:cNvSpPr txBox="1"/>
          <p:nvPr/>
        </p:nvSpPr>
        <p:spPr>
          <a:xfrm rot="20174600">
            <a:off x="1128728" y="33484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4" name="TextBox 3">
            <a:extLst>
              <a:ext uri="{FF2B5EF4-FFF2-40B4-BE49-F238E27FC236}">
                <a16:creationId xmlns:a16="http://schemas.microsoft.com/office/drawing/2014/main" id="{73056503-FF92-1866-5023-8D3A642F9499}"/>
              </a:ext>
            </a:extLst>
          </p:cNvPr>
          <p:cNvSpPr txBox="1"/>
          <p:nvPr/>
        </p:nvSpPr>
        <p:spPr>
          <a:xfrm>
            <a:off x="5617029" y="335845"/>
            <a:ext cx="6415642" cy="6186309"/>
          </a:xfrm>
          <a:prstGeom prst="rect">
            <a:avLst/>
          </a:prstGeom>
          <a:noFill/>
        </p:spPr>
        <p:txBody>
          <a:bodyPr wrap="square">
            <a:spAutoFit/>
          </a:bodyPr>
          <a:lstStyle/>
          <a:p>
            <a:r>
              <a:rPr lang="en-US" dirty="0"/>
              <a:t>Learn how to live life without hurting others or yourself; </a:t>
            </a:r>
          </a:p>
          <a:p>
            <a:r>
              <a:rPr lang="en-US" dirty="0"/>
              <a:t>- to life more peacefully in a world that is in permanent conflict; - to store the past and live in the present without endangering the future; </a:t>
            </a:r>
          </a:p>
          <a:p>
            <a:r>
              <a:rPr lang="en-US" dirty="0"/>
              <a:t>- to make life beautiful, even though ugly things will always exist; to not be a failure when you fail, and to do good even though you may not be good; to change the ordinary into the extraordinary; </a:t>
            </a:r>
          </a:p>
          <a:p>
            <a:r>
              <a:rPr lang="en-US" dirty="0"/>
              <a:t>- to be content without falling into conformity; </a:t>
            </a:r>
          </a:p>
          <a:p>
            <a:r>
              <a:rPr lang="en-US" dirty="0"/>
              <a:t>- to discover the true purpose of your life; </a:t>
            </a:r>
          </a:p>
          <a:p>
            <a:r>
              <a:rPr lang="en-US" dirty="0"/>
              <a:t>- to accept providence without being fatalistic; and </a:t>
            </a:r>
          </a:p>
          <a:p>
            <a:r>
              <a:rPr lang="en-US" dirty="0"/>
              <a:t>- not to leave for tomorrow what you can do today, because the only moment you own is the present. </a:t>
            </a:r>
          </a:p>
          <a:p>
            <a:endParaRPr lang="en-US" i="1" dirty="0"/>
          </a:p>
          <a:p>
            <a:r>
              <a:rPr lang="en-US" i="1" dirty="0"/>
              <a:t>What Happy People Do </a:t>
            </a:r>
            <a:r>
              <a:rPr lang="en-US" dirty="0"/>
              <a:t>teaches us to find happiness without having to search for it.</a:t>
            </a:r>
          </a:p>
          <a:p>
            <a:r>
              <a:rPr lang="en-US" dirty="0"/>
              <a:t>This book is for everyone wishing to develop their attitude to be more positive and improve their well-being.</a:t>
            </a:r>
          </a:p>
          <a:p>
            <a:endParaRPr lang="en-US" dirty="0"/>
          </a:p>
          <a:p>
            <a:r>
              <a:rPr lang="en-US" dirty="0"/>
              <a:t>Fernando </a:t>
            </a:r>
            <a:r>
              <a:rPr lang="en-US" dirty="0" err="1"/>
              <a:t>Zabala</a:t>
            </a:r>
            <a:r>
              <a:rPr lang="en-US" dirty="0"/>
              <a:t> has extensive credentials as a professor, university president, speaker, editor and witty and profound writer. . . .  However, his best references are the lives </a:t>
            </a:r>
            <a:br>
              <a:rPr lang="en-US" dirty="0"/>
            </a:br>
            <a:r>
              <a:rPr lang="en-US" dirty="0"/>
              <a:t>his books have changed.</a:t>
            </a:r>
          </a:p>
        </p:txBody>
      </p:sp>
    </p:spTree>
    <p:extLst>
      <p:ext uri="{BB962C8B-B14F-4D97-AF65-F5344CB8AC3E}">
        <p14:creationId xmlns:p14="http://schemas.microsoft.com/office/powerpoint/2010/main" val="1839130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1492B-AD55-9823-0BE6-DC2F6E72609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7FD49BC-8355-99C4-34F4-3AB9E75D3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006" y="275364"/>
            <a:ext cx="4407684" cy="6338455"/>
          </a:xfrm>
          <a:prstGeom prst="rect">
            <a:avLst/>
          </a:prstGeom>
        </p:spPr>
        <p:style>
          <a:lnRef idx="0">
            <a:schemeClr val="accent3"/>
          </a:lnRef>
          <a:fillRef idx="3">
            <a:schemeClr val="accent3"/>
          </a:fillRef>
          <a:effectRef idx="3">
            <a:schemeClr val="accent3"/>
          </a:effectRef>
          <a:fontRef idx="minor">
            <a:schemeClr val="lt1"/>
          </a:fontRef>
        </p:style>
      </p:pic>
      <p:sp>
        <p:nvSpPr>
          <p:cNvPr id="4" name="TextBox 3">
            <a:extLst>
              <a:ext uri="{FF2B5EF4-FFF2-40B4-BE49-F238E27FC236}">
                <a16:creationId xmlns:a16="http://schemas.microsoft.com/office/drawing/2014/main" id="{BA8530B2-73F7-7468-DFCA-7E9BE5E27792}"/>
              </a:ext>
            </a:extLst>
          </p:cNvPr>
          <p:cNvSpPr txBox="1"/>
          <p:nvPr/>
        </p:nvSpPr>
        <p:spPr>
          <a:xfrm>
            <a:off x="5747655" y="427510"/>
            <a:ext cx="6234548" cy="6186309"/>
          </a:xfrm>
          <a:prstGeom prst="rect">
            <a:avLst/>
          </a:prstGeom>
          <a:noFill/>
        </p:spPr>
        <p:txBody>
          <a:bodyPr wrap="square" rtlCol="0">
            <a:spAutoFit/>
          </a:bodyPr>
          <a:lstStyle/>
          <a:p>
            <a:r>
              <a:rPr lang="en-US" dirty="0"/>
              <a:t>This book focuses on practical steps to make any marriage thrive. What does love look like in practice? Mashudu </a:t>
            </a:r>
            <a:r>
              <a:rPr lang="en-US" dirty="0" err="1"/>
              <a:t>Ravhengani</a:t>
            </a:r>
            <a:r>
              <a:rPr lang="en-US" dirty="0"/>
              <a:t> offers</a:t>
            </a:r>
          </a:p>
          <a:p>
            <a:r>
              <a:rPr lang="en-US" dirty="0"/>
              <a:t>encouraging and practical counsel on pride and patience, finances, in-laws, conflict resolution, the marital covenant, and how to be the best husband or wife you can be. Allow God to work in your marriage and help your love to soar like an eagle!</a:t>
            </a:r>
          </a:p>
          <a:p>
            <a:endParaRPr lang="en-US" dirty="0"/>
          </a:p>
          <a:p>
            <a:r>
              <a:rPr lang="en-US" dirty="0"/>
              <a:t>Younger or older husbands and wives, those looking to get married in the near future, and those whose marriages seem to be on the verge of falling apart – all will benefit from reading this book.</a:t>
            </a:r>
          </a:p>
          <a:p>
            <a:endParaRPr lang="en-US" dirty="0"/>
          </a:p>
          <a:p>
            <a:r>
              <a:rPr lang="en-US" dirty="0"/>
              <a:t>Mashudu J. M. </a:t>
            </a:r>
            <a:r>
              <a:rPr lang="en-US" dirty="0" err="1"/>
              <a:t>Ravhengani</a:t>
            </a:r>
            <a:r>
              <a:rPr lang="en-US" dirty="0"/>
              <a:t> is the author of a number of books, including Thriving Through Trials, The Pursuit of Purpose and the Search for Meaning, Tempted, Tested, and Tried, But Still Standing, and How to Live, Love, Marry and Stay Married. </a:t>
            </a:r>
          </a:p>
          <a:p>
            <a:r>
              <a:rPr lang="en-US" dirty="0"/>
              <a:t>He is an internationally renowned evangelist, preacher, marriage counsellor, and highly sought-after speaker for seminars and conferences on relationships, motivation, marriage, courtship, self-empowerment, and parenting. He is the speaker and director of the supporting ministry, Living Power Ministry. He</a:t>
            </a:r>
          </a:p>
          <a:p>
            <a:r>
              <a:rPr lang="en-US" dirty="0"/>
              <a:t>resides in Pretoria, South Africa.</a:t>
            </a:r>
          </a:p>
        </p:txBody>
      </p:sp>
    </p:spTree>
    <p:extLst>
      <p:ext uri="{BB962C8B-B14F-4D97-AF65-F5344CB8AC3E}">
        <p14:creationId xmlns:p14="http://schemas.microsoft.com/office/powerpoint/2010/main" val="23478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EE524-6663-DA7D-99FD-896165B0A111}"/>
            </a:ext>
          </a:extLst>
        </p:cNvPr>
        <p:cNvGrpSpPr/>
        <p:nvPr/>
      </p:nvGrpSpPr>
      <p:grpSpPr>
        <a:xfrm>
          <a:off x="0" y="0"/>
          <a:ext cx="0" cy="0"/>
          <a:chOff x="0" y="0"/>
          <a:chExt cx="0" cy="0"/>
        </a:xfrm>
      </p:grpSpPr>
      <p:pic>
        <p:nvPicPr>
          <p:cNvPr id="17" name="Picture 4">
            <a:hlinkClick r:id="rId2"/>
            <a:extLst>
              <a:ext uri="{FF2B5EF4-FFF2-40B4-BE49-F238E27FC236}">
                <a16:creationId xmlns:a16="http://schemas.microsoft.com/office/drawing/2014/main" id="{56E572CF-05B6-67D2-A062-5B6F815B8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430" y="225630"/>
            <a:ext cx="4398884" cy="6188843"/>
          </a:xfrm>
          <a:prstGeom prst="rect">
            <a:avLst/>
          </a:prstGeom>
        </p:spPr>
        <p:style>
          <a:lnRef idx="0">
            <a:schemeClr val="accent2"/>
          </a:lnRef>
          <a:fillRef idx="3">
            <a:schemeClr val="accent2"/>
          </a:fillRef>
          <a:effectRef idx="3">
            <a:schemeClr val="accent2"/>
          </a:effectRef>
          <a:fontRef idx="minor">
            <a:schemeClr val="lt1"/>
          </a:fontRef>
        </p:style>
      </p:pic>
      <p:sp>
        <p:nvSpPr>
          <p:cNvPr id="4" name="TextBox 3">
            <a:extLst>
              <a:ext uri="{FF2B5EF4-FFF2-40B4-BE49-F238E27FC236}">
                <a16:creationId xmlns:a16="http://schemas.microsoft.com/office/drawing/2014/main" id="{7E67D246-289E-884C-5AC0-2C2C2F26F441}"/>
              </a:ext>
            </a:extLst>
          </p:cNvPr>
          <p:cNvSpPr txBox="1"/>
          <p:nvPr/>
        </p:nvSpPr>
        <p:spPr>
          <a:xfrm>
            <a:off x="5735782" y="308758"/>
            <a:ext cx="6175169" cy="5632311"/>
          </a:xfrm>
          <a:prstGeom prst="rect">
            <a:avLst/>
          </a:prstGeom>
          <a:noFill/>
        </p:spPr>
        <p:txBody>
          <a:bodyPr wrap="square" rtlCol="0">
            <a:spAutoFit/>
          </a:bodyPr>
          <a:lstStyle/>
          <a:p>
            <a:r>
              <a:rPr lang="en-US" dirty="0"/>
              <a:t>The remarkable testimony of Mavis Massey, whose unconventional journey through married life has involved three husbands, the first two of which were highly unsuitable. During her marriages, the Lord has helped her to grow spiritually, to the point where she is ready to share the lessons she has learned from His Word and from her life experiences in this book.</a:t>
            </a:r>
          </a:p>
          <a:p>
            <a:endParaRPr lang="en-US" dirty="0"/>
          </a:p>
          <a:p>
            <a:r>
              <a:rPr lang="en-US" dirty="0"/>
              <a:t>Young women who are either recently married or are looking to get married will be blessed by this book, as well as anyone else who enjoys reading testimonies, autobiographies, and sound spiritual relationship advice.</a:t>
            </a:r>
          </a:p>
          <a:p>
            <a:endParaRPr lang="en-US" dirty="0"/>
          </a:p>
          <a:p>
            <a:r>
              <a:rPr lang="en-US" dirty="0"/>
              <a:t>Mavis Massey, the youngest of ten siblings, was born in Port Elizabeth, South Africa, and grew up in a Methodist home. She pursued nursing training in Cape Town, South Africa from 1986 to 1990, after which she returned to work in Port Elizabeth, and she</a:t>
            </a:r>
          </a:p>
          <a:p>
            <a:r>
              <a:rPr lang="en-US" dirty="0"/>
              <a:t>became a Seventh-day Adventist at the age of 19. She has been married three times, with no children, and eventually moved to Wales with her third and current husband in 2010.</a:t>
            </a:r>
          </a:p>
        </p:txBody>
      </p:sp>
      <p:pic>
        <p:nvPicPr>
          <p:cNvPr id="5" name="Picture 4">
            <a:extLst>
              <a:ext uri="{FF2B5EF4-FFF2-40B4-BE49-F238E27FC236}">
                <a16:creationId xmlns:a16="http://schemas.microsoft.com/office/drawing/2014/main" id="{248EE75E-FAFE-AD71-4E31-879C0E6111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26542" y="6020743"/>
            <a:ext cx="865458" cy="767482"/>
          </a:xfrm>
          <a:prstGeom prst="rect">
            <a:avLst/>
          </a:prstGeom>
          <a:solidFill>
            <a:schemeClr val="accent5">
              <a:lumMod val="75000"/>
            </a:schemeClr>
          </a:solidFill>
        </p:spPr>
      </p:pic>
    </p:spTree>
    <p:extLst>
      <p:ext uri="{BB962C8B-B14F-4D97-AF65-F5344CB8AC3E}">
        <p14:creationId xmlns:p14="http://schemas.microsoft.com/office/powerpoint/2010/main" val="3143517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73311-5410-467F-6DF9-24025B2B765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4B9D21B-961E-C212-69FB-D527FFE141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6686" y="400792"/>
            <a:ext cx="4392426" cy="6170708"/>
          </a:xfrm>
          <a:prstGeom prst="rect">
            <a:avLst/>
          </a:prstGeom>
        </p:spPr>
        <p:style>
          <a:lnRef idx="0">
            <a:schemeClr val="accent3"/>
          </a:lnRef>
          <a:fillRef idx="3">
            <a:schemeClr val="accent3"/>
          </a:fillRef>
          <a:effectRef idx="3">
            <a:schemeClr val="accent3"/>
          </a:effectRef>
          <a:fontRef idx="minor">
            <a:schemeClr val="lt1"/>
          </a:fontRef>
        </p:style>
      </p:pic>
      <p:pic>
        <p:nvPicPr>
          <p:cNvPr id="10" name="Picture 9">
            <a:extLst>
              <a:ext uri="{FF2B5EF4-FFF2-40B4-BE49-F238E27FC236}">
                <a16:creationId xmlns:a16="http://schemas.microsoft.com/office/drawing/2014/main" id="{C0523377-BAD9-B9AA-3793-BFA48D8F7E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26542" y="6020743"/>
            <a:ext cx="865458" cy="767482"/>
          </a:xfrm>
          <a:prstGeom prst="rect">
            <a:avLst/>
          </a:prstGeom>
          <a:solidFill>
            <a:schemeClr val="accent5">
              <a:lumMod val="75000"/>
            </a:schemeClr>
          </a:solidFill>
        </p:spPr>
      </p:pic>
      <p:sp>
        <p:nvSpPr>
          <p:cNvPr id="2" name="TextBox 1">
            <a:extLst>
              <a:ext uri="{FF2B5EF4-FFF2-40B4-BE49-F238E27FC236}">
                <a16:creationId xmlns:a16="http://schemas.microsoft.com/office/drawing/2014/main" id="{F6F31FF1-C5E9-C783-984E-6096D98A7EB7}"/>
              </a:ext>
            </a:extLst>
          </p:cNvPr>
          <p:cNvSpPr txBox="1"/>
          <p:nvPr/>
        </p:nvSpPr>
        <p:spPr>
          <a:xfrm>
            <a:off x="5807034" y="475013"/>
            <a:ext cx="6187044" cy="5909310"/>
          </a:xfrm>
          <a:prstGeom prst="rect">
            <a:avLst/>
          </a:prstGeom>
          <a:noFill/>
        </p:spPr>
        <p:txBody>
          <a:bodyPr wrap="square" rtlCol="0">
            <a:spAutoFit/>
          </a:bodyPr>
          <a:lstStyle/>
          <a:p>
            <a:r>
              <a:rPr lang="en-US" dirty="0"/>
              <a:t>If you’re struggling to distinguish the true from the false when it comes to parenting advice, you’re not alone – but praise God for the timeless and reliable truths of Holy Scripture.</a:t>
            </a:r>
          </a:p>
          <a:p>
            <a:r>
              <a:rPr lang="en-US" dirty="0"/>
              <a:t> </a:t>
            </a:r>
          </a:p>
          <a:p>
            <a:r>
              <a:rPr lang="en-US" dirty="0"/>
              <a:t>Alongside the accurate and accessible text of the New King James Version, you will find in this Bible many inspiring devotions and much practical guidance to raise your child God’s way.</a:t>
            </a:r>
          </a:p>
          <a:p>
            <a:endParaRPr lang="en-US" dirty="0"/>
          </a:p>
          <a:p>
            <a:r>
              <a:rPr lang="en-US" dirty="0"/>
              <a:t>Created with all Christians in mind, they will be blessed by</a:t>
            </a:r>
          </a:p>
          <a:p>
            <a:r>
              <a:rPr lang="en-US" dirty="0"/>
              <a:t>thoughtful and prayerful study of the Holy Scriptures and the Bible study resources, and both and both expectant and</a:t>
            </a:r>
          </a:p>
          <a:p>
            <a:r>
              <a:rPr lang="en-US" dirty="0"/>
              <a:t>current parents will be richly blessed by the supplementary materials, including the 64 full-page inserts on biblical parenting and the Focus on the Family section which contains: </a:t>
            </a:r>
          </a:p>
          <a:p>
            <a:r>
              <a:rPr lang="en-US" dirty="0"/>
              <a:t>Kindling that Spiritual Fire in Your Child; Grandparents in the Bible; Ways to Help Your Child Engage with Scripture; Parenting pointers for each book of the Bible; Great Teachings of the Bible; 200 Well-Loved Passages of Scripture; Bible Answers to Crucial Life Questions; Themed Bible Index; Bible Kingdoms and Empires; and 8 full-</a:t>
            </a:r>
            <a:r>
              <a:rPr lang="en-US" dirty="0" err="1"/>
              <a:t>colour</a:t>
            </a:r>
            <a:r>
              <a:rPr lang="en-US" dirty="0"/>
              <a:t> maps.</a:t>
            </a:r>
          </a:p>
        </p:txBody>
      </p:sp>
    </p:spTree>
    <p:extLst>
      <p:ext uri="{BB962C8B-B14F-4D97-AF65-F5344CB8AC3E}">
        <p14:creationId xmlns:p14="http://schemas.microsoft.com/office/powerpoint/2010/main" val="3786141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EDA7D-2441-9867-CCF0-D649A0CE4C21}"/>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C18A93D9-7E4C-F637-9EEE-A51A95F71BFF}"/>
              </a:ext>
            </a:extLst>
          </p:cNvPr>
          <p:cNvSpPr txBox="1"/>
          <p:nvPr/>
        </p:nvSpPr>
        <p:spPr>
          <a:xfrm rot="20174600">
            <a:off x="1268953" y="33757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pic>
        <p:nvPicPr>
          <p:cNvPr id="24" name="Picture 23" descr="A watercolor painting of a tree&#10;&#10;Description automatically generated">
            <a:extLst>
              <a:ext uri="{FF2B5EF4-FFF2-40B4-BE49-F238E27FC236}">
                <a16:creationId xmlns:a16="http://schemas.microsoft.com/office/drawing/2014/main" id="{9DE1B65A-62F6-7FF2-7B0E-0FE05BDCAEFC}"/>
              </a:ext>
            </a:extLst>
          </p:cNvPr>
          <p:cNvPicPr>
            <a:picLocks noChangeAspect="1"/>
          </p:cNvPicPr>
          <p:nvPr/>
        </p:nvPicPr>
        <p:blipFill>
          <a:blip r:embed="rId2"/>
          <a:stretch>
            <a:fillRect/>
          </a:stretch>
        </p:blipFill>
        <p:spPr>
          <a:xfrm rot="353677">
            <a:off x="7840951" y="278525"/>
            <a:ext cx="3583574" cy="5335347"/>
          </a:xfrm>
          <a:prstGeom prst="rect">
            <a:avLst/>
          </a:prstGeom>
        </p:spPr>
      </p:pic>
      <p:pic>
        <p:nvPicPr>
          <p:cNvPr id="5" name="Picture 4">
            <a:extLst>
              <a:ext uri="{FF2B5EF4-FFF2-40B4-BE49-F238E27FC236}">
                <a16:creationId xmlns:a16="http://schemas.microsoft.com/office/drawing/2014/main" id="{41FEA57B-1008-CBDB-3FB1-F0D53F7364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2715" y="5783781"/>
            <a:ext cx="932519" cy="826952"/>
          </a:xfrm>
          <a:prstGeom prst="rect">
            <a:avLst/>
          </a:prstGeom>
          <a:solidFill>
            <a:schemeClr val="accent5">
              <a:lumMod val="75000"/>
            </a:schemeClr>
          </a:solidFill>
        </p:spPr>
      </p:pic>
      <p:sp>
        <p:nvSpPr>
          <p:cNvPr id="2" name="TextBox 1">
            <a:extLst>
              <a:ext uri="{FF2B5EF4-FFF2-40B4-BE49-F238E27FC236}">
                <a16:creationId xmlns:a16="http://schemas.microsoft.com/office/drawing/2014/main" id="{4A2B981F-6360-3157-1DBB-0A0ACDC954D5}"/>
              </a:ext>
            </a:extLst>
          </p:cNvPr>
          <p:cNvSpPr txBox="1"/>
          <p:nvPr/>
        </p:nvSpPr>
        <p:spPr>
          <a:xfrm>
            <a:off x="1889299" y="1059029"/>
            <a:ext cx="5687158" cy="6186309"/>
          </a:xfrm>
          <a:prstGeom prst="rect">
            <a:avLst/>
          </a:prstGeom>
          <a:noFill/>
        </p:spPr>
        <p:txBody>
          <a:bodyPr wrap="square" rtlCol="0">
            <a:spAutoFit/>
          </a:bodyPr>
          <a:lstStyle/>
          <a:p>
            <a:pPr rtl="0">
              <a:spcBef>
                <a:spcPts val="0"/>
              </a:spcBef>
              <a:spcAft>
                <a:spcPts val="0"/>
              </a:spcAft>
            </a:pPr>
            <a:r>
              <a:rPr lang="en-GB" sz="2000" b="0" i="0" u="none" strike="noStrike" dirty="0">
                <a:solidFill>
                  <a:srgbClr val="000000"/>
                </a:solidFill>
                <a:effectLst/>
                <a:latin typeface="Arial" panose="020B0604020202020204" pitchFamily="34" charset="0"/>
              </a:rPr>
              <a:t>Unless the Lord returns first or we suffer some calamity, each one of us will grow old. How should we prepare for this inevitability? How can we thrive and even enjoy being elderly? And, most critically, how should we prepare for what will come after?</a:t>
            </a:r>
            <a:endParaRPr lang="en-GB" sz="2000" b="0" dirty="0">
              <a:effectLst/>
            </a:endParaRPr>
          </a:p>
          <a:p>
            <a:pPr rtl="0">
              <a:spcBef>
                <a:spcPts val="0"/>
              </a:spcBef>
              <a:spcAft>
                <a:spcPts val="0"/>
              </a:spcAft>
            </a:pPr>
            <a:br>
              <a:rPr lang="en-GB" sz="2000" b="0" dirty="0">
                <a:effectLst/>
              </a:rPr>
            </a:br>
            <a:r>
              <a:rPr lang="en-GB" sz="2000" b="0" i="0" u="none" strike="noStrike" dirty="0">
                <a:solidFill>
                  <a:srgbClr val="000000"/>
                </a:solidFill>
                <a:effectLst/>
                <a:latin typeface="Arial" panose="020B0604020202020204" pitchFamily="34" charset="0"/>
              </a:rPr>
              <a:t>In As Time Moves On, a seasoned pastor, missionary, administrator and theologian provides scriptural counsel on what happens to our minds and bodies as we become older; how to slow down the ageing process; the challenges of dementia; how to make the most of our senior years; financial matters in retirement; looking out for each other; end-of-life issues; and hope beyond the grave. This is an immensely practical book written from years of experience with a pastor’s heart.</a:t>
            </a:r>
            <a:endParaRPr lang="en-GB" sz="2000" b="0" dirty="0">
              <a:effectLst/>
            </a:endParaRPr>
          </a:p>
          <a:p>
            <a:br>
              <a:rPr lang="en-GB" dirty="0"/>
            </a:br>
            <a:endParaRPr lang="en-US" dirty="0"/>
          </a:p>
        </p:txBody>
      </p:sp>
    </p:spTree>
    <p:extLst>
      <p:ext uri="{BB962C8B-B14F-4D97-AF65-F5344CB8AC3E}">
        <p14:creationId xmlns:p14="http://schemas.microsoft.com/office/powerpoint/2010/main" val="180236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708BA-5415-3295-F510-CE5BE0453790}"/>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2A30769C-FD02-AE94-74CF-0700BC7F27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267" y="1012106"/>
            <a:ext cx="3554104" cy="4833787"/>
          </a:xfrm>
          <a:prstGeom prst="rect">
            <a:avLst/>
          </a:prstGeom>
        </p:spPr>
      </p:pic>
      <p:sp>
        <p:nvSpPr>
          <p:cNvPr id="5" name="TextBox 4">
            <a:extLst>
              <a:ext uri="{FF2B5EF4-FFF2-40B4-BE49-F238E27FC236}">
                <a16:creationId xmlns:a16="http://schemas.microsoft.com/office/drawing/2014/main" id="{852A4D21-0683-C33F-23B3-C40864208C2C}"/>
              </a:ext>
            </a:extLst>
          </p:cNvPr>
          <p:cNvSpPr txBox="1"/>
          <p:nvPr/>
        </p:nvSpPr>
        <p:spPr>
          <a:xfrm>
            <a:off x="4527493" y="269442"/>
            <a:ext cx="7549712" cy="6494085"/>
          </a:xfrm>
          <a:prstGeom prst="rect">
            <a:avLst/>
          </a:prstGeom>
          <a:noFill/>
        </p:spPr>
        <p:txBody>
          <a:bodyPr wrap="square">
            <a:spAutoFit/>
          </a:bodyPr>
          <a:lstStyle/>
          <a:p>
            <a:r>
              <a:rPr lang="en-GB" sz="1600" dirty="0">
                <a:solidFill>
                  <a:srgbClr val="000000"/>
                </a:solidFill>
                <a:effectLst/>
                <a:latin typeface="Geneva" panose="020B0503030404040204" pitchFamily="34" charset="0"/>
              </a:rPr>
              <a:t>Use these ten keys contained in this booklet to unlock the door between you and a better life . . .</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Educate yourself, be empowered, and reflect on how the powerful spiritual insights and actionable strategies listed in this book can tap into your full potential and allow you to lead a purposeful life. </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From Embracing Your Greatest Ally; to Communicating with Management; Cherishing Yourself; Choosing Health; Counting Your Blessings; realizing that Patience and Consistency are Your Friends; </a:t>
            </a:r>
          </a:p>
          <a:p>
            <a:br>
              <a:rPr lang="en-GB" sz="1600" dirty="0">
                <a:solidFill>
                  <a:srgbClr val="000000"/>
                </a:solidFill>
                <a:effectLst/>
                <a:latin typeface="Geneva" panose="020B0503030404040204" pitchFamily="34" charset="0"/>
              </a:rPr>
            </a:br>
            <a:r>
              <a:rPr lang="en-GB" sz="1600" dirty="0">
                <a:solidFill>
                  <a:srgbClr val="000000"/>
                </a:solidFill>
                <a:effectLst/>
                <a:latin typeface="Geneva" panose="020B0503030404040204" pitchFamily="34" charset="0"/>
              </a:rPr>
              <a:t>Making Informed Decisions; Being A Good Stewart; Seeing the Beauty of Change; and Realizing that You can Also Be a Blessing. These 10 keys will richly bless you, both now and for eternity.</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The author is an enthusiastic Christian driven by a profound dedication to guide others towards transformative change, with God leading their path at every step. She is an avid traveller who draws inspiration from diverse and enriching cultures and landscapes. </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Hannah Montoute is an enthusiastic debut Christian author driven by a profound</a:t>
            </a:r>
          </a:p>
          <a:p>
            <a:r>
              <a:rPr lang="en-GB" sz="1600" dirty="0">
                <a:solidFill>
                  <a:srgbClr val="000000"/>
                </a:solidFill>
                <a:effectLst/>
                <a:latin typeface="Geneva" panose="020B0503030404040204" pitchFamily="34" charset="0"/>
              </a:rPr>
              <a:t>dedication to guide others towards transformative change, with God leading their path at every step. She is an avid traveller who draws inspiration from diverse and enriching cultures and landscapes, and she prays that her readers will be inspired to unlock better living today.</a:t>
            </a:r>
          </a:p>
        </p:txBody>
      </p:sp>
      <p:sp>
        <p:nvSpPr>
          <p:cNvPr id="6" name="TextBox 5">
            <a:extLst>
              <a:ext uri="{FF2B5EF4-FFF2-40B4-BE49-F238E27FC236}">
                <a16:creationId xmlns:a16="http://schemas.microsoft.com/office/drawing/2014/main" id="{94C4EE51-6778-C27A-24C4-258D982C049B}"/>
              </a:ext>
            </a:extLst>
          </p:cNvPr>
          <p:cNvSpPr txBox="1"/>
          <p:nvPr/>
        </p:nvSpPr>
        <p:spPr>
          <a:xfrm rot="21073329">
            <a:off x="1187861" y="506730"/>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Tree>
    <p:extLst>
      <p:ext uri="{BB962C8B-B14F-4D97-AF65-F5344CB8AC3E}">
        <p14:creationId xmlns:p14="http://schemas.microsoft.com/office/powerpoint/2010/main" val="2811390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5A72A-1603-C101-DB31-91B96EF8F96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D1E204A-FD22-2519-A7CF-4B9FC1637B4F}"/>
              </a:ext>
            </a:extLst>
          </p:cNvPr>
          <p:cNvSpPr txBox="1"/>
          <p:nvPr/>
        </p:nvSpPr>
        <p:spPr>
          <a:xfrm>
            <a:off x="1765176" y="3094892"/>
            <a:ext cx="9635135" cy="3046988"/>
          </a:xfrm>
          <a:prstGeom prst="rect">
            <a:avLst/>
          </a:prstGeom>
          <a:solidFill>
            <a:schemeClr val="bg1"/>
          </a:solidFill>
          <a:ln w="76200">
            <a:noFill/>
          </a:ln>
          <a:effectLst>
            <a:outerShdw blurRad="393700" dir="5400000" algn="ctr" rotWithShape="0">
              <a:schemeClr val="tx1">
                <a:alpha val="16000"/>
              </a:schemeClr>
            </a:outerShdw>
          </a:effectLst>
        </p:spPr>
        <p:txBody>
          <a:bodyPr wrap="square" rtlCol="0">
            <a:spAutoFit/>
          </a:bodyPr>
          <a:lstStyle/>
          <a:p>
            <a:pPr algn="ctr"/>
            <a:r>
              <a:rPr lang="en-GB" sz="9600" dirty="0">
                <a:solidFill>
                  <a:srgbClr val="00B0F0"/>
                </a:solidFill>
                <a:latin typeface="Helvetica" pitchFamily="2" charset="0"/>
                <a:ea typeface="Roboto Lt" pitchFamily="2" charset="0"/>
              </a:rPr>
              <a:t>INSPIRATIONAL STORIES</a:t>
            </a:r>
            <a:endParaRPr lang="en-GB" sz="6600" dirty="0">
              <a:solidFill>
                <a:srgbClr val="00B0F0"/>
              </a:solidFill>
              <a:latin typeface="Helvetica" pitchFamily="2" charset="0"/>
              <a:ea typeface="Roboto Bk" pitchFamily="2" charset="0"/>
            </a:endParaRPr>
          </a:p>
        </p:txBody>
      </p:sp>
    </p:spTree>
    <p:extLst>
      <p:ext uri="{BB962C8B-B14F-4D97-AF65-F5344CB8AC3E}">
        <p14:creationId xmlns:p14="http://schemas.microsoft.com/office/powerpoint/2010/main" val="393627872"/>
      </p:ext>
    </p:extLst>
  </p:cSld>
  <p:clrMapOvr>
    <a:masterClrMapping/>
  </p:clrMapOvr>
  <mc:AlternateContent xmlns:mc="http://schemas.openxmlformats.org/markup-compatibility/2006" xmlns:p14="http://schemas.microsoft.com/office/powerpoint/2010/main">
    <mc:Choice Requires="p14">
      <p:transition p14:dur="0" advTm="76023"/>
    </mc:Choice>
    <mc:Fallback xmlns="">
      <p:transition advTm="7602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F4651-A476-A223-E987-22D02F0BFE6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15004B1-8481-2DC2-FCC8-3F70B8F5BD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71768">
            <a:off x="1364349" y="667893"/>
            <a:ext cx="3942721" cy="5887963"/>
          </a:xfrm>
          <a:prstGeom prst="rect">
            <a:avLst/>
          </a:prstGeom>
        </p:spPr>
      </p:pic>
      <p:sp>
        <p:nvSpPr>
          <p:cNvPr id="4" name="TextBox 3">
            <a:extLst>
              <a:ext uri="{FF2B5EF4-FFF2-40B4-BE49-F238E27FC236}">
                <a16:creationId xmlns:a16="http://schemas.microsoft.com/office/drawing/2014/main" id="{0FEEEF58-BF4D-BA7C-6710-AA612E8153E2}"/>
              </a:ext>
            </a:extLst>
          </p:cNvPr>
          <p:cNvSpPr txBox="1"/>
          <p:nvPr/>
        </p:nvSpPr>
        <p:spPr>
          <a:xfrm rot="21073329">
            <a:off x="1496619" y="20984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6" name="TextBox 5">
            <a:extLst>
              <a:ext uri="{FF2B5EF4-FFF2-40B4-BE49-F238E27FC236}">
                <a16:creationId xmlns:a16="http://schemas.microsoft.com/office/drawing/2014/main" id="{54225B66-A9F8-4383-997C-98FFBAD3E103}"/>
              </a:ext>
            </a:extLst>
          </p:cNvPr>
          <p:cNvSpPr txBox="1"/>
          <p:nvPr/>
        </p:nvSpPr>
        <p:spPr>
          <a:xfrm>
            <a:off x="5781862" y="543596"/>
            <a:ext cx="6410138" cy="6309420"/>
          </a:xfrm>
          <a:prstGeom prst="rect">
            <a:avLst/>
          </a:prstGeom>
          <a:noFill/>
        </p:spPr>
        <p:txBody>
          <a:bodyPr wrap="square">
            <a:spAutoFit/>
          </a:bodyPr>
          <a:lstStyle/>
          <a:p>
            <a:r>
              <a:rPr lang="en-GB" sz="1600" dirty="0">
                <a:solidFill>
                  <a:srgbClr val="000000"/>
                </a:solidFill>
                <a:effectLst/>
                <a:latin typeface="Geneva" panose="020B0503030404040204" pitchFamily="34" charset="0"/>
              </a:rPr>
              <a:t>Her husband was dead; her faith was widely mocked; and now they were going to take away her child.</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In Communist Ukraine, Maria </a:t>
            </a:r>
            <a:r>
              <a:rPr lang="en-GB" sz="1600" dirty="0" err="1">
                <a:solidFill>
                  <a:srgbClr val="000000"/>
                </a:solidFill>
                <a:effectLst/>
                <a:latin typeface="Geneva" panose="020B0503030404040204" pitchFamily="34" charset="0"/>
              </a:rPr>
              <a:t>Vasilevna’s</a:t>
            </a:r>
            <a:r>
              <a:rPr lang="en-GB" sz="1600" dirty="0">
                <a:solidFill>
                  <a:srgbClr val="000000"/>
                </a:solidFill>
                <a:effectLst/>
                <a:latin typeface="Geneva" panose="020B0503030404040204" pitchFamily="34" charset="0"/>
              </a:rPr>
              <a:t> life was being broken and covered with darkness. This was the price the state was determined to make her pay for clinging to her beliefs. Was it worth it, and would she be able to bear it? </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Learn of how she endured one of the most terrible things that can happen to a parent; and of how she found peace with God amid the pain – and of her eventual joyful reunion.</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This story, based on true events, is probably one of the most moving stories you will ever read.</a:t>
            </a:r>
          </a:p>
          <a:p>
            <a:br>
              <a:rPr lang="en-GB" dirty="0">
                <a:solidFill>
                  <a:srgbClr val="000000"/>
                </a:solidFill>
                <a:effectLst/>
                <a:latin typeface="Helvetica" pitchFamily="2" charset="0"/>
              </a:rPr>
            </a:br>
            <a:r>
              <a:rPr lang="en-GB" sz="1600" dirty="0">
                <a:solidFill>
                  <a:srgbClr val="000000"/>
                </a:solidFill>
                <a:effectLst/>
                <a:latin typeface="Helvetica" pitchFamily="2" charset="0"/>
              </a:rPr>
              <a:t>Pastor Maksym </a:t>
            </a:r>
            <a:r>
              <a:rPr lang="en-GB" sz="1600" dirty="0" err="1">
                <a:solidFill>
                  <a:srgbClr val="000000"/>
                </a:solidFill>
                <a:effectLst/>
                <a:latin typeface="Helvetica" pitchFamily="2" charset="0"/>
              </a:rPr>
              <a:t>Krupskyi</a:t>
            </a:r>
            <a:r>
              <a:rPr lang="en-GB" sz="1600" dirty="0">
                <a:solidFill>
                  <a:srgbClr val="000000"/>
                </a:solidFill>
                <a:effectLst/>
                <a:latin typeface="Helvetica" pitchFamily="2" charset="0"/>
              </a:rPr>
              <a:t> was born and lives in Ukraine. Today he heads the largest Christian TV channel in the country (Hope TV Ukraine), and also works professionally on religious freedom issues for the Adventist community and others. He is married to Olga, and they have a daughter, </a:t>
            </a:r>
            <a:r>
              <a:rPr lang="en-GB" sz="1600" dirty="0" err="1">
                <a:solidFill>
                  <a:srgbClr val="000000"/>
                </a:solidFill>
                <a:effectLst/>
                <a:latin typeface="Helvetica" pitchFamily="2" charset="0"/>
              </a:rPr>
              <a:t>Vladyslava</a:t>
            </a:r>
            <a:r>
              <a:rPr lang="en-GB" sz="1600" dirty="0">
                <a:solidFill>
                  <a:srgbClr val="000000"/>
                </a:solidFill>
                <a:effectLst/>
                <a:latin typeface="Helvetica" pitchFamily="2" charset="0"/>
              </a:rPr>
              <a:t>. He has a law degree (Ukraine) and a doctorate in leadership (USA).</a:t>
            </a:r>
          </a:p>
          <a:p>
            <a:endParaRPr lang="en-GB" sz="1600" dirty="0">
              <a:solidFill>
                <a:srgbClr val="000000"/>
              </a:solidFill>
              <a:effectLst/>
              <a:latin typeface="Helvetica" pitchFamily="2" charset="0"/>
            </a:endParaRPr>
          </a:p>
          <a:p>
            <a:r>
              <a:rPr lang="en-GB" sz="1600" dirty="0">
                <a:solidFill>
                  <a:srgbClr val="000000"/>
                </a:solidFill>
                <a:effectLst/>
                <a:latin typeface="Helvetica" pitchFamily="2" charset="0"/>
              </a:rPr>
              <a:t>Paperback 110 pages</a:t>
            </a:r>
            <a:br>
              <a:rPr lang="en-GB" sz="1600" dirty="0">
                <a:solidFill>
                  <a:srgbClr val="000000"/>
                </a:solidFill>
                <a:effectLst/>
                <a:latin typeface="Helvetica" pitchFamily="2" charset="0"/>
              </a:rPr>
            </a:br>
            <a:endParaRPr lang="en-GB" sz="1600" dirty="0">
              <a:solidFill>
                <a:srgbClr val="000000"/>
              </a:solidFill>
              <a:effectLst/>
              <a:latin typeface="Helvetica" pitchFamily="2" charset="0"/>
            </a:endParaRPr>
          </a:p>
          <a:p>
            <a:endParaRPr lang="en-GB" dirty="0">
              <a:solidFill>
                <a:srgbClr val="000000"/>
              </a:solidFill>
              <a:effectLst/>
              <a:latin typeface="Geneva" panose="020B0503030404040204" pitchFamily="34" charset="0"/>
            </a:endParaRPr>
          </a:p>
        </p:txBody>
      </p:sp>
    </p:spTree>
    <p:extLst>
      <p:ext uri="{BB962C8B-B14F-4D97-AF65-F5344CB8AC3E}">
        <p14:creationId xmlns:p14="http://schemas.microsoft.com/office/powerpoint/2010/main" val="2193598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BD32E-A743-CEE1-3FD1-1D793730FA89}"/>
            </a:ext>
          </a:extLst>
        </p:cNvPr>
        <p:cNvGrpSpPr/>
        <p:nvPr/>
      </p:nvGrpSpPr>
      <p:grpSpPr>
        <a:xfrm>
          <a:off x="0" y="0"/>
          <a:ext cx="0" cy="0"/>
          <a:chOff x="0" y="0"/>
          <a:chExt cx="0" cy="0"/>
        </a:xfrm>
      </p:grpSpPr>
      <p:pic>
        <p:nvPicPr>
          <p:cNvPr id="22" name="Picture 21" descr="A close-up of a sunflower&#10;&#10;Description automatically generated">
            <a:extLst>
              <a:ext uri="{FF2B5EF4-FFF2-40B4-BE49-F238E27FC236}">
                <a16:creationId xmlns:a16="http://schemas.microsoft.com/office/drawing/2014/main" id="{087E5E19-7CBD-4A0A-3E6C-9793FF5957E4}"/>
              </a:ext>
            </a:extLst>
          </p:cNvPr>
          <p:cNvPicPr>
            <a:picLocks noChangeAspect="1"/>
          </p:cNvPicPr>
          <p:nvPr/>
        </p:nvPicPr>
        <p:blipFill>
          <a:blip r:embed="rId2"/>
          <a:stretch>
            <a:fillRect/>
          </a:stretch>
        </p:blipFill>
        <p:spPr>
          <a:xfrm rot="21222427">
            <a:off x="1421075" y="662915"/>
            <a:ext cx="3970073" cy="5910779"/>
          </a:xfrm>
          <a:prstGeom prst="rect">
            <a:avLst/>
          </a:prstGeom>
        </p:spPr>
      </p:pic>
      <p:pic>
        <p:nvPicPr>
          <p:cNvPr id="5" name="Picture 4">
            <a:extLst>
              <a:ext uri="{FF2B5EF4-FFF2-40B4-BE49-F238E27FC236}">
                <a16:creationId xmlns:a16="http://schemas.microsoft.com/office/drawing/2014/main" id="{D98E25A8-BBF4-9DA2-EF0C-9256E0251C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2715" y="5783781"/>
            <a:ext cx="932519" cy="826952"/>
          </a:xfrm>
          <a:prstGeom prst="rect">
            <a:avLst/>
          </a:prstGeom>
          <a:solidFill>
            <a:schemeClr val="accent5">
              <a:lumMod val="75000"/>
            </a:schemeClr>
          </a:solidFill>
        </p:spPr>
      </p:pic>
      <p:sp>
        <p:nvSpPr>
          <p:cNvPr id="16" name="TextBox 15">
            <a:extLst>
              <a:ext uri="{FF2B5EF4-FFF2-40B4-BE49-F238E27FC236}">
                <a16:creationId xmlns:a16="http://schemas.microsoft.com/office/drawing/2014/main" id="{89FBCE33-1911-CCDC-0560-B94983405BE0}"/>
              </a:ext>
            </a:extLst>
          </p:cNvPr>
          <p:cNvSpPr txBox="1"/>
          <p:nvPr/>
        </p:nvSpPr>
        <p:spPr>
          <a:xfrm rot="21073329">
            <a:off x="1496619" y="20984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2" name="TextBox 1">
            <a:extLst>
              <a:ext uri="{FF2B5EF4-FFF2-40B4-BE49-F238E27FC236}">
                <a16:creationId xmlns:a16="http://schemas.microsoft.com/office/drawing/2014/main" id="{A33B76AA-D000-ABA8-5DB0-CAFE5C103A59}"/>
              </a:ext>
            </a:extLst>
          </p:cNvPr>
          <p:cNvSpPr txBox="1"/>
          <p:nvPr/>
        </p:nvSpPr>
        <p:spPr>
          <a:xfrm>
            <a:off x="5828756" y="719708"/>
            <a:ext cx="5432282" cy="5570756"/>
          </a:xfrm>
          <a:prstGeom prst="rect">
            <a:avLst/>
          </a:prstGeom>
          <a:noFill/>
        </p:spPr>
        <p:txBody>
          <a:bodyPr wrap="square" rtlCol="0">
            <a:spAutoFit/>
          </a:bodyPr>
          <a:lstStyle/>
          <a:p>
            <a:pPr rtl="0">
              <a:spcBef>
                <a:spcPts val="0"/>
              </a:spcBef>
              <a:spcAft>
                <a:spcPts val="0"/>
              </a:spcAft>
            </a:pPr>
            <a:r>
              <a:rPr lang="en-GB" sz="2000" b="0" i="0" u="none" strike="noStrike" dirty="0">
                <a:solidFill>
                  <a:srgbClr val="000000"/>
                </a:solidFill>
                <a:effectLst/>
                <a:latin typeface="Arial" panose="020B0604020202020204" pitchFamily="34" charset="0"/>
              </a:rPr>
              <a:t>An intense spiritual journey and a remarkable testimony of healing.</a:t>
            </a:r>
            <a:endParaRPr lang="en-GB" sz="2000" b="0" dirty="0">
              <a:effectLst/>
            </a:endParaRPr>
          </a:p>
          <a:p>
            <a:pPr rtl="0">
              <a:spcBef>
                <a:spcPts val="0"/>
              </a:spcBef>
              <a:spcAft>
                <a:spcPts val="0"/>
              </a:spcAft>
            </a:pPr>
            <a:br>
              <a:rPr lang="en-GB" sz="2000" b="0" dirty="0">
                <a:effectLst/>
              </a:rPr>
            </a:br>
            <a:r>
              <a:rPr lang="en-GB" sz="2000" b="0" i="0" u="none" strike="noStrike" dirty="0">
                <a:solidFill>
                  <a:srgbClr val="000000"/>
                </a:solidFill>
                <a:effectLst/>
                <a:latin typeface="Arial" panose="020B0604020202020204" pitchFamily="34" charset="0"/>
              </a:rPr>
              <a:t>Karin’s world was turned upside down when she discovered cancer in her leg. She had many questions for God, and fear threatened to engulf her – especially when the cancer returned and the doctors told her there was no more they could do.</a:t>
            </a:r>
            <a:endParaRPr lang="en-GB" sz="2000" b="0" dirty="0">
              <a:effectLst/>
            </a:endParaRPr>
          </a:p>
          <a:p>
            <a:pPr rtl="0">
              <a:spcBef>
                <a:spcPts val="0"/>
              </a:spcBef>
              <a:spcAft>
                <a:spcPts val="0"/>
              </a:spcAft>
            </a:pPr>
            <a:br>
              <a:rPr lang="en-GB" sz="2000" b="0" dirty="0">
                <a:effectLst/>
              </a:rPr>
            </a:br>
            <a:r>
              <a:rPr lang="en-GB" sz="2000" b="0" i="0" u="none" strike="noStrike" dirty="0">
                <a:solidFill>
                  <a:srgbClr val="000000"/>
                </a:solidFill>
                <a:effectLst/>
                <a:latin typeface="Arial" panose="020B0604020202020204" pitchFamily="34" charset="0"/>
              </a:rPr>
              <a:t>Throughout it all, though, her family, friends and medical team supported her, and her faith remained strong. In fact, it grew even stronger as she wrestled with God and sought answers and comfort in Scripture. And her faith was rewarded in an amazing way . . .</a:t>
            </a:r>
            <a:endParaRPr lang="en-GB" sz="2000" b="0" dirty="0">
              <a:effectLst/>
            </a:endParaRPr>
          </a:p>
          <a:p>
            <a:br>
              <a:rPr lang="en-GB" dirty="0"/>
            </a:br>
            <a:endParaRPr lang="en-US" dirty="0"/>
          </a:p>
        </p:txBody>
      </p:sp>
    </p:spTree>
    <p:extLst>
      <p:ext uri="{BB962C8B-B14F-4D97-AF65-F5344CB8AC3E}">
        <p14:creationId xmlns:p14="http://schemas.microsoft.com/office/powerpoint/2010/main" val="166546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9355B5-5301-B447-9F0F-3BE95561A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505" y="279279"/>
            <a:ext cx="1683516" cy="1683516"/>
          </a:xfrm>
          <a:prstGeom prst="rect">
            <a:avLst/>
          </a:prstGeom>
        </p:spPr>
      </p:pic>
      <p:sp>
        <p:nvSpPr>
          <p:cNvPr id="4" name="TextBox 3">
            <a:extLst>
              <a:ext uri="{FF2B5EF4-FFF2-40B4-BE49-F238E27FC236}">
                <a16:creationId xmlns:a16="http://schemas.microsoft.com/office/drawing/2014/main" id="{7E74B286-2F9B-F3C1-B4A2-F6A949376840}"/>
              </a:ext>
            </a:extLst>
          </p:cNvPr>
          <p:cNvSpPr txBox="1"/>
          <p:nvPr/>
        </p:nvSpPr>
        <p:spPr>
          <a:xfrm>
            <a:off x="8679305" y="524656"/>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0BD296F0-CCD6-70E4-B24F-73B104744067}"/>
              </a:ext>
            </a:extLst>
          </p:cNvPr>
          <p:cNvPicPr>
            <a:picLocks noChangeAspect="1"/>
          </p:cNvPicPr>
          <p:nvPr/>
        </p:nvPicPr>
        <p:blipFill>
          <a:blip r:embed="rId3"/>
          <a:stretch>
            <a:fillRect/>
          </a:stretch>
        </p:blipFill>
        <p:spPr>
          <a:xfrm>
            <a:off x="0" y="-855"/>
            <a:ext cx="12717293" cy="6857572"/>
          </a:xfrm>
          <a:prstGeom prst="rect">
            <a:avLst/>
          </a:prstGeom>
        </p:spPr>
      </p:pic>
      <p:sp>
        <p:nvSpPr>
          <p:cNvPr id="2" name="TextBox 1">
            <a:extLst>
              <a:ext uri="{FF2B5EF4-FFF2-40B4-BE49-F238E27FC236}">
                <a16:creationId xmlns:a16="http://schemas.microsoft.com/office/drawing/2014/main" id="{56CFB3D3-DE00-E9EC-18F2-E234EFB5E7F4}"/>
              </a:ext>
            </a:extLst>
          </p:cNvPr>
          <p:cNvSpPr txBox="1"/>
          <p:nvPr/>
        </p:nvSpPr>
        <p:spPr>
          <a:xfrm>
            <a:off x="3044940" y="3859326"/>
            <a:ext cx="6102120" cy="923330"/>
          </a:xfrm>
          <a:prstGeom prst="rect">
            <a:avLst/>
          </a:prstGeom>
          <a:noFill/>
        </p:spPr>
        <p:txBody>
          <a:bodyPr wrap="none" rtlCol="0">
            <a:spAutoFit/>
          </a:bodyPr>
          <a:lstStyle/>
          <a:p>
            <a:r>
              <a:rPr lang="en-US" sz="3600" b="1" dirty="0">
                <a:hlinkClick r:id="rId4">
                  <a:extLst>
                    <a:ext uri="{A12FA001-AC4F-418D-AE19-62706E023703}">
                      <ahyp:hlinkClr xmlns:ahyp="http://schemas.microsoft.com/office/drawing/2018/hyperlinkcolor" val="tx"/>
                    </a:ext>
                  </a:extLst>
                </a:hlinkClick>
              </a:rPr>
              <a:t>www.stanboroughpress.org.uk</a:t>
            </a:r>
            <a:endParaRPr lang="en-US" sz="3600" b="1" dirty="0"/>
          </a:p>
          <a:p>
            <a:endParaRPr lang="en-US" dirty="0"/>
          </a:p>
        </p:txBody>
      </p:sp>
    </p:spTree>
    <p:extLst>
      <p:ext uri="{BB962C8B-B14F-4D97-AF65-F5344CB8AC3E}">
        <p14:creationId xmlns:p14="http://schemas.microsoft.com/office/powerpoint/2010/main" val="3353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D1F32-9B04-D7EA-0812-9EDC6BAC3FA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54FD121-59D9-5C0E-9D97-113FD60C5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3132">
            <a:off x="1230642" y="2095075"/>
            <a:ext cx="2946284" cy="4416829"/>
          </a:xfrm>
          <a:prstGeom prst="rect">
            <a:avLst/>
          </a:prstGeom>
          <a:effectLst>
            <a:outerShdw blurRad="127000" dist="50800" dir="5400000" algn="ctr" rotWithShape="0">
              <a:srgbClr val="000000">
                <a:alpha val="43137"/>
              </a:srgbClr>
            </a:outerShdw>
          </a:effectLst>
        </p:spPr>
      </p:pic>
      <p:pic>
        <p:nvPicPr>
          <p:cNvPr id="11" name="Picture 10">
            <a:extLst>
              <a:ext uri="{FF2B5EF4-FFF2-40B4-BE49-F238E27FC236}">
                <a16:creationId xmlns:a16="http://schemas.microsoft.com/office/drawing/2014/main" id="{96682469-15EA-D2C9-7CA4-8C33CFA13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78947">
            <a:off x="8721967" y="1932013"/>
            <a:ext cx="3073976" cy="4579697"/>
          </a:xfrm>
          <a:prstGeom prst="rect">
            <a:avLst/>
          </a:prstGeom>
        </p:spPr>
      </p:pic>
      <p:sp>
        <p:nvSpPr>
          <p:cNvPr id="7" name="TextBox 6">
            <a:extLst>
              <a:ext uri="{FF2B5EF4-FFF2-40B4-BE49-F238E27FC236}">
                <a16:creationId xmlns:a16="http://schemas.microsoft.com/office/drawing/2014/main" id="{EB2312E7-34E7-3A2A-C060-1AEB69CFFFE1}"/>
              </a:ext>
            </a:extLst>
          </p:cNvPr>
          <p:cNvSpPr txBox="1"/>
          <p:nvPr/>
        </p:nvSpPr>
        <p:spPr>
          <a:xfrm>
            <a:off x="1864425" y="191107"/>
            <a:ext cx="9084623" cy="1323439"/>
          </a:xfrm>
          <a:prstGeom prst="rect">
            <a:avLst/>
          </a:prstGeom>
          <a:noFill/>
        </p:spPr>
        <p:txBody>
          <a:bodyPr wrap="square">
            <a:spAutoFit/>
          </a:bodyPr>
          <a:lstStyle/>
          <a:p>
            <a:r>
              <a:rPr lang="en-GB" sz="1600" dirty="0">
                <a:solidFill>
                  <a:srgbClr val="000000"/>
                </a:solidFill>
                <a:effectLst/>
                <a:latin typeface="Geneva" panose="020B0503030404040204" pitchFamily="34" charset="0"/>
              </a:rPr>
              <a:t>If you have recently welcomed your precious little bundle of love into the world, Meditations for Mothers is for you!</a:t>
            </a:r>
          </a:p>
          <a:p>
            <a:r>
              <a:rPr lang="en-GB" sz="1600" dirty="0">
                <a:solidFill>
                  <a:srgbClr val="000000"/>
                </a:solidFill>
                <a:effectLst/>
                <a:latin typeface="Geneva" panose="020B0503030404040204" pitchFamily="34" charset="0"/>
              </a:rPr>
              <a:t>   </a:t>
            </a:r>
          </a:p>
          <a:p>
            <a:r>
              <a:rPr lang="en-GB" sz="1600" dirty="0">
                <a:solidFill>
                  <a:srgbClr val="000000"/>
                </a:solidFill>
                <a:effectLst/>
                <a:latin typeface="Geneva" panose="020B0503030404040204" pitchFamily="34" charset="0"/>
              </a:rPr>
              <a:t>Cuddles, funny faces, loneliness and sleepless nights – Lorraine </a:t>
            </a:r>
            <a:r>
              <a:rPr lang="en-GB" sz="1600" dirty="0" err="1">
                <a:solidFill>
                  <a:srgbClr val="000000"/>
                </a:solidFill>
                <a:effectLst/>
                <a:latin typeface="Geneva" panose="020B0503030404040204" pitchFamily="34" charset="0"/>
              </a:rPr>
              <a:t>Mwita</a:t>
            </a:r>
            <a:r>
              <a:rPr lang="en-GB" sz="1600" dirty="0">
                <a:solidFill>
                  <a:srgbClr val="000000"/>
                </a:solidFill>
                <a:effectLst/>
                <a:latin typeface="Geneva" panose="020B0503030404040204" pitchFamily="34" charset="0"/>
              </a:rPr>
              <a:t> and Renée Richards have been through the journey you are now on, and can definitely relate.</a:t>
            </a:r>
          </a:p>
        </p:txBody>
      </p:sp>
      <p:sp>
        <p:nvSpPr>
          <p:cNvPr id="9" name="TextBox 8">
            <a:extLst>
              <a:ext uri="{FF2B5EF4-FFF2-40B4-BE49-F238E27FC236}">
                <a16:creationId xmlns:a16="http://schemas.microsoft.com/office/drawing/2014/main" id="{D8976D65-4B6A-82CB-74D1-21598760741F}"/>
              </a:ext>
            </a:extLst>
          </p:cNvPr>
          <p:cNvSpPr txBox="1"/>
          <p:nvPr/>
        </p:nvSpPr>
        <p:spPr>
          <a:xfrm>
            <a:off x="4421504" y="1940086"/>
            <a:ext cx="4368141" cy="3539430"/>
          </a:xfrm>
          <a:prstGeom prst="rect">
            <a:avLst/>
          </a:prstGeom>
          <a:noFill/>
        </p:spPr>
        <p:txBody>
          <a:bodyPr wrap="square">
            <a:spAutoFit/>
          </a:bodyPr>
          <a:lstStyle/>
          <a:p>
            <a:r>
              <a:rPr lang="en-GB" sz="1600" dirty="0">
                <a:solidFill>
                  <a:srgbClr val="000000"/>
                </a:solidFill>
                <a:effectLst/>
                <a:latin typeface="Geneva" panose="020B0503030404040204" pitchFamily="34" charset="0"/>
              </a:rPr>
              <a:t> God has given us so many reasons to be thankful, and we can learn so much about our relationship with Him when we look at our sweet little children.</a:t>
            </a:r>
          </a:p>
          <a:p>
            <a:r>
              <a:rPr lang="en-GB" sz="1600" dirty="0">
                <a:solidFill>
                  <a:srgbClr val="000000"/>
                </a:solidFill>
                <a:effectLst/>
                <a:latin typeface="Geneva" panose="020B0503030404040204" pitchFamily="34" charset="0"/>
              </a:rPr>
              <a:t>  </a:t>
            </a:r>
          </a:p>
          <a:p>
            <a:r>
              <a:rPr lang="en-GB" sz="1600" dirty="0">
                <a:solidFill>
                  <a:srgbClr val="000000"/>
                </a:solidFill>
                <a:effectLst/>
                <a:latin typeface="Geneva" panose="020B0503030404040204" pitchFamily="34" charset="0"/>
              </a:rPr>
              <a:t> Praise God for the new life He has given you, and may these meditations bless your heart as you grapple with the challenges and joys of being a new mother.</a:t>
            </a: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Relatable and a perfect present to welcome and navigate motherhood, despite the circumstances.</a:t>
            </a:r>
          </a:p>
        </p:txBody>
      </p:sp>
    </p:spTree>
    <p:extLst>
      <p:ext uri="{BB962C8B-B14F-4D97-AF65-F5344CB8AC3E}">
        <p14:creationId xmlns:p14="http://schemas.microsoft.com/office/powerpoint/2010/main" val="3592783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8CD03-9F20-0E23-9291-4E58C67B56F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4912B11-7659-A239-86D6-124A30640C8A}"/>
              </a:ext>
            </a:extLst>
          </p:cNvPr>
          <p:cNvSpPr txBox="1"/>
          <p:nvPr/>
        </p:nvSpPr>
        <p:spPr>
          <a:xfrm>
            <a:off x="1765176" y="3094892"/>
            <a:ext cx="9635135" cy="1569660"/>
          </a:xfrm>
          <a:prstGeom prst="rect">
            <a:avLst/>
          </a:prstGeom>
          <a:solidFill>
            <a:schemeClr val="bg1"/>
          </a:solidFill>
          <a:ln w="76200">
            <a:noFill/>
          </a:ln>
          <a:effectLst>
            <a:outerShdw blurRad="393700" dir="5400000" algn="ctr" rotWithShape="0">
              <a:schemeClr val="tx1">
                <a:alpha val="16000"/>
              </a:schemeClr>
            </a:outerShdw>
          </a:effectLst>
        </p:spPr>
        <p:txBody>
          <a:bodyPr wrap="square" rtlCol="0">
            <a:spAutoFit/>
          </a:bodyPr>
          <a:lstStyle/>
          <a:p>
            <a:pPr algn="ctr"/>
            <a:r>
              <a:rPr lang="en-GB" sz="9600" dirty="0">
                <a:solidFill>
                  <a:srgbClr val="00B0F0"/>
                </a:solidFill>
                <a:latin typeface="Helvetica" pitchFamily="2" charset="0"/>
                <a:ea typeface="Roboto Lt" pitchFamily="2" charset="0"/>
              </a:rPr>
              <a:t>CHILDREN</a:t>
            </a:r>
            <a:endParaRPr lang="en-GB" sz="6600" dirty="0">
              <a:solidFill>
                <a:srgbClr val="00B0F0"/>
              </a:solidFill>
              <a:latin typeface="Helvetica" pitchFamily="2" charset="0"/>
              <a:ea typeface="Roboto Bk" pitchFamily="2" charset="0"/>
            </a:endParaRPr>
          </a:p>
        </p:txBody>
      </p:sp>
    </p:spTree>
    <p:extLst>
      <p:ext uri="{BB962C8B-B14F-4D97-AF65-F5344CB8AC3E}">
        <p14:creationId xmlns:p14="http://schemas.microsoft.com/office/powerpoint/2010/main" val="1376152906"/>
      </p:ext>
    </p:extLst>
  </p:cSld>
  <p:clrMapOvr>
    <a:masterClrMapping/>
  </p:clrMapOvr>
  <mc:AlternateContent xmlns:mc="http://schemas.openxmlformats.org/markup-compatibility/2006" xmlns:p14="http://schemas.microsoft.com/office/powerpoint/2010/main">
    <mc:Choice Requires="p14">
      <p:transition p14:dur="0" advTm="76023"/>
    </mc:Choice>
    <mc:Fallback xmlns="">
      <p:transition advTm="7602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00000-0008-0000-0000-000003000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172" y="3163603"/>
            <a:ext cx="2405526" cy="3480292"/>
          </a:xfrm>
          <a:prstGeom prst="rect">
            <a:avLst/>
          </a:prstGeom>
        </p:spPr>
      </p:pic>
      <p:pic>
        <p:nvPicPr>
          <p:cNvPr id="18" name="Picture 17">
            <a:extLst>
              <a:ext uri="{FF2B5EF4-FFF2-40B4-BE49-F238E27FC236}">
                <a16:creationId xmlns:a16="http://schemas.microsoft.com/office/drawing/2014/main" id="{00000000-0008-0000-0000-00003A000000}"/>
              </a:ext>
            </a:extLst>
          </p:cNvPr>
          <p:cNvPicPr>
            <a:picLocks noChangeAspect="1"/>
          </p:cNvPicPr>
          <p:nvPr/>
        </p:nvPicPr>
        <p:blipFill>
          <a:blip r:embed="rId3"/>
          <a:stretch>
            <a:fillRect/>
          </a:stretch>
        </p:blipFill>
        <p:spPr>
          <a:xfrm>
            <a:off x="97617" y="677085"/>
            <a:ext cx="2962813" cy="2602484"/>
          </a:xfrm>
          <a:prstGeom prst="rect">
            <a:avLst/>
          </a:prstGeom>
        </p:spPr>
      </p:pic>
      <p:pic>
        <p:nvPicPr>
          <p:cNvPr id="19" name="Picture 18">
            <a:extLst>
              <a:ext uri="{FF2B5EF4-FFF2-40B4-BE49-F238E27FC236}">
                <a16:creationId xmlns:a16="http://schemas.microsoft.com/office/drawing/2014/main" id="{00000000-0008-0000-0000-00001F000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876" y="340371"/>
            <a:ext cx="2108781" cy="2615412"/>
          </a:xfrm>
          <a:prstGeom prst="rect">
            <a:avLst/>
          </a:prstGeom>
        </p:spPr>
      </p:pic>
      <p:pic>
        <p:nvPicPr>
          <p:cNvPr id="20" name="Picture 19">
            <a:extLst>
              <a:ext uri="{FF2B5EF4-FFF2-40B4-BE49-F238E27FC236}">
                <a16:creationId xmlns:a16="http://schemas.microsoft.com/office/drawing/2014/main" id="{00000000-0008-0000-0000-00002000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30825"/>
            <a:ext cx="2118505" cy="2634505"/>
          </a:xfrm>
          <a:prstGeom prst="rect">
            <a:avLst/>
          </a:prstGeom>
        </p:spPr>
      </p:pic>
      <p:pic>
        <p:nvPicPr>
          <p:cNvPr id="21" name="Picture 20">
            <a:extLst>
              <a:ext uri="{FF2B5EF4-FFF2-40B4-BE49-F238E27FC236}">
                <a16:creationId xmlns:a16="http://schemas.microsoft.com/office/drawing/2014/main" id="{00000000-0008-0000-0000-000021000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9477" y="271565"/>
            <a:ext cx="2118505" cy="2718667"/>
          </a:xfrm>
          <a:prstGeom prst="rect">
            <a:avLst/>
          </a:prstGeom>
        </p:spPr>
      </p:pic>
      <p:pic>
        <p:nvPicPr>
          <p:cNvPr id="22" name="Picture 21">
            <a:extLst>
              <a:ext uri="{FF2B5EF4-FFF2-40B4-BE49-F238E27FC236}">
                <a16:creationId xmlns:a16="http://schemas.microsoft.com/office/drawing/2014/main" id="{00000000-0008-0000-0000-00002D000000}"/>
              </a:ext>
            </a:extLst>
          </p:cNvPr>
          <p:cNvPicPr>
            <a:picLocks noChangeAspect="1"/>
          </p:cNvPicPr>
          <p:nvPr/>
        </p:nvPicPr>
        <p:blipFill>
          <a:blip r:embed="rId7"/>
          <a:stretch>
            <a:fillRect/>
          </a:stretch>
        </p:blipFill>
        <p:spPr>
          <a:xfrm>
            <a:off x="10022200" y="271565"/>
            <a:ext cx="1974920" cy="2677934"/>
          </a:xfrm>
          <a:prstGeom prst="rect">
            <a:avLst/>
          </a:prstGeom>
        </p:spPr>
      </p:pic>
      <p:pic>
        <p:nvPicPr>
          <p:cNvPr id="23" name="Picture 22">
            <a:extLst>
              <a:ext uri="{FF2B5EF4-FFF2-40B4-BE49-F238E27FC236}">
                <a16:creationId xmlns:a16="http://schemas.microsoft.com/office/drawing/2014/main" id="{00000000-0008-0000-0000-000031000000}"/>
              </a:ext>
            </a:extLst>
          </p:cNvPr>
          <p:cNvPicPr>
            <a:picLocks noChangeAspect="1"/>
          </p:cNvPicPr>
          <p:nvPr/>
        </p:nvPicPr>
        <p:blipFill>
          <a:blip r:embed="rId8"/>
          <a:stretch>
            <a:fillRect/>
          </a:stretch>
        </p:blipFill>
        <p:spPr>
          <a:xfrm>
            <a:off x="2445904" y="1133110"/>
            <a:ext cx="2424353" cy="2300552"/>
          </a:xfrm>
          <a:prstGeom prst="rect">
            <a:avLst/>
          </a:prstGeom>
        </p:spPr>
      </p:pic>
      <p:pic>
        <p:nvPicPr>
          <p:cNvPr id="24" name="Picture 23">
            <a:extLst>
              <a:ext uri="{FF2B5EF4-FFF2-40B4-BE49-F238E27FC236}">
                <a16:creationId xmlns:a16="http://schemas.microsoft.com/office/drawing/2014/main" id="{918237EC-8E80-6067-95C1-8DFA4D4DA0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2957" y="3279569"/>
            <a:ext cx="2405526" cy="3455988"/>
          </a:xfrm>
          <a:prstGeom prst="rect">
            <a:avLst/>
          </a:prstGeom>
        </p:spPr>
      </p:pic>
      <p:pic>
        <p:nvPicPr>
          <p:cNvPr id="25" name="Picture 24">
            <a:extLst>
              <a:ext uri="{FF2B5EF4-FFF2-40B4-BE49-F238E27FC236}">
                <a16:creationId xmlns:a16="http://schemas.microsoft.com/office/drawing/2014/main" id="{CB6E9035-F046-CBF1-CE0C-37FBD25EA301}"/>
              </a:ext>
            </a:extLst>
          </p:cNvPr>
          <p:cNvPicPr>
            <a:picLocks noChangeAspect="1"/>
          </p:cNvPicPr>
          <p:nvPr/>
        </p:nvPicPr>
        <p:blipFill>
          <a:blip r:embed="rId10"/>
          <a:stretch>
            <a:fillRect/>
          </a:stretch>
        </p:blipFill>
        <p:spPr>
          <a:xfrm rot="444945">
            <a:off x="4448572" y="3223831"/>
            <a:ext cx="2546101" cy="3400570"/>
          </a:xfrm>
          <a:prstGeom prst="rect">
            <a:avLst/>
          </a:prstGeom>
          <a:ln>
            <a:solidFill>
              <a:schemeClr val="bg1"/>
            </a:solidFill>
          </a:ln>
        </p:spPr>
      </p:pic>
      <p:pic>
        <p:nvPicPr>
          <p:cNvPr id="26" name="Picture 25">
            <a:extLst>
              <a:ext uri="{FF2B5EF4-FFF2-40B4-BE49-F238E27FC236}">
                <a16:creationId xmlns:a16="http://schemas.microsoft.com/office/drawing/2014/main" id="{5E4276BF-24C2-0C1F-2C5F-7F88965F96D4}"/>
              </a:ext>
            </a:extLst>
          </p:cNvPr>
          <p:cNvPicPr>
            <a:picLocks noChangeAspect="1"/>
          </p:cNvPicPr>
          <p:nvPr/>
        </p:nvPicPr>
        <p:blipFill>
          <a:blip r:embed="rId11"/>
          <a:stretch>
            <a:fillRect/>
          </a:stretch>
        </p:blipFill>
        <p:spPr>
          <a:xfrm>
            <a:off x="2399243" y="3397528"/>
            <a:ext cx="2587876" cy="3411412"/>
          </a:xfrm>
          <a:prstGeom prst="rect">
            <a:avLst/>
          </a:prstGeom>
        </p:spPr>
      </p:pic>
      <p:sp>
        <p:nvSpPr>
          <p:cNvPr id="16" name="TextBox 15">
            <a:extLst>
              <a:ext uri="{FF2B5EF4-FFF2-40B4-BE49-F238E27FC236}">
                <a16:creationId xmlns:a16="http://schemas.microsoft.com/office/drawing/2014/main" id="{D59DDBF1-9680-8758-43D0-0BB1C9A1A40C}"/>
              </a:ext>
            </a:extLst>
          </p:cNvPr>
          <p:cNvSpPr txBox="1"/>
          <p:nvPr/>
        </p:nvSpPr>
        <p:spPr>
          <a:xfrm rot="20174600">
            <a:off x="-219894" y="88790"/>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pic>
        <p:nvPicPr>
          <p:cNvPr id="2" name="Picture 1">
            <a:extLst>
              <a:ext uri="{FF2B5EF4-FFF2-40B4-BE49-F238E27FC236}">
                <a16:creationId xmlns:a16="http://schemas.microsoft.com/office/drawing/2014/main" id="{003D885D-98D5-D071-E409-82D237FF2EFA}"/>
              </a:ext>
            </a:extLst>
          </p:cNvPr>
          <p:cNvPicPr>
            <a:picLocks noChangeAspect="1"/>
          </p:cNvPicPr>
          <p:nvPr/>
        </p:nvPicPr>
        <p:blipFill>
          <a:blip r:embed="rId12"/>
          <a:stretch>
            <a:fillRect/>
          </a:stretch>
        </p:blipFill>
        <p:spPr>
          <a:xfrm>
            <a:off x="59713" y="3329277"/>
            <a:ext cx="2339530" cy="3356571"/>
          </a:xfrm>
          <a:prstGeom prst="rect">
            <a:avLst/>
          </a:prstGeom>
        </p:spPr>
      </p:pic>
    </p:spTree>
    <p:extLst>
      <p:ext uri="{BB962C8B-B14F-4D97-AF65-F5344CB8AC3E}">
        <p14:creationId xmlns:p14="http://schemas.microsoft.com/office/powerpoint/2010/main" val="3691568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BD3E4-944A-39EF-DCE6-59A29BC49BF1}"/>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5CB216A-6D52-2603-B664-242F8BB574A7}"/>
              </a:ext>
            </a:extLst>
          </p:cNvPr>
          <p:cNvPicPr>
            <a:picLocks noChangeAspect="1"/>
          </p:cNvPicPr>
          <p:nvPr/>
        </p:nvPicPr>
        <p:blipFill>
          <a:blip r:embed="rId2"/>
          <a:stretch>
            <a:fillRect/>
          </a:stretch>
        </p:blipFill>
        <p:spPr>
          <a:xfrm>
            <a:off x="940766" y="1235224"/>
            <a:ext cx="5840045" cy="5129795"/>
          </a:xfrm>
          <a:prstGeom prst="rect">
            <a:avLst/>
          </a:prstGeom>
        </p:spPr>
      </p:pic>
      <p:sp>
        <p:nvSpPr>
          <p:cNvPr id="16" name="TextBox 15">
            <a:extLst>
              <a:ext uri="{FF2B5EF4-FFF2-40B4-BE49-F238E27FC236}">
                <a16:creationId xmlns:a16="http://schemas.microsoft.com/office/drawing/2014/main" id="{2A43D137-85A2-8677-D2AF-6E96DB92ED1C}"/>
              </a:ext>
            </a:extLst>
          </p:cNvPr>
          <p:cNvSpPr txBox="1"/>
          <p:nvPr/>
        </p:nvSpPr>
        <p:spPr>
          <a:xfrm rot="20174600">
            <a:off x="1205145" y="599430"/>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4" name="TextBox 3">
            <a:extLst>
              <a:ext uri="{FF2B5EF4-FFF2-40B4-BE49-F238E27FC236}">
                <a16:creationId xmlns:a16="http://schemas.microsoft.com/office/drawing/2014/main" id="{C514EE2E-CFC2-181E-A094-788AE60B4835}"/>
              </a:ext>
            </a:extLst>
          </p:cNvPr>
          <p:cNvSpPr txBox="1"/>
          <p:nvPr/>
        </p:nvSpPr>
        <p:spPr>
          <a:xfrm>
            <a:off x="6995612" y="3458595"/>
            <a:ext cx="5065759" cy="3139321"/>
          </a:xfrm>
          <a:prstGeom prst="rect">
            <a:avLst/>
          </a:prstGeom>
          <a:noFill/>
        </p:spPr>
        <p:txBody>
          <a:bodyPr wrap="square" rtlCol="0">
            <a:spAutoFit/>
          </a:bodyPr>
          <a:lstStyle/>
          <a:p>
            <a:r>
              <a:rPr lang="en-GB" dirty="0">
                <a:solidFill>
                  <a:srgbClr val="000000"/>
                </a:solidFill>
                <a:effectLst/>
                <a:latin typeface="Geneva" panose="020B0503030404040204" pitchFamily="34" charset="0"/>
              </a:rPr>
              <a:t>This book introduces kids to different emotions, helping them understand and manage their feelings in a healthy way. It’s perfect for building emotional intelligence.</a:t>
            </a:r>
          </a:p>
          <a:p>
            <a:endParaRPr lang="en-GB" dirty="0">
              <a:solidFill>
                <a:srgbClr val="000000"/>
              </a:solidFill>
              <a:effectLst/>
              <a:latin typeface="Geneva" panose="020B0503030404040204" pitchFamily="34" charset="0"/>
            </a:endParaRPr>
          </a:p>
          <a:p>
            <a:r>
              <a:rPr lang="en-GB" dirty="0">
                <a:solidFill>
                  <a:srgbClr val="000000"/>
                </a:solidFill>
                <a:effectLst/>
                <a:latin typeface="Geneva" panose="020B0503030404040204" pitchFamily="34" charset="0"/>
              </a:rPr>
              <a:t>- Identify and manage feelings and set healthy boundaries</a:t>
            </a:r>
          </a:p>
          <a:p>
            <a:r>
              <a:rPr lang="en-GB" dirty="0">
                <a:solidFill>
                  <a:srgbClr val="000000"/>
                </a:solidFill>
                <a:effectLst/>
                <a:latin typeface="Geneva" panose="020B0503030404040204" pitchFamily="34" charset="0"/>
              </a:rPr>
              <a:t>- Encourage problem-solving and emotional awareness</a:t>
            </a:r>
          </a:p>
          <a:p>
            <a:r>
              <a:rPr lang="en-GB" dirty="0">
                <a:solidFill>
                  <a:srgbClr val="000000"/>
                </a:solidFill>
                <a:effectLst/>
                <a:latin typeface="Geneva" panose="020B0503030404040204" pitchFamily="34" charset="0"/>
              </a:rPr>
              <a:t>- Empower children to understand their emotions</a:t>
            </a:r>
          </a:p>
        </p:txBody>
      </p:sp>
      <p:pic>
        <p:nvPicPr>
          <p:cNvPr id="5" name="Picture 4">
            <a:extLst>
              <a:ext uri="{FF2B5EF4-FFF2-40B4-BE49-F238E27FC236}">
                <a16:creationId xmlns:a16="http://schemas.microsoft.com/office/drawing/2014/main" id="{7D9F7D95-A9CB-79D4-60A5-AFD01E002570}"/>
              </a:ext>
            </a:extLst>
          </p:cNvPr>
          <p:cNvPicPr>
            <a:picLocks noChangeAspect="1"/>
          </p:cNvPicPr>
          <p:nvPr/>
        </p:nvPicPr>
        <p:blipFill>
          <a:blip r:embed="rId3"/>
          <a:stretch>
            <a:fillRect/>
          </a:stretch>
        </p:blipFill>
        <p:spPr>
          <a:xfrm>
            <a:off x="5924814" y="190004"/>
            <a:ext cx="2604556" cy="3016745"/>
          </a:xfrm>
          <a:prstGeom prst="rect">
            <a:avLst/>
          </a:prstGeom>
        </p:spPr>
      </p:pic>
      <p:pic>
        <p:nvPicPr>
          <p:cNvPr id="6" name="Picture 5">
            <a:extLst>
              <a:ext uri="{FF2B5EF4-FFF2-40B4-BE49-F238E27FC236}">
                <a16:creationId xmlns:a16="http://schemas.microsoft.com/office/drawing/2014/main" id="{65D64E7B-B7A7-7672-91A4-A83211269E48}"/>
              </a:ext>
            </a:extLst>
          </p:cNvPr>
          <p:cNvPicPr>
            <a:picLocks noChangeAspect="1"/>
          </p:cNvPicPr>
          <p:nvPr/>
        </p:nvPicPr>
        <p:blipFill>
          <a:blip r:embed="rId4"/>
          <a:stretch>
            <a:fillRect/>
          </a:stretch>
        </p:blipFill>
        <p:spPr>
          <a:xfrm>
            <a:off x="8896720" y="148431"/>
            <a:ext cx="2800350" cy="3016250"/>
          </a:xfrm>
          <a:prstGeom prst="rect">
            <a:avLst/>
          </a:prstGeom>
        </p:spPr>
      </p:pic>
    </p:spTree>
    <p:extLst>
      <p:ext uri="{BB962C8B-B14F-4D97-AF65-F5344CB8AC3E}">
        <p14:creationId xmlns:p14="http://schemas.microsoft.com/office/powerpoint/2010/main" val="2286147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3CD3-1889-40AF-D71E-B29793EEC7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3599A9-9040-275E-72C2-C406306066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8392" y="838145"/>
            <a:ext cx="4008002" cy="5798739"/>
          </a:xfrm>
          <a:prstGeom prst="rect">
            <a:avLst/>
          </a:prstGeom>
        </p:spPr>
      </p:pic>
      <p:sp>
        <p:nvSpPr>
          <p:cNvPr id="16" name="TextBox 15">
            <a:extLst>
              <a:ext uri="{FF2B5EF4-FFF2-40B4-BE49-F238E27FC236}">
                <a16:creationId xmlns:a16="http://schemas.microsoft.com/office/drawing/2014/main" id="{0966092C-78D9-3F90-082D-FA2BC95839E8}"/>
              </a:ext>
            </a:extLst>
          </p:cNvPr>
          <p:cNvSpPr txBox="1"/>
          <p:nvPr/>
        </p:nvSpPr>
        <p:spPr>
          <a:xfrm rot="20706515">
            <a:off x="1240771" y="219418"/>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5" name="TextBox 4">
            <a:extLst>
              <a:ext uri="{FF2B5EF4-FFF2-40B4-BE49-F238E27FC236}">
                <a16:creationId xmlns:a16="http://schemas.microsoft.com/office/drawing/2014/main" id="{8788D855-6CDE-A19D-3E18-CC964558810C}"/>
              </a:ext>
            </a:extLst>
          </p:cNvPr>
          <p:cNvSpPr txBox="1"/>
          <p:nvPr/>
        </p:nvSpPr>
        <p:spPr>
          <a:xfrm>
            <a:off x="5804065" y="1004573"/>
            <a:ext cx="6097978" cy="5632311"/>
          </a:xfrm>
          <a:prstGeom prst="rect">
            <a:avLst/>
          </a:prstGeom>
          <a:noFill/>
        </p:spPr>
        <p:txBody>
          <a:bodyPr wrap="square">
            <a:spAutoFit/>
          </a:bodyPr>
          <a:lstStyle/>
          <a:p>
            <a:r>
              <a:rPr lang="en-GB" dirty="0">
                <a:solidFill>
                  <a:srgbClr val="000000"/>
                </a:solidFill>
                <a:effectLst/>
                <a:latin typeface="Geneva" panose="020B0503030404040204" pitchFamily="34" charset="0"/>
              </a:rPr>
              <a:t>Welcome to The Alphabet of Values, a unique collection of teaching strategies, diverse cultural narratives, and interdisciplinary activities to </a:t>
            </a:r>
            <a:r>
              <a:rPr lang="en-GB" dirty="0" err="1">
                <a:solidFill>
                  <a:srgbClr val="000000"/>
                </a:solidFill>
                <a:effectLst/>
                <a:latin typeface="Geneva" panose="020B0503030404040204" pitchFamily="34" charset="0"/>
              </a:rPr>
              <a:t>instill</a:t>
            </a:r>
            <a:r>
              <a:rPr lang="en-GB" dirty="0">
                <a:solidFill>
                  <a:srgbClr val="000000"/>
                </a:solidFill>
                <a:effectLst/>
                <a:latin typeface="Geneva" panose="020B0503030404040204" pitchFamily="34" charset="0"/>
              </a:rPr>
              <a:t> essential Christian values in young minds.</a:t>
            </a:r>
          </a:p>
          <a:p>
            <a:br>
              <a:rPr lang="en-GB" dirty="0">
                <a:solidFill>
                  <a:srgbClr val="000000"/>
                </a:solidFill>
                <a:effectLst/>
                <a:latin typeface="Geneva" panose="020B0503030404040204" pitchFamily="34" charset="0"/>
              </a:rPr>
            </a:br>
            <a:endParaRPr lang="en-GB" dirty="0">
              <a:solidFill>
                <a:srgbClr val="000000"/>
              </a:solidFill>
              <a:effectLst/>
              <a:latin typeface="Geneva" panose="020B0503030404040204" pitchFamily="34" charset="0"/>
            </a:endParaRPr>
          </a:p>
          <a:p>
            <a:r>
              <a:rPr lang="en-GB" dirty="0">
                <a:solidFill>
                  <a:srgbClr val="000000"/>
                </a:solidFill>
                <a:effectLst/>
                <a:latin typeface="Geneva" panose="020B0503030404040204" pitchFamily="34" charset="0"/>
              </a:rPr>
              <a:t>Each value is illuminated by captivating stories, woven by authors from a kaleidoscope of cultural backgrounds, which serve as powerful conduits for instilling virtues that transcend borders and resonate universally.</a:t>
            </a:r>
          </a:p>
          <a:p>
            <a:br>
              <a:rPr lang="en-GB" dirty="0">
                <a:solidFill>
                  <a:srgbClr val="000000"/>
                </a:solidFill>
                <a:effectLst/>
                <a:latin typeface="Geneva" panose="020B0503030404040204" pitchFamily="34" charset="0"/>
              </a:rPr>
            </a:br>
            <a:endParaRPr lang="en-GB" dirty="0">
              <a:solidFill>
                <a:srgbClr val="000000"/>
              </a:solidFill>
              <a:effectLst/>
              <a:latin typeface="Geneva" panose="020B0503030404040204" pitchFamily="34" charset="0"/>
            </a:endParaRPr>
          </a:p>
          <a:p>
            <a:r>
              <a:rPr lang="en-GB" dirty="0">
                <a:solidFill>
                  <a:srgbClr val="000000"/>
                </a:solidFill>
                <a:effectLst/>
                <a:latin typeface="Geneva" panose="020B0503030404040204" pitchFamily="34" charset="0"/>
              </a:rPr>
              <a:t>Whether you are a teacher, a parent, or a curious young mind, this guide beckons you to embark on an adventure of discovery, growth, and understanding!</a:t>
            </a:r>
          </a:p>
          <a:p>
            <a:endParaRPr lang="en-GB" dirty="0">
              <a:solidFill>
                <a:srgbClr val="000000"/>
              </a:solidFill>
              <a:latin typeface="Geneva" panose="020B0503030404040204" pitchFamily="34" charset="0"/>
            </a:endParaRPr>
          </a:p>
          <a:p>
            <a:r>
              <a:rPr lang="en-GB" dirty="0">
                <a:solidFill>
                  <a:srgbClr val="000000"/>
                </a:solidFill>
                <a:effectLst/>
                <a:latin typeface="Helvetica" pitchFamily="2" charset="0"/>
              </a:rPr>
              <a:t>Age: 7</a:t>
            </a:r>
            <a:r>
              <a:rPr lang="en-GB" b="1" dirty="0">
                <a:solidFill>
                  <a:srgbClr val="000000"/>
                </a:solidFill>
                <a:effectLst/>
                <a:latin typeface="Helvetica" pitchFamily="2" charset="0"/>
              </a:rPr>
              <a:t>-11</a:t>
            </a:r>
            <a:r>
              <a:rPr lang="en-GB" dirty="0">
                <a:solidFill>
                  <a:srgbClr val="000000"/>
                </a:solidFill>
                <a:effectLst/>
                <a:latin typeface="Helvetica" pitchFamily="2" charset="0"/>
              </a:rPr>
              <a:t> •  Pages: 144 • Size A4  • Hardcover, Illustrated </a:t>
            </a:r>
            <a:br>
              <a:rPr lang="en-GB" dirty="0">
                <a:solidFill>
                  <a:srgbClr val="000000"/>
                </a:solidFill>
                <a:effectLst/>
                <a:latin typeface="Helvetica" pitchFamily="2" charset="0"/>
              </a:rPr>
            </a:br>
            <a:endParaRPr lang="en-GB" dirty="0">
              <a:solidFill>
                <a:srgbClr val="000000"/>
              </a:solidFill>
              <a:effectLst/>
              <a:latin typeface="Helvetica" pitchFamily="2" charset="0"/>
            </a:endParaRPr>
          </a:p>
          <a:p>
            <a:endParaRPr lang="en-GB" dirty="0">
              <a:solidFill>
                <a:srgbClr val="000000"/>
              </a:solidFill>
              <a:effectLst/>
              <a:latin typeface="Geneva" panose="020B0503030404040204" pitchFamily="34" charset="0"/>
            </a:endParaRPr>
          </a:p>
        </p:txBody>
      </p:sp>
      <p:pic>
        <p:nvPicPr>
          <p:cNvPr id="6" name="Picture 5">
            <a:extLst>
              <a:ext uri="{FF2B5EF4-FFF2-40B4-BE49-F238E27FC236}">
                <a16:creationId xmlns:a16="http://schemas.microsoft.com/office/drawing/2014/main" id="{C56E6D6F-A7DA-940F-5BF2-A98A9C180329}"/>
              </a:ext>
            </a:extLst>
          </p:cNvPr>
          <p:cNvPicPr>
            <a:picLocks noChangeAspect="1"/>
          </p:cNvPicPr>
          <p:nvPr/>
        </p:nvPicPr>
        <p:blipFill>
          <a:blip r:embed="rId3"/>
          <a:stretch>
            <a:fillRect/>
          </a:stretch>
        </p:blipFill>
        <p:spPr>
          <a:xfrm>
            <a:off x="11190994" y="5973058"/>
            <a:ext cx="889000" cy="723900"/>
          </a:xfrm>
          <a:prstGeom prst="rect">
            <a:avLst/>
          </a:prstGeom>
        </p:spPr>
      </p:pic>
    </p:spTree>
    <p:extLst>
      <p:ext uri="{BB962C8B-B14F-4D97-AF65-F5344CB8AC3E}">
        <p14:creationId xmlns:p14="http://schemas.microsoft.com/office/powerpoint/2010/main" val="3576476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7F50B-A610-532F-94B8-85BA3D696D58}"/>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704F79DB-4E4F-D9DC-62BB-88AD45E77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86242">
            <a:off x="1277285" y="775361"/>
            <a:ext cx="4111925" cy="5907549"/>
          </a:xfrm>
          <a:prstGeom prst="rect">
            <a:avLst/>
          </a:prstGeom>
        </p:spPr>
      </p:pic>
      <p:sp>
        <p:nvSpPr>
          <p:cNvPr id="16" name="TextBox 15">
            <a:extLst>
              <a:ext uri="{FF2B5EF4-FFF2-40B4-BE49-F238E27FC236}">
                <a16:creationId xmlns:a16="http://schemas.microsoft.com/office/drawing/2014/main" id="{5DFDFE68-9E2B-3CE4-7BD4-D375A400FC6C}"/>
              </a:ext>
            </a:extLst>
          </p:cNvPr>
          <p:cNvSpPr txBox="1"/>
          <p:nvPr/>
        </p:nvSpPr>
        <p:spPr>
          <a:xfrm rot="20634830">
            <a:off x="1358057" y="37279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5" name="TextBox 4">
            <a:extLst>
              <a:ext uri="{FF2B5EF4-FFF2-40B4-BE49-F238E27FC236}">
                <a16:creationId xmlns:a16="http://schemas.microsoft.com/office/drawing/2014/main" id="{103D35B6-66DD-3805-FAEF-5BBCCDDC96EE}"/>
              </a:ext>
            </a:extLst>
          </p:cNvPr>
          <p:cNvSpPr txBox="1"/>
          <p:nvPr/>
        </p:nvSpPr>
        <p:spPr>
          <a:xfrm>
            <a:off x="5815941" y="884942"/>
            <a:ext cx="6097978" cy="5355312"/>
          </a:xfrm>
          <a:prstGeom prst="rect">
            <a:avLst/>
          </a:prstGeom>
          <a:noFill/>
        </p:spPr>
        <p:txBody>
          <a:bodyPr wrap="square">
            <a:spAutoFit/>
          </a:bodyPr>
          <a:lstStyle/>
          <a:p>
            <a:r>
              <a:rPr lang="en-GB" dirty="0">
                <a:solidFill>
                  <a:srgbClr val="000000"/>
                </a:solidFill>
                <a:effectLst/>
                <a:latin typeface="Geneva" panose="020B0503030404040204" pitchFamily="34" charset="0"/>
              </a:rPr>
              <a:t>Your children will love these heart-warming sermons from all over the world who discover how to put their Bible-based values into practice! </a:t>
            </a:r>
          </a:p>
          <a:p>
            <a:br>
              <a:rPr lang="en-GB" dirty="0">
                <a:solidFill>
                  <a:srgbClr val="000000"/>
                </a:solidFill>
                <a:effectLst/>
                <a:latin typeface="Geneva" panose="020B0503030404040204" pitchFamily="34" charset="0"/>
              </a:rPr>
            </a:br>
            <a:endParaRPr lang="en-GB" dirty="0">
              <a:solidFill>
                <a:srgbClr val="000000"/>
              </a:solidFill>
              <a:effectLst/>
              <a:latin typeface="Geneva" panose="020B0503030404040204" pitchFamily="34" charset="0"/>
            </a:endParaRPr>
          </a:p>
          <a:p>
            <a:r>
              <a:rPr lang="en-GB" dirty="0">
                <a:solidFill>
                  <a:srgbClr val="000000"/>
                </a:solidFill>
                <a:effectLst/>
                <a:latin typeface="Geneva" panose="020B0503030404040204" pitchFamily="34" charset="0"/>
              </a:rPr>
              <a:t>The value in each sermon is supported with multiple Scripture texts, and each sermon is concluded with a prayer. </a:t>
            </a:r>
          </a:p>
          <a:p>
            <a:br>
              <a:rPr lang="en-GB" dirty="0">
                <a:solidFill>
                  <a:srgbClr val="000000"/>
                </a:solidFill>
                <a:effectLst/>
                <a:latin typeface="Geneva" panose="020B0503030404040204" pitchFamily="34" charset="0"/>
              </a:rPr>
            </a:br>
            <a:endParaRPr lang="en-GB" dirty="0">
              <a:solidFill>
                <a:srgbClr val="000000"/>
              </a:solidFill>
              <a:effectLst/>
              <a:latin typeface="Geneva" panose="020B0503030404040204" pitchFamily="34" charset="0"/>
            </a:endParaRPr>
          </a:p>
          <a:p>
            <a:r>
              <a:rPr lang="en-GB" dirty="0">
                <a:solidFill>
                  <a:srgbClr val="000000"/>
                </a:solidFill>
                <a:effectLst/>
                <a:latin typeface="Geneva" panose="020B0503030404040204" pitchFamily="34" charset="0"/>
              </a:rPr>
              <a:t>These short but fascinating sermons are designed to enhance children’s faith in God and improve their relations with their families and church families, as well as giving them useful social skills.</a:t>
            </a:r>
          </a:p>
          <a:p>
            <a:br>
              <a:rPr lang="en-GB" dirty="0">
                <a:solidFill>
                  <a:srgbClr val="000000"/>
                </a:solidFill>
                <a:effectLst/>
                <a:latin typeface="Geneva" panose="020B0503030404040204" pitchFamily="34" charset="0"/>
              </a:rPr>
            </a:br>
            <a:endParaRPr lang="en-GB" dirty="0">
              <a:solidFill>
                <a:srgbClr val="000000"/>
              </a:solidFill>
              <a:effectLst/>
              <a:latin typeface="Geneva" panose="020B0503030404040204" pitchFamily="34" charset="0"/>
            </a:endParaRPr>
          </a:p>
          <a:p>
            <a:r>
              <a:rPr lang="en-GB" dirty="0">
                <a:solidFill>
                  <a:srgbClr val="000000"/>
                </a:solidFill>
                <a:effectLst/>
                <a:latin typeface="Geneva" panose="020B0503030404040204" pitchFamily="34" charset="0"/>
              </a:rPr>
              <a:t>May your home be blessed and your children inspired to grow in God’s love as you share these sermons with them.</a:t>
            </a:r>
          </a:p>
        </p:txBody>
      </p:sp>
      <p:pic>
        <p:nvPicPr>
          <p:cNvPr id="6" name="Picture 5">
            <a:extLst>
              <a:ext uri="{FF2B5EF4-FFF2-40B4-BE49-F238E27FC236}">
                <a16:creationId xmlns:a16="http://schemas.microsoft.com/office/drawing/2014/main" id="{E2A7E6C5-DB56-0763-B442-42F8999FBCF8}"/>
              </a:ext>
            </a:extLst>
          </p:cNvPr>
          <p:cNvPicPr>
            <a:picLocks noChangeAspect="1"/>
          </p:cNvPicPr>
          <p:nvPr/>
        </p:nvPicPr>
        <p:blipFill>
          <a:blip r:embed="rId3"/>
          <a:stretch>
            <a:fillRect/>
          </a:stretch>
        </p:blipFill>
        <p:spPr>
          <a:xfrm>
            <a:off x="11190994" y="5973058"/>
            <a:ext cx="889000" cy="723900"/>
          </a:xfrm>
          <a:prstGeom prst="rect">
            <a:avLst/>
          </a:prstGeom>
        </p:spPr>
      </p:pic>
    </p:spTree>
    <p:extLst>
      <p:ext uri="{BB962C8B-B14F-4D97-AF65-F5344CB8AC3E}">
        <p14:creationId xmlns:p14="http://schemas.microsoft.com/office/powerpoint/2010/main" val="1865896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cover with a logo&#10;&#10;Description automatically generated">
            <a:extLst>
              <a:ext uri="{FF2B5EF4-FFF2-40B4-BE49-F238E27FC236}">
                <a16:creationId xmlns:a16="http://schemas.microsoft.com/office/drawing/2014/main" id="{73BABEF1-3900-3C3A-7D27-CF07EC0766C6}"/>
              </a:ext>
            </a:extLst>
          </p:cNvPr>
          <p:cNvPicPr>
            <a:picLocks noChangeAspect="1"/>
          </p:cNvPicPr>
          <p:nvPr/>
        </p:nvPicPr>
        <p:blipFill>
          <a:blip r:embed="rId2"/>
          <a:stretch>
            <a:fillRect/>
          </a:stretch>
        </p:blipFill>
        <p:spPr>
          <a:xfrm>
            <a:off x="1193675" y="119292"/>
            <a:ext cx="3506236" cy="2906485"/>
          </a:xfrm>
          <a:prstGeom prst="rect">
            <a:avLst/>
          </a:prstGeom>
        </p:spPr>
      </p:pic>
      <p:pic>
        <p:nvPicPr>
          <p:cNvPr id="5" name="Picture 4" descr="A blue and white logo&#10;&#10;Description automatically generated">
            <a:extLst>
              <a:ext uri="{FF2B5EF4-FFF2-40B4-BE49-F238E27FC236}">
                <a16:creationId xmlns:a16="http://schemas.microsoft.com/office/drawing/2014/main" id="{35386860-C6C1-4C46-FB4B-AD678C8F668E}"/>
              </a:ext>
            </a:extLst>
          </p:cNvPr>
          <p:cNvPicPr>
            <a:picLocks noChangeAspect="1"/>
          </p:cNvPicPr>
          <p:nvPr/>
        </p:nvPicPr>
        <p:blipFill>
          <a:blip r:embed="rId3"/>
          <a:stretch>
            <a:fillRect/>
          </a:stretch>
        </p:blipFill>
        <p:spPr>
          <a:xfrm>
            <a:off x="4827776" y="119291"/>
            <a:ext cx="3488937" cy="2906486"/>
          </a:xfrm>
          <a:prstGeom prst="rect">
            <a:avLst/>
          </a:prstGeom>
        </p:spPr>
      </p:pic>
      <p:pic>
        <p:nvPicPr>
          <p:cNvPr id="12" name="Picture 11" descr="A red and white logo&#10;&#10;Description automatically generated">
            <a:extLst>
              <a:ext uri="{FF2B5EF4-FFF2-40B4-BE49-F238E27FC236}">
                <a16:creationId xmlns:a16="http://schemas.microsoft.com/office/drawing/2014/main" id="{EA383491-4BA1-D0F2-A194-7B5DB3CB876A}"/>
              </a:ext>
            </a:extLst>
          </p:cNvPr>
          <p:cNvPicPr>
            <a:picLocks noChangeAspect="1"/>
          </p:cNvPicPr>
          <p:nvPr/>
        </p:nvPicPr>
        <p:blipFill>
          <a:blip r:embed="rId4"/>
          <a:stretch>
            <a:fillRect/>
          </a:stretch>
        </p:blipFill>
        <p:spPr>
          <a:xfrm>
            <a:off x="8533364" y="103914"/>
            <a:ext cx="3506236" cy="2921863"/>
          </a:xfrm>
          <a:prstGeom prst="rect">
            <a:avLst/>
          </a:prstGeom>
        </p:spPr>
      </p:pic>
      <p:sp>
        <p:nvSpPr>
          <p:cNvPr id="14" name="TextBox 13">
            <a:extLst>
              <a:ext uri="{FF2B5EF4-FFF2-40B4-BE49-F238E27FC236}">
                <a16:creationId xmlns:a16="http://schemas.microsoft.com/office/drawing/2014/main" id="{EDB70029-57C3-A31B-2BC9-2CF93F632CE2}"/>
              </a:ext>
            </a:extLst>
          </p:cNvPr>
          <p:cNvSpPr txBox="1"/>
          <p:nvPr/>
        </p:nvSpPr>
        <p:spPr>
          <a:xfrm>
            <a:off x="1080636" y="2826127"/>
            <a:ext cx="10983215" cy="4031873"/>
          </a:xfrm>
          <a:prstGeom prst="rect">
            <a:avLst/>
          </a:prstGeom>
          <a:noFill/>
        </p:spPr>
        <p:txBody>
          <a:bodyPr wrap="square">
            <a:spAutoFit/>
          </a:bodyPr>
          <a:lstStyle/>
          <a:p>
            <a:pPr rtl="0">
              <a:spcBef>
                <a:spcPts val="0"/>
              </a:spcBef>
              <a:spcAft>
                <a:spcPts val="0"/>
              </a:spcAft>
            </a:pPr>
            <a:r>
              <a:rPr lang="en-GB" sz="1600" b="1" i="0" u="none" strike="noStrike" dirty="0">
                <a:solidFill>
                  <a:srgbClr val="000000"/>
                </a:solidFill>
                <a:effectLst/>
                <a:latin typeface="Arial" panose="020B0604020202020204" pitchFamily="34" charset="0"/>
              </a:rPr>
              <a:t>Juniors:</a:t>
            </a:r>
            <a:endParaRPr lang="en-GB" sz="1600" b="1" dirty="0">
              <a:effectLst/>
            </a:endParaRPr>
          </a:p>
          <a:p>
            <a:pPr rtl="0">
              <a:spcBef>
                <a:spcPts val="0"/>
              </a:spcBef>
              <a:spcAft>
                <a:spcPts val="0"/>
              </a:spcAft>
            </a:pPr>
            <a:r>
              <a:rPr lang="en-GB" sz="1600" b="0" i="0" u="none" strike="noStrike" dirty="0">
                <a:solidFill>
                  <a:srgbClr val="000000"/>
                </a:solidFill>
                <a:effectLst/>
                <a:latin typeface="Arial" panose="020B0604020202020204" pitchFamily="34" charset="0"/>
              </a:rPr>
              <a:t>This growth mindset booklet builds juniors’ self-esteem and encourages positive thinking by providing a special place for them to explore, create, and learn about the power of their minds. Using activities and analogies, it allows them to plant seeds of possibility, water them with effort, and face the storms of worry and fear, helping them to cultivate resilience and a positive approach to challenges. </a:t>
            </a:r>
            <a:endParaRPr lang="en-GB" sz="1600" b="0" dirty="0">
              <a:effectLst/>
            </a:endParaRPr>
          </a:p>
          <a:p>
            <a:pPr rtl="0">
              <a:spcBef>
                <a:spcPts val="0"/>
              </a:spcBef>
              <a:spcAft>
                <a:spcPts val="0"/>
              </a:spcAft>
            </a:pPr>
            <a:br>
              <a:rPr lang="en-GB" sz="1600" b="1" dirty="0">
                <a:effectLst/>
              </a:rPr>
            </a:br>
            <a:r>
              <a:rPr lang="en-GB" sz="1600" b="1" i="0" u="none" strike="noStrike" dirty="0">
                <a:solidFill>
                  <a:srgbClr val="000000"/>
                </a:solidFill>
                <a:effectLst/>
                <a:latin typeface="Arial" panose="020B0604020202020204" pitchFamily="34" charset="0"/>
              </a:rPr>
              <a:t>Teens:</a:t>
            </a:r>
            <a:endParaRPr lang="en-GB" sz="1600" b="1" dirty="0">
              <a:effectLst/>
            </a:endParaRPr>
          </a:p>
          <a:p>
            <a:pPr rtl="0">
              <a:spcBef>
                <a:spcPts val="0"/>
              </a:spcBef>
              <a:spcAft>
                <a:spcPts val="0"/>
              </a:spcAft>
            </a:pPr>
            <a:r>
              <a:rPr lang="en-GB" sz="1600" b="0" i="0" u="none" strike="noStrike" dirty="0">
                <a:solidFill>
                  <a:srgbClr val="000000"/>
                </a:solidFill>
                <a:effectLst/>
                <a:latin typeface="Arial" panose="020B0604020202020204" pitchFamily="34" charset="0"/>
              </a:rPr>
              <a:t>Life is a tapestry woven with threads of certainty and uncertainty. Guided by stories of faith, both ancient and contemporary, this devotional invites you to embrace uncertainty, develop your faith, find strength in the midst of doubt, and navigate life’s unknowns with trust in God’s plan.</a:t>
            </a:r>
            <a:endParaRPr lang="en-GB" sz="1600" b="0" dirty="0">
              <a:effectLst/>
            </a:endParaRPr>
          </a:p>
          <a:p>
            <a:pPr rtl="0">
              <a:spcBef>
                <a:spcPts val="0"/>
              </a:spcBef>
              <a:spcAft>
                <a:spcPts val="0"/>
              </a:spcAft>
            </a:pPr>
            <a:br>
              <a:rPr lang="en-GB" sz="1600" b="1" dirty="0">
                <a:effectLst/>
              </a:rPr>
            </a:br>
            <a:r>
              <a:rPr lang="en-GB" sz="1600" b="1" i="0" u="none" strike="noStrike" dirty="0">
                <a:solidFill>
                  <a:srgbClr val="000000"/>
                </a:solidFill>
                <a:effectLst/>
                <a:latin typeface="Arial" panose="020B0604020202020204" pitchFamily="34" charset="0"/>
              </a:rPr>
              <a:t>Youth:</a:t>
            </a:r>
            <a:endParaRPr lang="en-GB" sz="1600" b="1" dirty="0">
              <a:effectLst/>
            </a:endParaRPr>
          </a:p>
          <a:p>
            <a:pPr rtl="0">
              <a:spcBef>
                <a:spcPts val="0"/>
              </a:spcBef>
              <a:spcAft>
                <a:spcPts val="0"/>
              </a:spcAft>
            </a:pPr>
            <a:r>
              <a:rPr lang="en-GB" sz="1600" b="0" i="0" u="none" strike="noStrike" dirty="0">
                <a:solidFill>
                  <a:srgbClr val="000000"/>
                </a:solidFill>
                <a:effectLst/>
                <a:latin typeface="Arial" panose="020B0604020202020204" pitchFamily="34" charset="0"/>
              </a:rPr>
              <a:t>In life, we all encounter giants – obstacles that loom large, threatening to crush our dreams and steal our joy. We need a roadmap to navigate the land of life’s giants. Drawing inspiration from biblical stories and personal reflection, may this practical devotional guide you to uncover the warrior within, discover the unwavering love of God, and prepare you to face your giants with courage, knowing that you are not alone, and that victory is within your reach.</a:t>
            </a:r>
            <a:endParaRPr lang="en-GB" sz="1600" b="0" dirty="0">
              <a:effectLst/>
            </a:endParaRPr>
          </a:p>
        </p:txBody>
      </p:sp>
    </p:spTree>
    <p:extLst>
      <p:ext uri="{BB962C8B-B14F-4D97-AF65-F5344CB8AC3E}">
        <p14:creationId xmlns:p14="http://schemas.microsoft.com/office/powerpoint/2010/main" val="233511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04E1B-2A4C-3EE2-0C72-7A8C9AA4D1B5}"/>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809542AD-2CBF-734C-9A09-CF4F03048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8839" y="118208"/>
            <a:ext cx="2450636" cy="3039397"/>
          </a:xfrm>
          <a:prstGeom prst="rect">
            <a:avLst/>
          </a:prstGeom>
        </p:spPr>
      </p:pic>
      <p:pic>
        <p:nvPicPr>
          <p:cNvPr id="20" name="Picture 19">
            <a:extLst>
              <a:ext uri="{FF2B5EF4-FFF2-40B4-BE49-F238E27FC236}">
                <a16:creationId xmlns:a16="http://schemas.microsoft.com/office/drawing/2014/main" id="{A4654AE7-676D-9709-FBA5-1911008A5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236" y="3706028"/>
            <a:ext cx="2450636" cy="3047532"/>
          </a:xfrm>
          <a:prstGeom prst="rect">
            <a:avLst/>
          </a:prstGeom>
        </p:spPr>
      </p:pic>
      <p:pic>
        <p:nvPicPr>
          <p:cNvPr id="21" name="Picture 20">
            <a:extLst>
              <a:ext uri="{FF2B5EF4-FFF2-40B4-BE49-F238E27FC236}">
                <a16:creationId xmlns:a16="http://schemas.microsoft.com/office/drawing/2014/main" id="{7AE4EB5A-3A50-C126-6EB1-086B4EF27E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7585" y="2172796"/>
            <a:ext cx="2268550" cy="2911219"/>
          </a:xfrm>
          <a:prstGeom prst="rect">
            <a:avLst/>
          </a:prstGeom>
        </p:spPr>
      </p:pic>
      <p:sp>
        <p:nvSpPr>
          <p:cNvPr id="16" name="TextBox 15">
            <a:extLst>
              <a:ext uri="{FF2B5EF4-FFF2-40B4-BE49-F238E27FC236}">
                <a16:creationId xmlns:a16="http://schemas.microsoft.com/office/drawing/2014/main" id="{BE2BA7DD-405A-E6C2-E2E0-B9C28AF3A9F5}"/>
              </a:ext>
            </a:extLst>
          </p:cNvPr>
          <p:cNvSpPr txBox="1"/>
          <p:nvPr/>
        </p:nvSpPr>
        <p:spPr>
          <a:xfrm rot="20174600">
            <a:off x="2730729" y="2972693"/>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5" name="TextBox 4">
            <a:extLst>
              <a:ext uri="{FF2B5EF4-FFF2-40B4-BE49-F238E27FC236}">
                <a16:creationId xmlns:a16="http://schemas.microsoft.com/office/drawing/2014/main" id="{1B934737-AECB-C82D-BBB0-70EBD3A8AFC0}"/>
              </a:ext>
            </a:extLst>
          </p:cNvPr>
          <p:cNvSpPr txBox="1"/>
          <p:nvPr/>
        </p:nvSpPr>
        <p:spPr>
          <a:xfrm>
            <a:off x="3718955" y="118208"/>
            <a:ext cx="8473045" cy="2308324"/>
          </a:xfrm>
          <a:prstGeom prst="rect">
            <a:avLst/>
          </a:prstGeom>
          <a:noFill/>
        </p:spPr>
        <p:txBody>
          <a:bodyPr wrap="square">
            <a:spAutoFit/>
          </a:bodyPr>
          <a:lstStyle/>
          <a:p>
            <a:r>
              <a:rPr lang="en-GB" sz="1600" u="sng" dirty="0">
                <a:solidFill>
                  <a:srgbClr val="000000"/>
                </a:solidFill>
                <a:effectLst/>
                <a:latin typeface="Geneva" panose="020B0503030404040204" pitchFamily="34" charset="0"/>
              </a:rPr>
              <a:t>Lily's Lily Pad &amp; We Are All Special Colouring Book </a:t>
            </a:r>
            <a:endParaRPr lang="en-GB" sz="1600" dirty="0">
              <a:solidFill>
                <a:srgbClr val="000000"/>
              </a:solidFill>
              <a:effectLst/>
              <a:latin typeface="Geneva" panose="020B0503030404040204" pitchFamily="34" charset="0"/>
            </a:endParaRP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Lily is a frog.</a:t>
            </a:r>
            <a:r>
              <a:rPr lang="en-GB" sz="1600" dirty="0">
                <a:solidFill>
                  <a:srgbClr val="000000"/>
                </a:solidFill>
                <a:latin typeface="Geneva" panose="020B0503030404040204" pitchFamily="34" charset="0"/>
              </a:rPr>
              <a:t> </a:t>
            </a:r>
            <a:r>
              <a:rPr lang="en-GB" sz="1600" dirty="0">
                <a:solidFill>
                  <a:srgbClr val="000000"/>
                </a:solidFill>
                <a:effectLst/>
                <a:latin typeface="Geneva" panose="020B0503030404040204" pitchFamily="34" charset="0"/>
              </a:rPr>
              <a:t>You might suppose that to be a drawback, but Lily is so grateful for all the wonderful things God has made for her that she wants to tell all her friends! </a:t>
            </a:r>
          </a:p>
          <a:p>
            <a:r>
              <a:rPr lang="en-GB" sz="1600" dirty="0">
                <a:solidFill>
                  <a:srgbClr val="000000"/>
                </a:solidFill>
                <a:effectLst/>
                <a:latin typeface="Geneva" panose="020B0503030404040204" pitchFamily="34" charset="0"/>
              </a:rPr>
              <a:t>Also, read about a community of children who never argue and who always include each other and show each other love. Maybe you could do the same?  </a:t>
            </a:r>
          </a:p>
          <a:p>
            <a:r>
              <a:rPr lang="en-GB" sz="1600" dirty="0">
                <a:solidFill>
                  <a:srgbClr val="000000"/>
                </a:solidFill>
                <a:effectLst/>
                <a:latin typeface="Geneva" panose="020B0503030404040204" pitchFamily="34" charset="0"/>
              </a:rPr>
              <a:t>We trust that you will be blessed as you colour in Lily and the children, each of whom have reasons to be thankful to God!</a:t>
            </a:r>
          </a:p>
          <a:p>
            <a:endParaRPr lang="en-GB" sz="1600" dirty="0">
              <a:solidFill>
                <a:srgbClr val="000000"/>
              </a:solidFill>
              <a:effectLst/>
              <a:latin typeface="Geneva" panose="020B0503030404040204" pitchFamily="34" charset="0"/>
            </a:endParaRPr>
          </a:p>
        </p:txBody>
      </p:sp>
      <p:sp>
        <p:nvSpPr>
          <p:cNvPr id="6" name="TextBox 5">
            <a:extLst>
              <a:ext uri="{FF2B5EF4-FFF2-40B4-BE49-F238E27FC236}">
                <a16:creationId xmlns:a16="http://schemas.microsoft.com/office/drawing/2014/main" id="{A091DCAB-8106-3F74-8F7F-6D157EE5A905}"/>
              </a:ext>
            </a:extLst>
          </p:cNvPr>
          <p:cNvSpPr txBox="1"/>
          <p:nvPr/>
        </p:nvSpPr>
        <p:spPr>
          <a:xfrm>
            <a:off x="3475872" y="5070849"/>
            <a:ext cx="8220265" cy="2092881"/>
          </a:xfrm>
          <a:prstGeom prst="rect">
            <a:avLst/>
          </a:prstGeom>
          <a:noFill/>
        </p:spPr>
        <p:txBody>
          <a:bodyPr wrap="square" rtlCol="0">
            <a:spAutoFit/>
          </a:bodyPr>
          <a:lstStyle/>
          <a:p>
            <a:r>
              <a:rPr lang="en-GB" sz="1600" u="sng" dirty="0">
                <a:solidFill>
                  <a:srgbClr val="000000"/>
                </a:solidFill>
                <a:effectLst/>
                <a:latin typeface="Geneva" panose="020B0503030404040204" pitchFamily="34" charset="0"/>
              </a:rPr>
              <a:t> Maddie Is Mad for Reading Colouring Book</a:t>
            </a:r>
            <a:endParaRPr lang="en-GB" sz="1600" dirty="0">
              <a:solidFill>
                <a:srgbClr val="000000"/>
              </a:solidFill>
              <a:effectLst/>
              <a:latin typeface="Geneva" panose="020B0503030404040204" pitchFamily="34" charset="0"/>
            </a:endParaRP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Do you enjoy reading? So does Maddie!</a:t>
            </a:r>
          </a:p>
          <a:p>
            <a:r>
              <a:rPr lang="en-GB" sz="1600" dirty="0">
                <a:solidFill>
                  <a:srgbClr val="000000"/>
                </a:solidFill>
                <a:effectLst/>
                <a:latin typeface="Geneva" panose="020B0503030404040204" pitchFamily="34" charset="0"/>
              </a:rPr>
              <a:t>But do you know, there was one book that Maddie had never read? </a:t>
            </a:r>
            <a:br>
              <a:rPr lang="en-GB" sz="1600" dirty="0">
                <a:solidFill>
                  <a:srgbClr val="000000"/>
                </a:solidFill>
                <a:effectLst/>
                <a:latin typeface="Geneva" panose="020B0503030404040204" pitchFamily="34" charset="0"/>
              </a:rPr>
            </a:br>
            <a:r>
              <a:rPr lang="en-GB" sz="1600" dirty="0">
                <a:solidFill>
                  <a:srgbClr val="000000"/>
                </a:solidFill>
                <a:effectLst/>
                <a:latin typeface="Geneva" panose="020B0503030404040204" pitchFamily="34" charset="0"/>
              </a:rPr>
              <a:t>But when she did read it, it changed her life! </a:t>
            </a:r>
          </a:p>
          <a:p>
            <a:r>
              <a:rPr lang="en-GB" sz="1600" dirty="0">
                <a:solidFill>
                  <a:srgbClr val="000000"/>
                </a:solidFill>
                <a:effectLst/>
                <a:latin typeface="Geneva" panose="020B0503030404040204" pitchFamily="34" charset="0"/>
              </a:rPr>
              <a:t>We trust that you will be blessed as you colour in Maddie’s journey of discovery with the Holy Bible!</a:t>
            </a:r>
          </a:p>
          <a:p>
            <a:endParaRPr lang="en-US" dirty="0"/>
          </a:p>
        </p:txBody>
      </p:sp>
      <p:sp>
        <p:nvSpPr>
          <p:cNvPr id="7" name="TextBox 6">
            <a:extLst>
              <a:ext uri="{FF2B5EF4-FFF2-40B4-BE49-F238E27FC236}">
                <a16:creationId xmlns:a16="http://schemas.microsoft.com/office/drawing/2014/main" id="{CABAFF6F-C517-7147-81C0-C134C6F04BA9}"/>
              </a:ext>
            </a:extLst>
          </p:cNvPr>
          <p:cNvSpPr txBox="1"/>
          <p:nvPr/>
        </p:nvSpPr>
        <p:spPr>
          <a:xfrm>
            <a:off x="6556135" y="2597353"/>
            <a:ext cx="5783656" cy="2062103"/>
          </a:xfrm>
          <a:prstGeom prst="rect">
            <a:avLst/>
          </a:prstGeom>
          <a:noFill/>
        </p:spPr>
        <p:txBody>
          <a:bodyPr wrap="square" rtlCol="0">
            <a:spAutoFit/>
          </a:bodyPr>
          <a:lstStyle/>
          <a:p>
            <a:r>
              <a:rPr lang="en-GB" sz="1600" u="sng" dirty="0">
                <a:solidFill>
                  <a:srgbClr val="000000"/>
                </a:solidFill>
                <a:effectLst/>
                <a:latin typeface="Geneva" panose="020B0503030404040204" pitchFamily="34" charset="0"/>
              </a:rPr>
              <a:t> Wondering Wendy Colouring Book</a:t>
            </a:r>
            <a:endParaRPr lang="en-GB" sz="1600" dirty="0">
              <a:solidFill>
                <a:srgbClr val="000000"/>
              </a:solidFill>
              <a:effectLst/>
              <a:latin typeface="Geneva" panose="020B0503030404040204" pitchFamily="34" charset="0"/>
            </a:endParaRPr>
          </a:p>
          <a:p>
            <a:endParaRPr lang="en-GB" sz="1600" dirty="0">
              <a:solidFill>
                <a:srgbClr val="000000"/>
              </a:solidFill>
              <a:effectLst/>
              <a:latin typeface="Geneva" panose="020B0503030404040204" pitchFamily="34" charset="0"/>
            </a:endParaRPr>
          </a:p>
          <a:p>
            <a:r>
              <a:rPr lang="en-GB" sz="1600" dirty="0">
                <a:solidFill>
                  <a:srgbClr val="000000"/>
                </a:solidFill>
                <a:effectLst/>
                <a:latin typeface="Geneva" panose="020B0503030404040204" pitchFamily="34" charset="0"/>
              </a:rPr>
              <a:t>Wendy wonders about all kinds of things.</a:t>
            </a:r>
          </a:p>
          <a:p>
            <a:r>
              <a:rPr lang="en-GB" sz="1600" dirty="0">
                <a:solidFill>
                  <a:srgbClr val="000000"/>
                </a:solidFill>
                <a:effectLst/>
                <a:latin typeface="Geneva" panose="020B0503030404040204" pitchFamily="34" charset="0"/>
              </a:rPr>
              <a:t>She wonders about elephants, cranes and chickens. </a:t>
            </a:r>
            <a:br>
              <a:rPr lang="en-GB" sz="1600" dirty="0">
                <a:solidFill>
                  <a:srgbClr val="000000"/>
                </a:solidFill>
                <a:effectLst/>
                <a:latin typeface="Geneva" panose="020B0503030404040204" pitchFamily="34" charset="0"/>
              </a:rPr>
            </a:br>
            <a:r>
              <a:rPr lang="en-GB" sz="1600" dirty="0">
                <a:solidFill>
                  <a:srgbClr val="000000"/>
                </a:solidFill>
                <a:effectLst/>
                <a:latin typeface="Geneva" panose="020B0503030404040204" pitchFamily="34" charset="0"/>
              </a:rPr>
              <a:t>But she wonders about much more than that. She wonders about who made us, and why. </a:t>
            </a:r>
          </a:p>
          <a:p>
            <a:r>
              <a:rPr lang="en-GB" sz="1600" dirty="0">
                <a:solidFill>
                  <a:srgbClr val="000000"/>
                </a:solidFill>
                <a:effectLst/>
                <a:latin typeface="Geneva" panose="020B0503030404040204" pitchFamily="34" charset="0"/>
              </a:rPr>
              <a:t>We trust that you will be blessed as you colour in Wendy’s wonderful journey of discovery!</a:t>
            </a:r>
          </a:p>
        </p:txBody>
      </p:sp>
    </p:spTree>
    <p:extLst>
      <p:ext uri="{BB962C8B-B14F-4D97-AF65-F5344CB8AC3E}">
        <p14:creationId xmlns:p14="http://schemas.microsoft.com/office/powerpoint/2010/main" val="4081361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D7B45-5E3E-B94A-DECB-D019B08EDC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9CF5972-4508-AA94-08FA-855D2E600351}"/>
              </a:ext>
            </a:extLst>
          </p:cNvPr>
          <p:cNvPicPr>
            <a:picLocks noChangeAspect="1"/>
          </p:cNvPicPr>
          <p:nvPr/>
        </p:nvPicPr>
        <p:blipFill>
          <a:blip r:embed="rId2"/>
          <a:stretch>
            <a:fillRect/>
          </a:stretch>
        </p:blipFill>
        <p:spPr>
          <a:xfrm>
            <a:off x="1340839" y="197371"/>
            <a:ext cx="6921500" cy="4330700"/>
          </a:xfrm>
          <a:prstGeom prst="rect">
            <a:avLst/>
          </a:prstGeom>
        </p:spPr>
      </p:pic>
      <p:sp>
        <p:nvSpPr>
          <p:cNvPr id="4" name="TextBox 3">
            <a:extLst>
              <a:ext uri="{FF2B5EF4-FFF2-40B4-BE49-F238E27FC236}">
                <a16:creationId xmlns:a16="http://schemas.microsoft.com/office/drawing/2014/main" id="{7128A7B9-0925-BFD7-53C0-36BB2A329BFE}"/>
              </a:ext>
            </a:extLst>
          </p:cNvPr>
          <p:cNvSpPr txBox="1"/>
          <p:nvPr/>
        </p:nvSpPr>
        <p:spPr>
          <a:xfrm>
            <a:off x="2066306" y="4777453"/>
            <a:ext cx="9939647" cy="1754326"/>
          </a:xfrm>
          <a:prstGeom prst="rect">
            <a:avLst/>
          </a:prstGeom>
          <a:noFill/>
        </p:spPr>
        <p:txBody>
          <a:bodyPr wrap="square" rtlCol="0">
            <a:spAutoFit/>
          </a:bodyPr>
          <a:lstStyle/>
          <a:p>
            <a:endParaRPr lang="en-GB" dirty="0">
              <a:solidFill>
                <a:srgbClr val="000000"/>
              </a:solidFill>
              <a:effectLst/>
              <a:latin typeface="Geneva" panose="020B0503030404040204" pitchFamily="34" charset="0"/>
            </a:endParaRPr>
          </a:p>
          <a:p>
            <a:r>
              <a:rPr lang="en-GB" dirty="0">
                <a:solidFill>
                  <a:srgbClr val="000000"/>
                </a:solidFill>
                <a:effectLst/>
                <a:latin typeface="Geneva" panose="020B0503030404040204" pitchFamily="34" charset="0"/>
              </a:rPr>
              <a:t>Parents, if you would like your little daughters (and your sons as well) to be generous and hard-working, take the initiative, and seek God in prayer, why not inspire them with these 15 encouraging stories of the godly women in Scripture? We are sure your whole family will be blessed as you read.</a:t>
            </a:r>
          </a:p>
          <a:p>
            <a:endParaRPr lang="en-US" dirty="0"/>
          </a:p>
        </p:txBody>
      </p:sp>
      <p:sp>
        <p:nvSpPr>
          <p:cNvPr id="6" name="TextBox 5">
            <a:extLst>
              <a:ext uri="{FF2B5EF4-FFF2-40B4-BE49-F238E27FC236}">
                <a16:creationId xmlns:a16="http://schemas.microsoft.com/office/drawing/2014/main" id="{7EFF741E-3CD2-77A4-C8BF-184F41F70539}"/>
              </a:ext>
            </a:extLst>
          </p:cNvPr>
          <p:cNvSpPr txBox="1"/>
          <p:nvPr/>
        </p:nvSpPr>
        <p:spPr>
          <a:xfrm>
            <a:off x="8469589" y="881282"/>
            <a:ext cx="3536364" cy="2585323"/>
          </a:xfrm>
          <a:prstGeom prst="rect">
            <a:avLst/>
          </a:prstGeom>
          <a:noFill/>
        </p:spPr>
        <p:txBody>
          <a:bodyPr wrap="square" rtlCol="0">
            <a:spAutoFit/>
          </a:bodyPr>
          <a:lstStyle/>
          <a:p>
            <a:r>
              <a:rPr lang="en-GB" dirty="0">
                <a:solidFill>
                  <a:srgbClr val="000000"/>
                </a:solidFill>
                <a:effectLst/>
                <a:latin typeface="Geneva" panose="020B0503030404040204" pitchFamily="34" charset="0"/>
              </a:rPr>
              <a:t>Come closer, little one! </a:t>
            </a:r>
            <a:br>
              <a:rPr lang="en-GB" dirty="0">
                <a:solidFill>
                  <a:srgbClr val="000000"/>
                </a:solidFill>
                <a:effectLst/>
                <a:latin typeface="Geneva" panose="020B0503030404040204" pitchFamily="34" charset="0"/>
              </a:rPr>
            </a:br>
            <a:r>
              <a:rPr lang="en-GB" dirty="0">
                <a:solidFill>
                  <a:srgbClr val="000000"/>
                </a:solidFill>
                <a:effectLst/>
                <a:latin typeface="Geneva" panose="020B0503030404040204" pitchFamily="34" charset="0"/>
              </a:rPr>
              <a:t>Auntie Rachel has some stories to tell you – 17 stories about lovely, noble women of the Bible, women who loved God, women who were once little girls just like you!</a:t>
            </a:r>
          </a:p>
          <a:p>
            <a:endParaRPr lang="en-US" dirty="0"/>
          </a:p>
        </p:txBody>
      </p:sp>
      <p:pic>
        <p:nvPicPr>
          <p:cNvPr id="7" name="Picture 6">
            <a:extLst>
              <a:ext uri="{FF2B5EF4-FFF2-40B4-BE49-F238E27FC236}">
                <a16:creationId xmlns:a16="http://schemas.microsoft.com/office/drawing/2014/main" id="{D85DA836-4096-A9FA-DE52-CA0B1BA58C21}"/>
              </a:ext>
            </a:extLst>
          </p:cNvPr>
          <p:cNvPicPr>
            <a:picLocks noChangeAspect="1"/>
          </p:cNvPicPr>
          <p:nvPr/>
        </p:nvPicPr>
        <p:blipFill>
          <a:blip r:embed="rId3"/>
          <a:stretch>
            <a:fillRect/>
          </a:stretch>
        </p:blipFill>
        <p:spPr>
          <a:xfrm>
            <a:off x="11116953" y="5976718"/>
            <a:ext cx="889000" cy="723900"/>
          </a:xfrm>
          <a:prstGeom prst="rect">
            <a:avLst/>
          </a:prstGeom>
        </p:spPr>
      </p:pic>
    </p:spTree>
    <p:extLst>
      <p:ext uri="{BB962C8B-B14F-4D97-AF65-F5344CB8AC3E}">
        <p14:creationId xmlns:p14="http://schemas.microsoft.com/office/powerpoint/2010/main" val="85143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3A837-ECC6-47C1-38F5-92011081E62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04F676E-D00C-4837-A45D-D559BD0E2D22}"/>
              </a:ext>
            </a:extLst>
          </p:cNvPr>
          <p:cNvSpPr txBox="1"/>
          <p:nvPr/>
        </p:nvSpPr>
        <p:spPr>
          <a:xfrm>
            <a:off x="1126176" y="4821956"/>
            <a:ext cx="9939647" cy="2092881"/>
          </a:xfrm>
          <a:prstGeom prst="rect">
            <a:avLst/>
          </a:prstGeom>
          <a:noFill/>
        </p:spPr>
        <p:txBody>
          <a:bodyPr wrap="square" rtlCol="0">
            <a:spAutoFit/>
          </a:bodyPr>
          <a:lstStyle/>
          <a:p>
            <a:endParaRPr lang="en-GB" sz="1600" dirty="0">
              <a:solidFill>
                <a:srgbClr val="000000"/>
              </a:solidFill>
              <a:effectLst/>
              <a:latin typeface="Geneva" panose="020B0503030404040204" pitchFamily="34" charset="0"/>
              <a:ea typeface="Geneva" panose="020B0503030404040204" pitchFamily="34" charset="0"/>
            </a:endParaRPr>
          </a:p>
          <a:p>
            <a:r>
              <a:rPr lang="en-GB" sz="1600" dirty="0">
                <a:solidFill>
                  <a:srgbClr val="1D1D1D"/>
                </a:solidFill>
                <a:effectLst/>
                <a:latin typeface="Geneva" panose="020B0503030404040204" pitchFamily="34" charset="0"/>
                <a:ea typeface="Geneva" panose="020B0503030404040204" pitchFamily="34" charset="0"/>
              </a:rPr>
              <a:t>The sturdy board book format is durable and perfect for young children, ensuring it can withstand enthusiastic handling.</a:t>
            </a:r>
          </a:p>
          <a:p>
            <a:endParaRPr lang="en-GB" sz="1600" dirty="0">
              <a:solidFill>
                <a:srgbClr val="1D1D1D"/>
              </a:solidFill>
              <a:effectLst/>
              <a:latin typeface="Geneva" panose="020B0503030404040204" pitchFamily="34" charset="0"/>
              <a:ea typeface="Geneva" panose="020B0503030404040204" pitchFamily="34" charset="0"/>
            </a:endParaRPr>
          </a:p>
          <a:p>
            <a:r>
              <a:rPr lang="en-GB" sz="1600" dirty="0">
                <a:solidFill>
                  <a:srgbClr val="1D1D1D"/>
                </a:solidFill>
                <a:effectLst/>
                <a:latin typeface="Geneva" panose="020B0503030404040204" pitchFamily="34" charset="0"/>
                <a:ea typeface="Geneva" panose="020B0503030404040204" pitchFamily="34" charset="0"/>
              </a:rPr>
              <a:t>The book is attractively designed to captivate young minds and keep them engaged while learning. Images are placed on high contrast background colours, to make it easier for the smallest kids to see and recognise the objects.</a:t>
            </a:r>
          </a:p>
          <a:p>
            <a:endParaRPr lang="en-US" dirty="0"/>
          </a:p>
        </p:txBody>
      </p:sp>
      <p:sp>
        <p:nvSpPr>
          <p:cNvPr id="6" name="TextBox 5">
            <a:extLst>
              <a:ext uri="{FF2B5EF4-FFF2-40B4-BE49-F238E27FC236}">
                <a16:creationId xmlns:a16="http://schemas.microsoft.com/office/drawing/2014/main" id="{FE3B67B0-F2FC-8ADD-3B19-0ADC82BEE7E3}"/>
              </a:ext>
            </a:extLst>
          </p:cNvPr>
          <p:cNvSpPr txBox="1"/>
          <p:nvPr/>
        </p:nvSpPr>
        <p:spPr>
          <a:xfrm>
            <a:off x="7551118" y="641141"/>
            <a:ext cx="4476997" cy="4031873"/>
          </a:xfrm>
          <a:prstGeom prst="rect">
            <a:avLst/>
          </a:prstGeom>
          <a:noFill/>
        </p:spPr>
        <p:txBody>
          <a:bodyPr wrap="square" rtlCol="0">
            <a:spAutoFit/>
          </a:bodyPr>
          <a:lstStyle/>
          <a:p>
            <a:r>
              <a:rPr lang="en-GB" sz="1600" dirty="0">
                <a:solidFill>
                  <a:srgbClr val="1D1D1D"/>
                </a:solidFill>
                <a:effectLst/>
                <a:latin typeface="Geneva" panose="020B0503030404040204" pitchFamily="34" charset="0"/>
              </a:rPr>
              <a:t>Introduce </a:t>
            </a:r>
            <a:r>
              <a:rPr lang="en-GB" sz="1600" dirty="0">
                <a:solidFill>
                  <a:srgbClr val="1D1D1D"/>
                </a:solidFill>
                <a:effectLst/>
                <a:latin typeface="Geneva" panose="020B0503030404040204" pitchFamily="34" charset="0"/>
                <a:ea typeface="Geneva" panose="020B0503030404040204" pitchFamily="34" charset="0"/>
              </a:rPr>
              <a:t>toddlers aged 1-3 </a:t>
            </a:r>
            <a:r>
              <a:rPr lang="en-GB" sz="1600" dirty="0">
                <a:solidFill>
                  <a:srgbClr val="1D1D1D"/>
                </a:solidFill>
                <a:effectLst/>
                <a:latin typeface="Geneva" panose="020B0503030404040204" pitchFamily="34" charset="0"/>
              </a:rPr>
              <a:t>to the world of words and faith with My First 100 Words Bible. This delightful board book combines early language learning with the foundational stories of the Bible, making it a great addition to any child’s book collection.</a:t>
            </a:r>
          </a:p>
          <a:p>
            <a:endParaRPr lang="en-GB" sz="1600" dirty="0">
              <a:solidFill>
                <a:srgbClr val="1D1D1D"/>
              </a:solidFill>
              <a:effectLst/>
              <a:latin typeface="Geneva" panose="020B0503030404040204" pitchFamily="34" charset="0"/>
            </a:endParaRPr>
          </a:p>
          <a:p>
            <a:r>
              <a:rPr lang="en-GB" sz="1600" dirty="0">
                <a:solidFill>
                  <a:srgbClr val="1D1D1D"/>
                </a:solidFill>
                <a:effectLst/>
                <a:latin typeface="Geneva" panose="020B0503030404040204" pitchFamily="34" charset="0"/>
              </a:rPr>
              <a:t>This beautifully illustrated board book is designed to introduce your child to their first 100 words, divided into ten engaging categories. </a:t>
            </a:r>
          </a:p>
          <a:p>
            <a:endParaRPr lang="en-GB" sz="1600" dirty="0">
              <a:solidFill>
                <a:srgbClr val="1D1D1D"/>
              </a:solidFill>
              <a:latin typeface="Geneva" panose="020B0503030404040204" pitchFamily="34" charset="0"/>
            </a:endParaRPr>
          </a:p>
          <a:p>
            <a:r>
              <a:rPr lang="en-GB" sz="1600" dirty="0">
                <a:solidFill>
                  <a:srgbClr val="1D1D1D"/>
                </a:solidFill>
                <a:effectLst/>
                <a:latin typeface="Geneva" panose="020B0503030404040204" pitchFamily="34" charset="0"/>
              </a:rPr>
              <a:t>Each category features a spread with ten words and a short, related Bible story, helping to nurture their language skills.</a:t>
            </a:r>
          </a:p>
        </p:txBody>
      </p:sp>
      <p:pic>
        <p:nvPicPr>
          <p:cNvPr id="3" name="Picture 2">
            <a:extLst>
              <a:ext uri="{FF2B5EF4-FFF2-40B4-BE49-F238E27FC236}">
                <a16:creationId xmlns:a16="http://schemas.microsoft.com/office/drawing/2014/main" id="{9531BAFD-3DB6-3C61-7B5C-BDEF8CD2D41F}"/>
              </a:ext>
            </a:extLst>
          </p:cNvPr>
          <p:cNvPicPr>
            <a:picLocks noChangeAspect="1"/>
          </p:cNvPicPr>
          <p:nvPr/>
        </p:nvPicPr>
        <p:blipFill>
          <a:blip r:embed="rId2"/>
          <a:stretch>
            <a:fillRect/>
          </a:stretch>
        </p:blipFill>
        <p:spPr>
          <a:xfrm>
            <a:off x="11190994" y="5973058"/>
            <a:ext cx="889000" cy="723900"/>
          </a:xfrm>
          <a:prstGeom prst="rect">
            <a:avLst/>
          </a:prstGeom>
        </p:spPr>
      </p:pic>
      <p:pic>
        <p:nvPicPr>
          <p:cNvPr id="5" name="Picture 4">
            <a:extLst>
              <a:ext uri="{FF2B5EF4-FFF2-40B4-BE49-F238E27FC236}">
                <a16:creationId xmlns:a16="http://schemas.microsoft.com/office/drawing/2014/main" id="{CBF640A0-92F6-34E5-B731-FA0F29256610}"/>
              </a:ext>
            </a:extLst>
          </p:cNvPr>
          <p:cNvPicPr>
            <a:picLocks noChangeAspect="1"/>
          </p:cNvPicPr>
          <p:nvPr/>
        </p:nvPicPr>
        <p:blipFill>
          <a:blip r:embed="rId3"/>
          <a:stretch>
            <a:fillRect/>
          </a:stretch>
        </p:blipFill>
        <p:spPr>
          <a:xfrm>
            <a:off x="1126176" y="97724"/>
            <a:ext cx="6363404" cy="4973040"/>
          </a:xfrm>
          <a:prstGeom prst="rect">
            <a:avLst/>
          </a:prstGeom>
        </p:spPr>
      </p:pic>
      <p:sp>
        <p:nvSpPr>
          <p:cNvPr id="7" name="TextBox 6">
            <a:extLst>
              <a:ext uri="{FF2B5EF4-FFF2-40B4-BE49-F238E27FC236}">
                <a16:creationId xmlns:a16="http://schemas.microsoft.com/office/drawing/2014/main" id="{0A30A03E-9053-B8DD-CB7E-1A936FE73354}"/>
              </a:ext>
            </a:extLst>
          </p:cNvPr>
          <p:cNvSpPr txBox="1"/>
          <p:nvPr/>
        </p:nvSpPr>
        <p:spPr>
          <a:xfrm>
            <a:off x="4108862" y="326221"/>
            <a:ext cx="1074333" cy="400110"/>
          </a:xfrm>
          <a:prstGeom prst="rect">
            <a:avLst/>
          </a:prstGeom>
          <a:noFill/>
        </p:spPr>
        <p:txBody>
          <a:bodyPr wrap="none" rtlCol="0">
            <a:spAutoFit/>
          </a:bodyPr>
          <a:lstStyle/>
          <a:p>
            <a:r>
              <a:rPr lang="en-US" sz="2000" dirty="0"/>
              <a:t>Bilingual</a:t>
            </a:r>
          </a:p>
        </p:txBody>
      </p:sp>
    </p:spTree>
    <p:extLst>
      <p:ext uri="{BB962C8B-B14F-4D97-AF65-F5344CB8AC3E}">
        <p14:creationId xmlns:p14="http://schemas.microsoft.com/office/powerpoint/2010/main" val="263571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E101E-348F-864A-54F6-4E6B9CD492E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EBCD3BF-5C6D-ADCD-D30B-51C26A859B67}"/>
              </a:ext>
            </a:extLst>
          </p:cNvPr>
          <p:cNvPicPr>
            <a:picLocks noChangeAspect="1"/>
          </p:cNvPicPr>
          <p:nvPr/>
        </p:nvPicPr>
        <p:blipFill>
          <a:blip r:embed="rId2"/>
          <a:stretch>
            <a:fillRect/>
          </a:stretch>
        </p:blipFill>
        <p:spPr>
          <a:xfrm>
            <a:off x="812076" y="731521"/>
            <a:ext cx="11604260" cy="5917474"/>
          </a:xfrm>
          <a:prstGeom prst="rect">
            <a:avLst/>
          </a:prstGeom>
        </p:spPr>
      </p:pic>
    </p:spTree>
    <p:extLst>
      <p:ext uri="{BB962C8B-B14F-4D97-AF65-F5344CB8AC3E}">
        <p14:creationId xmlns:p14="http://schemas.microsoft.com/office/powerpoint/2010/main" val="3967101586"/>
      </p:ext>
    </p:extLst>
  </p:cSld>
  <p:clrMapOvr>
    <a:masterClrMapping/>
  </p:clrMapOvr>
  <mc:AlternateContent xmlns:mc="http://schemas.openxmlformats.org/markup-compatibility/2006" xmlns:p14="http://schemas.microsoft.com/office/powerpoint/2010/main">
    <mc:Choice Requires="p14">
      <p:transition p14:dur="0" advTm="76023"/>
    </mc:Choice>
    <mc:Fallback xmlns="">
      <p:transition advTm="7602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28EE9-12DD-8573-0CB2-5C4ADD422D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A16F4E-13DB-AD31-4C38-47FD188254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0742">
            <a:off x="1097129" y="904821"/>
            <a:ext cx="4197100" cy="5464972"/>
          </a:xfrm>
          <a:prstGeom prst="rect">
            <a:avLst/>
          </a:prstGeom>
        </p:spPr>
        <p:style>
          <a:lnRef idx="0">
            <a:schemeClr val="accent4"/>
          </a:lnRef>
          <a:fillRef idx="3">
            <a:schemeClr val="accent4"/>
          </a:fillRef>
          <a:effectRef idx="3">
            <a:schemeClr val="accent4"/>
          </a:effectRef>
          <a:fontRef idx="minor">
            <a:schemeClr val="lt1"/>
          </a:fontRef>
        </p:style>
      </p:pic>
      <p:sp>
        <p:nvSpPr>
          <p:cNvPr id="16" name="TextBox 15">
            <a:extLst>
              <a:ext uri="{FF2B5EF4-FFF2-40B4-BE49-F238E27FC236}">
                <a16:creationId xmlns:a16="http://schemas.microsoft.com/office/drawing/2014/main" id="{552E27A4-B425-62AF-8CFF-02C35E998042}"/>
              </a:ext>
            </a:extLst>
          </p:cNvPr>
          <p:cNvSpPr txBox="1"/>
          <p:nvPr/>
        </p:nvSpPr>
        <p:spPr>
          <a:xfrm rot="20683900">
            <a:off x="1388542" y="404169"/>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2" name="TextBox 1">
            <a:extLst>
              <a:ext uri="{FF2B5EF4-FFF2-40B4-BE49-F238E27FC236}">
                <a16:creationId xmlns:a16="http://schemas.microsoft.com/office/drawing/2014/main" id="{969CB0EC-D28E-0966-E902-ABC466BCDC6D}"/>
              </a:ext>
            </a:extLst>
          </p:cNvPr>
          <p:cNvSpPr txBox="1"/>
          <p:nvPr/>
        </p:nvSpPr>
        <p:spPr>
          <a:xfrm>
            <a:off x="5593277" y="371674"/>
            <a:ext cx="6365175" cy="2585323"/>
          </a:xfrm>
          <a:prstGeom prst="rect">
            <a:avLst/>
          </a:prstGeom>
          <a:noFill/>
        </p:spPr>
        <p:txBody>
          <a:bodyPr wrap="square" rtlCol="0">
            <a:spAutoFit/>
          </a:bodyPr>
          <a:lstStyle/>
          <a:p>
            <a:r>
              <a:rPr lang="en-GB" dirty="0">
                <a:solidFill>
                  <a:srgbClr val="535353"/>
                </a:solidFill>
                <a:effectLst/>
                <a:latin typeface="Geneva" panose="020B0503030404040204" pitchFamily="34" charset="0"/>
              </a:rPr>
              <a:t>Explore the stories of twenty Bible characters as they help us to understand God, and to see that He always has good plans for His children.</a:t>
            </a:r>
          </a:p>
          <a:p>
            <a:r>
              <a:rPr lang="en-GB" dirty="0">
                <a:solidFill>
                  <a:srgbClr val="535353"/>
                </a:solidFill>
                <a:effectLst/>
                <a:latin typeface="Geneva" panose="020B0503030404040204" pitchFamily="34" charset="0"/>
              </a:rPr>
              <a:t> </a:t>
            </a:r>
          </a:p>
          <a:p>
            <a:r>
              <a:rPr lang="en-GB" dirty="0">
                <a:solidFill>
                  <a:srgbClr val="343434"/>
                </a:solidFill>
                <a:effectLst/>
                <a:latin typeface="Geneva" panose="020B0503030404040204" pitchFamily="34" charset="0"/>
              </a:rPr>
              <a:t>This book is written so your children can read the stories all by themselves, and will provide hours of joy as well as encouraging them in their own personal relationship with God.</a:t>
            </a:r>
          </a:p>
          <a:p>
            <a:endParaRPr lang="en-US" dirty="0"/>
          </a:p>
        </p:txBody>
      </p:sp>
      <p:pic>
        <p:nvPicPr>
          <p:cNvPr id="6" name="Picture 5">
            <a:extLst>
              <a:ext uri="{FF2B5EF4-FFF2-40B4-BE49-F238E27FC236}">
                <a16:creationId xmlns:a16="http://schemas.microsoft.com/office/drawing/2014/main" id="{8964F284-B0A5-5401-7875-9AC1849DDA22}"/>
              </a:ext>
            </a:extLst>
          </p:cNvPr>
          <p:cNvPicPr>
            <a:picLocks noChangeAspect="1"/>
          </p:cNvPicPr>
          <p:nvPr/>
        </p:nvPicPr>
        <p:blipFill>
          <a:blip r:embed="rId3"/>
          <a:stretch>
            <a:fillRect/>
          </a:stretch>
        </p:blipFill>
        <p:spPr>
          <a:xfrm>
            <a:off x="5523848" y="2706334"/>
            <a:ext cx="3656298" cy="2389339"/>
          </a:xfrm>
          <a:prstGeom prst="rect">
            <a:avLst/>
          </a:prstGeom>
        </p:spPr>
      </p:pic>
      <p:pic>
        <p:nvPicPr>
          <p:cNvPr id="7" name="Picture 6">
            <a:extLst>
              <a:ext uri="{FF2B5EF4-FFF2-40B4-BE49-F238E27FC236}">
                <a16:creationId xmlns:a16="http://schemas.microsoft.com/office/drawing/2014/main" id="{45FCF49A-BE75-FD64-0B30-D3D61AA5B7CF}"/>
              </a:ext>
            </a:extLst>
          </p:cNvPr>
          <p:cNvPicPr>
            <a:picLocks noChangeAspect="1"/>
          </p:cNvPicPr>
          <p:nvPr/>
        </p:nvPicPr>
        <p:blipFill>
          <a:blip r:embed="rId4"/>
          <a:stretch>
            <a:fillRect/>
          </a:stretch>
        </p:blipFill>
        <p:spPr>
          <a:xfrm>
            <a:off x="8099070" y="4088775"/>
            <a:ext cx="4075736" cy="2666369"/>
          </a:xfrm>
          <a:prstGeom prst="rect">
            <a:avLst/>
          </a:prstGeom>
        </p:spPr>
      </p:pic>
    </p:spTree>
    <p:extLst>
      <p:ext uri="{BB962C8B-B14F-4D97-AF65-F5344CB8AC3E}">
        <p14:creationId xmlns:p14="http://schemas.microsoft.com/office/powerpoint/2010/main" val="3011745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F6962-0F33-A680-C465-17AE532D0D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A3AF2BB-8A19-A914-8E99-DD269D1EEDD3}"/>
              </a:ext>
            </a:extLst>
          </p:cNvPr>
          <p:cNvSpPr txBox="1"/>
          <p:nvPr/>
        </p:nvSpPr>
        <p:spPr>
          <a:xfrm>
            <a:off x="5780315" y="474345"/>
            <a:ext cx="6097978" cy="5909310"/>
          </a:xfrm>
          <a:prstGeom prst="rect">
            <a:avLst/>
          </a:prstGeom>
          <a:noFill/>
        </p:spPr>
        <p:txBody>
          <a:bodyPr wrap="square">
            <a:spAutoFit/>
          </a:bodyPr>
          <a:lstStyle/>
          <a:p>
            <a:r>
              <a:rPr lang="en-GB" dirty="0">
                <a:solidFill>
                  <a:srgbClr val="000000"/>
                </a:solidFill>
                <a:effectLst/>
                <a:latin typeface="Geneva" panose="020B0503030404040204" pitchFamily="34" charset="0"/>
              </a:rPr>
              <a:t>Young Joseph can’t wait to grow up and be a man. But what does being a man mean?</a:t>
            </a:r>
          </a:p>
          <a:p>
            <a:r>
              <a:rPr lang="en-GB" dirty="0">
                <a:solidFill>
                  <a:srgbClr val="000000"/>
                </a:solidFill>
                <a:effectLst/>
                <a:latin typeface="Geneva" panose="020B0503030404040204" pitchFamily="34" charset="0"/>
              </a:rPr>
              <a:t>Happily, Dad is only too pleased to show him –</a:t>
            </a:r>
          </a:p>
          <a:p>
            <a:r>
              <a:rPr lang="en-GB" dirty="0">
                <a:solidFill>
                  <a:srgbClr val="000000"/>
                </a:solidFill>
                <a:effectLst/>
                <a:latin typeface="Geneva" panose="020B0503030404040204" pitchFamily="34" charset="0"/>
              </a:rPr>
              <a:t>in the pages of Scripture, through daily life, and</a:t>
            </a:r>
          </a:p>
          <a:p>
            <a:r>
              <a:rPr lang="en-GB" dirty="0">
                <a:solidFill>
                  <a:srgbClr val="000000"/>
                </a:solidFill>
                <a:effectLst/>
                <a:latin typeface="Geneva" panose="020B0503030404040204" pitchFamily="34" charset="0"/>
              </a:rPr>
              <a:t>in prayer.</a:t>
            </a:r>
          </a:p>
          <a:p>
            <a:endParaRPr lang="en-GB" dirty="0">
              <a:solidFill>
                <a:srgbClr val="000000"/>
              </a:solidFill>
              <a:latin typeface="Geneva" panose="020B0503030404040204" pitchFamily="34" charset="0"/>
            </a:endParaRPr>
          </a:p>
          <a:p>
            <a:r>
              <a:rPr lang="en-GB" dirty="0">
                <a:solidFill>
                  <a:srgbClr val="000000"/>
                </a:solidFill>
                <a:effectLst/>
                <a:latin typeface="Geneva" panose="020B0503030404040204" pitchFamily="34" charset="0"/>
              </a:rPr>
              <a:t>This book is for young boys, ages 3-10, who are curious to know what biblical manliness involves what God expects of them, and how they can grow into their responsibilities as they mature and</a:t>
            </a:r>
          </a:p>
          <a:p>
            <a:r>
              <a:rPr lang="en-GB" dirty="0">
                <a:solidFill>
                  <a:srgbClr val="000000"/>
                </a:solidFill>
                <a:effectLst/>
                <a:latin typeface="Geneva" panose="020B0503030404040204" pitchFamily="34" charset="0"/>
              </a:rPr>
              <a:t>develop. It is designed to be read either by the child alone or with one or both of his parents.</a:t>
            </a:r>
          </a:p>
          <a:p>
            <a:endParaRPr lang="en-GB" dirty="0">
              <a:solidFill>
                <a:srgbClr val="000000"/>
              </a:solidFill>
              <a:latin typeface="Geneva" panose="020B0503030404040204" pitchFamily="34" charset="0"/>
            </a:endParaRPr>
          </a:p>
          <a:p>
            <a:r>
              <a:rPr lang="en-GB" dirty="0">
                <a:solidFill>
                  <a:srgbClr val="000000"/>
                </a:solidFill>
                <a:effectLst/>
                <a:latin typeface="Geneva" panose="020B0503030404040204" pitchFamily="34" charset="0"/>
              </a:rPr>
              <a:t>Andrew Puckering is a happily married father-of-two,</a:t>
            </a:r>
          </a:p>
          <a:p>
            <a:r>
              <a:rPr lang="en-GB" dirty="0">
                <a:solidFill>
                  <a:srgbClr val="000000"/>
                </a:solidFill>
                <a:latin typeface="Geneva" panose="020B0503030404040204" pitchFamily="34" charset="0"/>
              </a:rPr>
              <a:t>a</a:t>
            </a:r>
            <a:r>
              <a:rPr lang="en-GB" dirty="0">
                <a:solidFill>
                  <a:srgbClr val="000000"/>
                </a:solidFill>
                <a:effectLst/>
                <a:latin typeface="Geneva" panose="020B0503030404040204" pitchFamily="34" charset="0"/>
              </a:rPr>
              <a:t>nd an elder for his local church. He holds a Master of Arts degree in Philosophy from Cambridge University, and has been serving as proof-reader and assistant editor at the </a:t>
            </a:r>
            <a:r>
              <a:rPr lang="en-GB" dirty="0" err="1">
                <a:solidFill>
                  <a:srgbClr val="000000"/>
                </a:solidFill>
                <a:effectLst/>
                <a:latin typeface="Geneva" panose="020B0503030404040204" pitchFamily="34" charset="0"/>
              </a:rPr>
              <a:t>Stanborough</a:t>
            </a:r>
            <a:r>
              <a:rPr lang="en-GB" dirty="0">
                <a:solidFill>
                  <a:srgbClr val="000000"/>
                </a:solidFill>
                <a:effectLst/>
                <a:latin typeface="Geneva" panose="020B0503030404040204" pitchFamily="34" charset="0"/>
              </a:rPr>
              <a:t> Press Ltd. since 2010. In addition to this book, he has also written My First Book of Bedtime Prayers, The Little Book of Thankful Hearts, and Seek God’s Face.</a:t>
            </a:r>
          </a:p>
        </p:txBody>
      </p:sp>
      <p:pic>
        <p:nvPicPr>
          <p:cNvPr id="6" name="Picture 5">
            <a:extLst>
              <a:ext uri="{FF2B5EF4-FFF2-40B4-BE49-F238E27FC236}">
                <a16:creationId xmlns:a16="http://schemas.microsoft.com/office/drawing/2014/main" id="{12249AA3-1437-1142-809B-9A5AE4EC666D}"/>
              </a:ext>
            </a:extLst>
          </p:cNvPr>
          <p:cNvPicPr>
            <a:picLocks noChangeAspect="1"/>
          </p:cNvPicPr>
          <p:nvPr/>
        </p:nvPicPr>
        <p:blipFill>
          <a:blip r:embed="rId2"/>
          <a:stretch>
            <a:fillRect/>
          </a:stretch>
        </p:blipFill>
        <p:spPr>
          <a:xfrm>
            <a:off x="11190994" y="5973058"/>
            <a:ext cx="889000" cy="723900"/>
          </a:xfrm>
          <a:prstGeom prst="rect">
            <a:avLst/>
          </a:prstGeom>
        </p:spPr>
      </p:pic>
      <p:pic>
        <p:nvPicPr>
          <p:cNvPr id="2" name="Picture 1">
            <a:extLst>
              <a:ext uri="{FF2B5EF4-FFF2-40B4-BE49-F238E27FC236}">
                <a16:creationId xmlns:a16="http://schemas.microsoft.com/office/drawing/2014/main" id="{12C6798A-F594-5EBD-B993-4A63720BED6D}"/>
              </a:ext>
            </a:extLst>
          </p:cNvPr>
          <p:cNvPicPr>
            <a:picLocks noChangeAspect="1"/>
          </p:cNvPicPr>
          <p:nvPr/>
        </p:nvPicPr>
        <p:blipFill>
          <a:blip r:embed="rId3"/>
          <a:stretch>
            <a:fillRect/>
          </a:stretch>
        </p:blipFill>
        <p:spPr>
          <a:xfrm>
            <a:off x="5918200" y="3187700"/>
            <a:ext cx="355600" cy="482600"/>
          </a:xfrm>
          <a:prstGeom prst="rect">
            <a:avLst/>
          </a:prstGeom>
        </p:spPr>
      </p:pic>
      <p:pic>
        <p:nvPicPr>
          <p:cNvPr id="3" name="Picture 2">
            <a:extLst>
              <a:ext uri="{FF2B5EF4-FFF2-40B4-BE49-F238E27FC236}">
                <a16:creationId xmlns:a16="http://schemas.microsoft.com/office/drawing/2014/main" id="{7234B506-91C4-7A30-AA04-913215561C38}"/>
              </a:ext>
            </a:extLst>
          </p:cNvPr>
          <p:cNvPicPr>
            <a:picLocks noChangeAspect="1"/>
          </p:cNvPicPr>
          <p:nvPr/>
        </p:nvPicPr>
        <p:blipFill>
          <a:blip r:embed="rId4"/>
          <a:stretch>
            <a:fillRect/>
          </a:stretch>
        </p:blipFill>
        <p:spPr>
          <a:xfrm>
            <a:off x="952724" y="902525"/>
            <a:ext cx="4625890" cy="5794433"/>
          </a:xfrm>
          <a:prstGeom prst="rect">
            <a:avLst/>
          </a:prstGeom>
        </p:spPr>
        <p:style>
          <a:lnRef idx="0">
            <a:schemeClr val="accent3"/>
          </a:lnRef>
          <a:fillRef idx="3">
            <a:schemeClr val="accent3"/>
          </a:fillRef>
          <a:effectRef idx="3">
            <a:schemeClr val="accent3"/>
          </a:effectRef>
          <a:fontRef idx="minor">
            <a:schemeClr val="lt1"/>
          </a:fontRef>
        </p:style>
      </p:pic>
      <p:sp>
        <p:nvSpPr>
          <p:cNvPr id="16" name="TextBox 15">
            <a:extLst>
              <a:ext uri="{FF2B5EF4-FFF2-40B4-BE49-F238E27FC236}">
                <a16:creationId xmlns:a16="http://schemas.microsoft.com/office/drawing/2014/main" id="{56DA1E36-64BB-0CFF-93E1-FCB7EF85718F}"/>
              </a:ext>
            </a:extLst>
          </p:cNvPr>
          <p:cNvSpPr txBox="1"/>
          <p:nvPr/>
        </p:nvSpPr>
        <p:spPr>
          <a:xfrm rot="20634830">
            <a:off x="1358057" y="37279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Tree>
    <p:extLst>
      <p:ext uri="{BB962C8B-B14F-4D97-AF65-F5344CB8AC3E}">
        <p14:creationId xmlns:p14="http://schemas.microsoft.com/office/powerpoint/2010/main" val="2745013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5ACBC-26E1-2B9F-849F-B9A2FFD1C3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E5D181-0582-5E52-5AB1-02A2507C7196}"/>
              </a:ext>
            </a:extLst>
          </p:cNvPr>
          <p:cNvSpPr txBox="1"/>
          <p:nvPr/>
        </p:nvSpPr>
        <p:spPr>
          <a:xfrm>
            <a:off x="5510151" y="2426105"/>
            <a:ext cx="6270172" cy="2585323"/>
          </a:xfrm>
          <a:prstGeom prst="rect">
            <a:avLst/>
          </a:prstGeom>
          <a:noFill/>
        </p:spPr>
        <p:txBody>
          <a:bodyPr wrap="square" rtlCol="0">
            <a:spAutoFit/>
          </a:bodyPr>
          <a:lstStyle/>
          <a:p>
            <a:r>
              <a:rPr lang="en-GB" sz="1800" b="0" i="0" u="none" strike="noStrike" dirty="0">
                <a:solidFill>
                  <a:srgbClr val="000000"/>
                </a:solidFill>
                <a:effectLst/>
                <a:latin typeface="Arial" panose="020B0604020202020204" pitchFamily="34" charset="0"/>
              </a:rPr>
              <a:t>Vikram and Leah are city slickers from Australia who have recently moved to the country, but they are in for the adventure of a lifetime when they adopt newly born twin lambs, Trust and Obey. </a:t>
            </a:r>
          </a:p>
          <a:p>
            <a:endParaRPr lang="en-GB" dirty="0">
              <a:solidFill>
                <a:srgbClr val="000000"/>
              </a:solidFill>
              <a:latin typeface="Arial" panose="020B0604020202020204" pitchFamily="34" charset="0"/>
            </a:endParaRPr>
          </a:p>
          <a:p>
            <a:r>
              <a:rPr lang="en-GB" sz="1800" b="0" i="0" u="none" strike="noStrike" dirty="0">
                <a:solidFill>
                  <a:srgbClr val="000000"/>
                </a:solidFill>
                <a:effectLst/>
                <a:latin typeface="Arial" panose="020B0604020202020204" pitchFamily="34" charset="0"/>
              </a:rPr>
              <a:t>Join them on this exciting journey in the first seven years of the twins’ lives. Learn important spiritual truths about trust, obedience, salvation, and the gift of eternal life in stories you will treasure for years to come. </a:t>
            </a:r>
            <a:endParaRPr lang="en-US" dirty="0"/>
          </a:p>
        </p:txBody>
      </p:sp>
      <p:pic>
        <p:nvPicPr>
          <p:cNvPr id="5" name="Picture 4" descr="A poster with sheep and text&#10;&#10;Description automatically generated with medium confidence">
            <a:extLst>
              <a:ext uri="{FF2B5EF4-FFF2-40B4-BE49-F238E27FC236}">
                <a16:creationId xmlns:a16="http://schemas.microsoft.com/office/drawing/2014/main" id="{F2297C34-15A7-9E20-D272-C815DD6528A4}"/>
              </a:ext>
            </a:extLst>
          </p:cNvPr>
          <p:cNvPicPr>
            <a:picLocks noChangeAspect="1"/>
          </p:cNvPicPr>
          <p:nvPr/>
        </p:nvPicPr>
        <p:blipFill>
          <a:blip r:embed="rId2"/>
          <a:stretch>
            <a:fillRect/>
          </a:stretch>
        </p:blipFill>
        <p:spPr>
          <a:xfrm>
            <a:off x="1160880" y="914399"/>
            <a:ext cx="4026589" cy="5895071"/>
          </a:xfrm>
          <a:prstGeom prst="rect">
            <a:avLst/>
          </a:prstGeom>
        </p:spPr>
      </p:pic>
      <p:sp>
        <p:nvSpPr>
          <p:cNvPr id="16" name="TextBox 15">
            <a:extLst>
              <a:ext uri="{FF2B5EF4-FFF2-40B4-BE49-F238E27FC236}">
                <a16:creationId xmlns:a16="http://schemas.microsoft.com/office/drawing/2014/main" id="{5696F657-EFED-DC01-9BE5-9A73A65B0E0D}"/>
              </a:ext>
            </a:extLst>
          </p:cNvPr>
          <p:cNvSpPr txBox="1"/>
          <p:nvPr/>
        </p:nvSpPr>
        <p:spPr>
          <a:xfrm rot="21018408">
            <a:off x="1487379" y="259902"/>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Tree>
    <p:extLst>
      <p:ext uri="{BB962C8B-B14F-4D97-AF65-F5344CB8AC3E}">
        <p14:creationId xmlns:p14="http://schemas.microsoft.com/office/powerpoint/2010/main" val="3027243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F88EB-3DDE-BCE1-6FB4-07E92BFDB1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2EAE192-2B74-F468-E251-A787F127EC83}"/>
              </a:ext>
            </a:extLst>
          </p:cNvPr>
          <p:cNvPicPr>
            <a:picLocks noChangeAspect="1"/>
          </p:cNvPicPr>
          <p:nvPr/>
        </p:nvPicPr>
        <p:blipFill>
          <a:blip r:embed="rId2"/>
          <a:stretch>
            <a:fillRect/>
          </a:stretch>
        </p:blipFill>
        <p:spPr>
          <a:xfrm>
            <a:off x="1221806" y="796921"/>
            <a:ext cx="4159244" cy="5967351"/>
          </a:xfrm>
          <a:prstGeom prst="rect">
            <a:avLst/>
          </a:prstGeom>
        </p:spPr>
      </p:pic>
      <p:sp>
        <p:nvSpPr>
          <p:cNvPr id="16" name="TextBox 15">
            <a:extLst>
              <a:ext uri="{FF2B5EF4-FFF2-40B4-BE49-F238E27FC236}">
                <a16:creationId xmlns:a16="http://schemas.microsoft.com/office/drawing/2014/main" id="{CBBDC75D-439D-5049-A228-FE1108AC0AC3}"/>
              </a:ext>
            </a:extLst>
          </p:cNvPr>
          <p:cNvSpPr txBox="1"/>
          <p:nvPr/>
        </p:nvSpPr>
        <p:spPr>
          <a:xfrm rot="21009025">
            <a:off x="1264618" y="233680"/>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4" name="TextBox 3">
            <a:extLst>
              <a:ext uri="{FF2B5EF4-FFF2-40B4-BE49-F238E27FC236}">
                <a16:creationId xmlns:a16="http://schemas.microsoft.com/office/drawing/2014/main" id="{548C1DC1-AB09-C0B2-76A7-E5C77221EE03}"/>
              </a:ext>
            </a:extLst>
          </p:cNvPr>
          <p:cNvSpPr txBox="1"/>
          <p:nvPr/>
        </p:nvSpPr>
        <p:spPr>
          <a:xfrm>
            <a:off x="6096000" y="964440"/>
            <a:ext cx="5725729" cy="5632311"/>
          </a:xfrm>
          <a:prstGeom prst="rect">
            <a:avLst/>
          </a:prstGeom>
          <a:noFill/>
        </p:spPr>
        <p:txBody>
          <a:bodyPr wrap="square" rtlCol="0">
            <a:spAutoFit/>
          </a:bodyPr>
          <a:lstStyle/>
          <a:p>
            <a:r>
              <a:rPr lang="en-GB" dirty="0">
                <a:solidFill>
                  <a:srgbClr val="000000"/>
                </a:solidFill>
                <a:effectLst/>
                <a:latin typeface="Geneva" panose="020B0503030404040204" pitchFamily="34" charset="0"/>
              </a:rPr>
              <a:t>Do you like stories? So do we! And here are some of the most exciting stories you’ve ever heard.</a:t>
            </a:r>
          </a:p>
          <a:p>
            <a:endParaRPr lang="en-GB" dirty="0">
              <a:solidFill>
                <a:srgbClr val="000000"/>
              </a:solidFill>
              <a:latin typeface="Geneva" panose="020B0503030404040204" pitchFamily="34" charset="0"/>
            </a:endParaRPr>
          </a:p>
          <a:p>
            <a:r>
              <a:rPr lang="en-GB" dirty="0">
                <a:solidFill>
                  <a:srgbClr val="000000"/>
                </a:solidFill>
                <a:effectLst/>
                <a:latin typeface="Geneva" panose="020B0503030404040204" pitchFamily="34" charset="0"/>
              </a:rPr>
              <a:t>   Told by ‘the little giant’, the renowned children’s storyteller and church leader </a:t>
            </a:r>
            <a:r>
              <a:rPr lang="en-GB" dirty="0" err="1">
                <a:solidFill>
                  <a:srgbClr val="000000"/>
                </a:solidFill>
                <a:effectLst/>
                <a:latin typeface="Geneva" panose="020B0503030404040204" pitchFamily="34" charset="0"/>
              </a:rPr>
              <a:t>Saustin</a:t>
            </a:r>
            <a:r>
              <a:rPr lang="en-GB" dirty="0">
                <a:solidFill>
                  <a:srgbClr val="000000"/>
                </a:solidFill>
                <a:effectLst/>
                <a:latin typeface="Geneva" panose="020B0503030404040204" pitchFamily="34" charset="0"/>
              </a:rPr>
              <a:t> Sampson </a:t>
            </a:r>
            <a:r>
              <a:rPr lang="en-GB" dirty="0" err="1">
                <a:solidFill>
                  <a:srgbClr val="000000"/>
                </a:solidFill>
                <a:effectLst/>
                <a:latin typeface="Geneva" panose="020B0503030404040204" pitchFamily="34" charset="0"/>
              </a:rPr>
              <a:t>Mfune</a:t>
            </a:r>
            <a:r>
              <a:rPr lang="en-GB" dirty="0">
                <a:solidFill>
                  <a:srgbClr val="000000"/>
                </a:solidFill>
                <a:effectLst/>
                <a:latin typeface="Geneva" panose="020B0503030404040204" pitchFamily="34" charset="0"/>
              </a:rPr>
              <a:t>, these fully illustrated 28 stories and their scriptural lessons have already had a life-changing impact on hundreds of young people throughout the world.</a:t>
            </a:r>
          </a:p>
          <a:p>
            <a:endParaRPr lang="en-GB" dirty="0">
              <a:solidFill>
                <a:srgbClr val="000000"/>
              </a:solidFill>
              <a:effectLst/>
              <a:latin typeface="Geneva" panose="020B0503030404040204" pitchFamily="34" charset="0"/>
            </a:endParaRPr>
          </a:p>
          <a:p>
            <a:r>
              <a:rPr lang="en-GB" dirty="0">
                <a:solidFill>
                  <a:srgbClr val="000000"/>
                </a:solidFill>
                <a:effectLst/>
                <a:latin typeface="Geneva" panose="020B0503030404040204" pitchFamily="34" charset="0"/>
              </a:rPr>
              <a:t>   From an exciting river rescue to a stolen phone, and from a close encounter  with lions to the wisdom of a young blind boy, </a:t>
            </a:r>
            <a:r>
              <a:rPr lang="en-GB" dirty="0" err="1">
                <a:solidFill>
                  <a:srgbClr val="000000"/>
                </a:solidFill>
                <a:effectLst/>
                <a:latin typeface="Geneva" panose="020B0503030404040204" pitchFamily="34" charset="0"/>
              </a:rPr>
              <a:t>Mfune’s</a:t>
            </a:r>
            <a:r>
              <a:rPr lang="en-GB" dirty="0">
                <a:solidFill>
                  <a:srgbClr val="000000"/>
                </a:solidFill>
                <a:effectLst/>
                <a:latin typeface="Geneva" panose="020B0503030404040204" pitchFamily="34" charset="0"/>
              </a:rPr>
              <a:t> great stories are at times exciting, sobering, heart-warming, and soul-stirring.</a:t>
            </a:r>
          </a:p>
          <a:p>
            <a:endParaRPr lang="en-GB" dirty="0">
              <a:solidFill>
                <a:srgbClr val="000000"/>
              </a:solidFill>
              <a:latin typeface="Geneva" panose="020B0503030404040204" pitchFamily="34" charset="0"/>
            </a:endParaRPr>
          </a:p>
          <a:p>
            <a:r>
              <a:rPr lang="en-GB" dirty="0">
                <a:solidFill>
                  <a:srgbClr val="000000"/>
                </a:solidFill>
                <a:effectLst/>
                <a:latin typeface="Geneva" panose="020B0503030404040204" pitchFamily="34" charset="0"/>
              </a:rPr>
              <a:t> It is our hope and prayer that your family too will be truly blessed as you read them and enter into a deeper relationship with Christ.</a:t>
            </a:r>
          </a:p>
          <a:p>
            <a:endParaRPr lang="en-US" dirty="0"/>
          </a:p>
        </p:txBody>
      </p:sp>
    </p:spTree>
    <p:extLst>
      <p:ext uri="{BB962C8B-B14F-4D97-AF65-F5344CB8AC3E}">
        <p14:creationId xmlns:p14="http://schemas.microsoft.com/office/powerpoint/2010/main" val="921234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8706B-FE32-7710-007E-D4BD1F36A6A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012411A-B738-30B5-95FD-1E3C740F9A18}"/>
              </a:ext>
            </a:extLst>
          </p:cNvPr>
          <p:cNvSpPr txBox="1"/>
          <p:nvPr/>
        </p:nvSpPr>
        <p:spPr>
          <a:xfrm>
            <a:off x="1033153" y="304849"/>
            <a:ext cx="8183093" cy="6186309"/>
          </a:xfrm>
          <a:prstGeom prst="rect">
            <a:avLst/>
          </a:prstGeom>
          <a:noFill/>
        </p:spPr>
        <p:txBody>
          <a:bodyPr wrap="square" rtlCol="0">
            <a:spAutoFit/>
          </a:bodyPr>
          <a:lstStyle/>
          <a:p>
            <a:r>
              <a:rPr lang="en-US" sz="3600" i="1" dirty="0">
                <a:solidFill>
                  <a:srgbClr val="C00000"/>
                </a:solidFill>
                <a:latin typeface="Bradley Hand" pitchFamily="2" charset="77"/>
              </a:rPr>
              <a:t>To be successful....</a:t>
            </a:r>
          </a:p>
          <a:p>
            <a:endParaRPr lang="en-US" sz="2400" dirty="0"/>
          </a:p>
          <a:p>
            <a:r>
              <a:rPr lang="en-US" sz="2400" dirty="0"/>
              <a:t>* Observe</a:t>
            </a:r>
          </a:p>
          <a:p>
            <a:r>
              <a:rPr lang="en-US" sz="2400" dirty="0"/>
              <a:t>* Plan what you want to achieve for the year or the quarter.</a:t>
            </a:r>
          </a:p>
          <a:p>
            <a:r>
              <a:rPr lang="en-US" sz="2400" dirty="0"/>
              <a:t>* Learn — </a:t>
            </a:r>
            <a:r>
              <a:rPr lang="en-GB" sz="2400" dirty="0">
                <a:solidFill>
                  <a:srgbClr val="000000"/>
                </a:solidFill>
                <a:effectLst/>
              </a:rPr>
              <a:t>IMPROVE ALWAYS!</a:t>
            </a:r>
            <a:endParaRPr lang="en-US" sz="2400" dirty="0"/>
          </a:p>
          <a:p>
            <a:r>
              <a:rPr lang="en-US" sz="2400" dirty="0"/>
              <a:t>* Put into practice</a:t>
            </a:r>
          </a:p>
          <a:p>
            <a:r>
              <a:rPr lang="en-US" sz="2400" dirty="0"/>
              <a:t>* Think BIG!</a:t>
            </a:r>
          </a:p>
          <a:p>
            <a:endParaRPr lang="en-US" sz="2400" dirty="0"/>
          </a:p>
          <a:p>
            <a:r>
              <a:rPr lang="en-US" sz="2400" dirty="0"/>
              <a:t>* SWOT Analysis: What are you Strengths, your Weaknesses, your Opportunities and your Threats. </a:t>
            </a:r>
          </a:p>
          <a:p>
            <a:r>
              <a:rPr lang="en-US" sz="2400" dirty="0"/>
              <a:t>* Look at you 4 PPPP: Product, Price, Position and Promotion.</a:t>
            </a:r>
          </a:p>
          <a:p>
            <a:endParaRPr lang="en-US" sz="2400" dirty="0"/>
          </a:p>
          <a:p>
            <a:r>
              <a:rPr lang="en-US" sz="2400" dirty="0"/>
              <a:t>KNOW YOUR MARKET, YOUR MEMBERS AND YOUR POTENTIAL.</a:t>
            </a:r>
          </a:p>
          <a:p>
            <a:pPr>
              <a:buFont typeface="Arial" panose="020B0604020202020204" pitchFamily="34" charset="0"/>
              <a:buChar char="•"/>
            </a:pPr>
            <a:r>
              <a:rPr lang="en-GB" sz="2400" dirty="0">
                <a:solidFill>
                  <a:srgbClr val="000000"/>
                </a:solidFill>
                <a:effectLst/>
              </a:rPr>
              <a:t> Believe in change  — BE CREATIVE!</a:t>
            </a:r>
          </a:p>
          <a:p>
            <a:pPr>
              <a:buFont typeface="Arial" panose="020B0604020202020204" pitchFamily="34" charset="0"/>
              <a:buChar char="•"/>
            </a:pPr>
            <a:r>
              <a:rPr lang="en-GB" sz="2400" dirty="0">
                <a:solidFill>
                  <a:srgbClr val="000000"/>
                </a:solidFill>
                <a:effectLst/>
              </a:rPr>
              <a:t> Be proactive with your customers: You are there to SERVE them!</a:t>
            </a:r>
          </a:p>
        </p:txBody>
      </p:sp>
      <p:pic>
        <p:nvPicPr>
          <p:cNvPr id="14" name="Picture 13">
            <a:extLst>
              <a:ext uri="{FF2B5EF4-FFF2-40B4-BE49-F238E27FC236}">
                <a16:creationId xmlns:a16="http://schemas.microsoft.com/office/drawing/2014/main" id="{B760935A-C10A-1811-4030-70FC515B5F7B}"/>
              </a:ext>
            </a:extLst>
          </p:cNvPr>
          <p:cNvPicPr>
            <a:picLocks noChangeAspect="1"/>
          </p:cNvPicPr>
          <p:nvPr/>
        </p:nvPicPr>
        <p:blipFill>
          <a:blip r:embed="rId2"/>
          <a:stretch>
            <a:fillRect/>
          </a:stretch>
        </p:blipFill>
        <p:spPr>
          <a:xfrm>
            <a:off x="9216247" y="-21240"/>
            <a:ext cx="3069695" cy="4342133"/>
          </a:xfrm>
          <a:prstGeom prst="rect">
            <a:avLst/>
          </a:prstGeom>
        </p:spPr>
      </p:pic>
      <p:pic>
        <p:nvPicPr>
          <p:cNvPr id="13" name="Picture 12">
            <a:extLst>
              <a:ext uri="{FF2B5EF4-FFF2-40B4-BE49-F238E27FC236}">
                <a16:creationId xmlns:a16="http://schemas.microsoft.com/office/drawing/2014/main" id="{777AA754-CD8C-BC49-92F0-7D4CD3118831}"/>
              </a:ext>
            </a:extLst>
          </p:cNvPr>
          <p:cNvPicPr>
            <a:picLocks noChangeAspect="1"/>
          </p:cNvPicPr>
          <p:nvPr/>
        </p:nvPicPr>
        <p:blipFill>
          <a:blip r:embed="rId3"/>
          <a:stretch>
            <a:fillRect/>
          </a:stretch>
        </p:blipFill>
        <p:spPr>
          <a:xfrm>
            <a:off x="9283297" y="3952445"/>
            <a:ext cx="2935597" cy="4152449"/>
          </a:xfrm>
          <a:prstGeom prst="rect">
            <a:avLst/>
          </a:prstGeom>
        </p:spPr>
      </p:pic>
    </p:spTree>
    <p:extLst>
      <p:ext uri="{BB962C8B-B14F-4D97-AF65-F5344CB8AC3E}">
        <p14:creationId xmlns:p14="http://schemas.microsoft.com/office/powerpoint/2010/main" val="4086890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09F2A-FC5B-B28D-CD1D-7980BB0AD001}"/>
            </a:ext>
          </a:extLst>
        </p:cNvPr>
        <p:cNvGrpSpPr/>
        <p:nvPr/>
      </p:nvGrpSpPr>
      <p:grpSpPr>
        <a:xfrm>
          <a:off x="0" y="0"/>
          <a:ext cx="0" cy="0"/>
          <a:chOff x="0" y="0"/>
          <a:chExt cx="0" cy="0"/>
        </a:xfrm>
      </p:grpSpPr>
      <p:pic>
        <p:nvPicPr>
          <p:cNvPr id="4" name="Picture 3" descr="A poster with colorful flowers and text&#10;&#10;Description automatically generated">
            <a:extLst>
              <a:ext uri="{FF2B5EF4-FFF2-40B4-BE49-F238E27FC236}">
                <a16:creationId xmlns:a16="http://schemas.microsoft.com/office/drawing/2014/main" id="{49E95A37-6FBA-65F7-D29E-B544B2ADEAB0}"/>
              </a:ext>
            </a:extLst>
          </p:cNvPr>
          <p:cNvPicPr>
            <a:picLocks noChangeAspect="1"/>
          </p:cNvPicPr>
          <p:nvPr/>
        </p:nvPicPr>
        <p:blipFill>
          <a:blip r:embed="rId2"/>
          <a:stretch>
            <a:fillRect/>
          </a:stretch>
        </p:blipFill>
        <p:spPr>
          <a:xfrm>
            <a:off x="8668328" y="1181292"/>
            <a:ext cx="3409469" cy="4854559"/>
          </a:xfrm>
          <a:prstGeom prst="rect">
            <a:avLst/>
          </a:prstGeom>
        </p:spPr>
      </p:pic>
      <p:pic>
        <p:nvPicPr>
          <p:cNvPr id="8" name="Picture 7">
            <a:extLst>
              <a:ext uri="{FF2B5EF4-FFF2-40B4-BE49-F238E27FC236}">
                <a16:creationId xmlns:a16="http://schemas.microsoft.com/office/drawing/2014/main" id="{81D262AE-6FC4-AD41-8DB8-57B8E4C6B4A8}"/>
              </a:ext>
            </a:extLst>
          </p:cNvPr>
          <p:cNvPicPr>
            <a:picLocks noChangeAspect="1"/>
          </p:cNvPicPr>
          <p:nvPr/>
        </p:nvPicPr>
        <p:blipFill>
          <a:blip r:embed="rId3"/>
          <a:stretch>
            <a:fillRect/>
          </a:stretch>
        </p:blipFill>
        <p:spPr>
          <a:xfrm>
            <a:off x="1178317" y="311839"/>
            <a:ext cx="7768636" cy="6008400"/>
          </a:xfrm>
          <a:prstGeom prst="rect">
            <a:avLst/>
          </a:prstGeom>
        </p:spPr>
      </p:pic>
    </p:spTree>
    <p:extLst>
      <p:ext uri="{BB962C8B-B14F-4D97-AF65-F5344CB8AC3E}">
        <p14:creationId xmlns:p14="http://schemas.microsoft.com/office/powerpoint/2010/main" val="2367833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6C2D0-978B-12D4-2C2A-60300EAF44F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FF96E9-B1F7-937D-9BBE-6222E26042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3280" y="141250"/>
            <a:ext cx="1194336" cy="1059129"/>
          </a:xfrm>
          <a:prstGeom prst="rect">
            <a:avLst/>
          </a:prstGeom>
        </p:spPr>
      </p:pic>
      <p:sp>
        <p:nvSpPr>
          <p:cNvPr id="4" name="TextBox 3">
            <a:extLst>
              <a:ext uri="{FF2B5EF4-FFF2-40B4-BE49-F238E27FC236}">
                <a16:creationId xmlns:a16="http://schemas.microsoft.com/office/drawing/2014/main" id="{DA3E256D-3118-58D7-04C9-82D759533EE1}"/>
              </a:ext>
            </a:extLst>
          </p:cNvPr>
          <p:cNvSpPr txBox="1"/>
          <p:nvPr/>
        </p:nvSpPr>
        <p:spPr>
          <a:xfrm>
            <a:off x="8648030" y="1341629"/>
            <a:ext cx="3724835" cy="867930"/>
          </a:xfrm>
          <a:prstGeom prst="rect">
            <a:avLst/>
          </a:prstGeom>
          <a:noFill/>
        </p:spPr>
        <p:txBody>
          <a:bodyPr wrap="square">
            <a:spAutoFit/>
          </a:bodyPr>
          <a:lstStyle/>
          <a:p>
            <a:pPr algn="ctr" defTabSz="914400">
              <a:lnSpc>
                <a:spcPct val="90000"/>
              </a:lnSpc>
              <a:spcBef>
                <a:spcPct val="0"/>
              </a:spcBef>
              <a:spcAft>
                <a:spcPts val="600"/>
              </a:spcAft>
            </a:pPr>
            <a:r>
              <a:rPr lang="en-US" sz="2800" b="1" cap="all" dirty="0">
                <a:solidFill>
                  <a:schemeClr val="bg1"/>
                </a:solidFill>
                <a:latin typeface="+mj-lt"/>
                <a:ea typeface="+mj-ea"/>
                <a:cs typeface="+mj-cs"/>
              </a:rPr>
              <a:t>The </a:t>
            </a:r>
            <a:r>
              <a:rPr lang="en-US" sz="2800" b="1" cap="all" dirty="0" err="1">
                <a:solidFill>
                  <a:schemeClr val="bg1"/>
                </a:solidFill>
                <a:latin typeface="+mj-lt"/>
                <a:ea typeface="+mj-ea"/>
                <a:cs typeface="+mj-cs"/>
              </a:rPr>
              <a:t>stanborough</a:t>
            </a:r>
            <a:r>
              <a:rPr lang="en-US" sz="2800" b="1" cap="all" dirty="0">
                <a:solidFill>
                  <a:schemeClr val="bg1"/>
                </a:solidFill>
                <a:latin typeface="+mj-lt"/>
                <a:ea typeface="+mj-ea"/>
                <a:cs typeface="+mj-cs"/>
              </a:rPr>
              <a:t> press ltd</a:t>
            </a:r>
          </a:p>
        </p:txBody>
      </p:sp>
      <p:pic>
        <p:nvPicPr>
          <p:cNvPr id="6" name="Picture 5">
            <a:extLst>
              <a:ext uri="{FF2B5EF4-FFF2-40B4-BE49-F238E27FC236}">
                <a16:creationId xmlns:a16="http://schemas.microsoft.com/office/drawing/2014/main" id="{59A28203-A3C7-A615-7FDB-F3B1A3D5542E}"/>
              </a:ext>
            </a:extLst>
          </p:cNvPr>
          <p:cNvPicPr>
            <a:picLocks noChangeAspect="1"/>
          </p:cNvPicPr>
          <p:nvPr/>
        </p:nvPicPr>
        <p:blipFill>
          <a:blip r:embed="rId3"/>
          <a:stretch>
            <a:fillRect/>
          </a:stretch>
        </p:blipFill>
        <p:spPr>
          <a:xfrm>
            <a:off x="1250087" y="-1027110"/>
            <a:ext cx="9691825" cy="4454978"/>
          </a:xfrm>
          <a:prstGeom prst="rect">
            <a:avLst/>
          </a:prstGeom>
        </p:spPr>
      </p:pic>
      <p:sp>
        <p:nvSpPr>
          <p:cNvPr id="5" name="TextBox 4">
            <a:extLst>
              <a:ext uri="{FF2B5EF4-FFF2-40B4-BE49-F238E27FC236}">
                <a16:creationId xmlns:a16="http://schemas.microsoft.com/office/drawing/2014/main" id="{88C867DD-6191-7379-D6F0-158D2B0C7D1B}"/>
              </a:ext>
            </a:extLst>
          </p:cNvPr>
          <p:cNvSpPr txBox="1"/>
          <p:nvPr/>
        </p:nvSpPr>
        <p:spPr>
          <a:xfrm>
            <a:off x="477531" y="3720263"/>
            <a:ext cx="11871178" cy="2464855"/>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3400" b="1" cap="all" dirty="0">
                <a:latin typeface="+mj-lt"/>
                <a:ea typeface="+mj-ea"/>
                <a:cs typeface="+mj-cs"/>
              </a:rPr>
              <a:t>How TO ORDER: </a:t>
            </a:r>
            <a:br>
              <a:rPr lang="en-US" sz="3400" b="1" cap="all" dirty="0">
                <a:latin typeface="+mj-lt"/>
                <a:ea typeface="+mj-ea"/>
                <a:cs typeface="+mj-cs"/>
              </a:rPr>
            </a:br>
            <a:br>
              <a:rPr lang="en-US" sz="3400" b="1" cap="all" dirty="0">
                <a:latin typeface="+mj-lt"/>
                <a:ea typeface="+mj-ea"/>
                <a:cs typeface="+mj-cs"/>
              </a:rPr>
            </a:br>
            <a:r>
              <a:rPr lang="en-US" sz="3400" b="1" cap="all" dirty="0">
                <a:latin typeface="+mj-lt"/>
                <a:ea typeface="+mj-ea"/>
                <a:cs typeface="+mj-cs"/>
              </a:rPr>
              <a:t>WEBSITE:  </a:t>
            </a:r>
            <a:r>
              <a:rPr lang="en-US" sz="3400" b="1" cap="all" dirty="0">
                <a:latin typeface="+mj-lt"/>
                <a:ea typeface="+mj-ea"/>
                <a:cs typeface="+mj-cs"/>
                <a:hlinkClick r:id="rId4">
                  <a:extLst>
                    <a:ext uri="{A12FA001-AC4F-418D-AE19-62706E023703}">
                      <ahyp:hlinkClr xmlns:ahyp="http://schemas.microsoft.com/office/drawing/2018/hyperlinkcolor" val="tx"/>
                    </a:ext>
                  </a:extLst>
                </a:hlinkClick>
              </a:rPr>
              <a:t>WWW.</a:t>
            </a:r>
            <a:r>
              <a:rPr lang="en-US" sz="3400" b="1" cap="all" dirty="0">
                <a:latin typeface="+mj-lt"/>
                <a:ea typeface="+mj-ea"/>
                <a:cs typeface="+mj-cs"/>
              </a:rPr>
              <a:t>STANBOROUGHPRESS.ORG.UK</a:t>
            </a:r>
          </a:p>
          <a:p>
            <a:pPr algn="ctr" defTabSz="914400">
              <a:lnSpc>
                <a:spcPct val="90000"/>
              </a:lnSpc>
              <a:spcBef>
                <a:spcPct val="0"/>
              </a:spcBef>
              <a:spcAft>
                <a:spcPts val="600"/>
              </a:spcAft>
            </a:pPr>
            <a:r>
              <a:rPr lang="en-US" sz="3400" b="1" cap="all" dirty="0">
                <a:latin typeface="+mj-lt"/>
                <a:ea typeface="+mj-ea"/>
                <a:cs typeface="+mj-cs"/>
              </a:rPr>
              <a:t>Email: </a:t>
            </a:r>
            <a:r>
              <a:rPr lang="en-US" sz="3400" b="1" cap="all" dirty="0">
                <a:latin typeface="+mj-lt"/>
                <a:ea typeface="+mj-ea"/>
                <a:cs typeface="+mj-cs"/>
                <a:hlinkClick r:id="rId5">
                  <a:extLst>
                    <a:ext uri="{A12FA001-AC4F-418D-AE19-62706E023703}">
                      <ahyp:hlinkClr xmlns:ahyp="http://schemas.microsoft.com/office/drawing/2018/hyperlinkcolor" val="tx"/>
                    </a:ext>
                  </a:extLst>
                </a:hlinkClick>
              </a:rPr>
              <a:t>esanguesa@Stanboroughpress.org.uk</a:t>
            </a:r>
            <a:endParaRPr lang="en-US" sz="3400" b="1" cap="all" dirty="0">
              <a:latin typeface="+mj-lt"/>
              <a:ea typeface="+mj-ea"/>
              <a:cs typeface="+mj-cs"/>
            </a:endParaRPr>
          </a:p>
          <a:p>
            <a:pPr algn="ctr" defTabSz="914400">
              <a:lnSpc>
                <a:spcPct val="90000"/>
              </a:lnSpc>
              <a:spcBef>
                <a:spcPct val="0"/>
              </a:spcBef>
              <a:spcAft>
                <a:spcPts val="600"/>
              </a:spcAft>
            </a:pPr>
            <a:r>
              <a:rPr lang="en-US" sz="3600" b="1" cap="all" dirty="0">
                <a:latin typeface="+mj-lt"/>
                <a:ea typeface="+mj-ea"/>
                <a:cs typeface="+mj-cs"/>
              </a:rPr>
              <a:t>Call on 01476 591700</a:t>
            </a:r>
          </a:p>
        </p:txBody>
      </p:sp>
      <p:sp>
        <p:nvSpPr>
          <p:cNvPr id="8" name="TextBox 7">
            <a:extLst>
              <a:ext uri="{FF2B5EF4-FFF2-40B4-BE49-F238E27FC236}">
                <a16:creationId xmlns:a16="http://schemas.microsoft.com/office/drawing/2014/main" id="{455685FF-FAAB-0741-A7CF-4A9CAE44A26F}"/>
              </a:ext>
            </a:extLst>
          </p:cNvPr>
          <p:cNvSpPr txBox="1"/>
          <p:nvPr/>
        </p:nvSpPr>
        <p:spPr>
          <a:xfrm>
            <a:off x="1980182" y="5531880"/>
            <a:ext cx="7023915" cy="6532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endParaRPr lang="en-US" sz="3200" b="1" cap="all" dirty="0">
              <a:latin typeface="+mj-lt"/>
              <a:ea typeface="+mj-ea"/>
              <a:cs typeface="+mj-cs"/>
            </a:endParaRPr>
          </a:p>
        </p:txBody>
      </p:sp>
      <p:pic>
        <p:nvPicPr>
          <p:cNvPr id="2" name="Picture 1" descr="A blue and black rectangular sign with black text&#10;&#10;Description automatically generated">
            <a:extLst>
              <a:ext uri="{FF2B5EF4-FFF2-40B4-BE49-F238E27FC236}">
                <a16:creationId xmlns:a16="http://schemas.microsoft.com/office/drawing/2014/main" id="{A553E85D-086F-5952-5E71-6352720DE42A}"/>
              </a:ext>
            </a:extLst>
          </p:cNvPr>
          <p:cNvPicPr>
            <a:picLocks noChangeAspect="1"/>
          </p:cNvPicPr>
          <p:nvPr/>
        </p:nvPicPr>
        <p:blipFill>
          <a:blip r:embed="rId6"/>
          <a:stretch>
            <a:fillRect/>
          </a:stretch>
        </p:blipFill>
        <p:spPr>
          <a:xfrm>
            <a:off x="1094984" y="5827760"/>
            <a:ext cx="2163934" cy="943453"/>
          </a:xfrm>
          <a:prstGeom prst="rect">
            <a:avLst/>
          </a:prstGeom>
        </p:spPr>
      </p:pic>
    </p:spTree>
    <p:extLst>
      <p:ext uri="{BB962C8B-B14F-4D97-AF65-F5344CB8AC3E}">
        <p14:creationId xmlns:p14="http://schemas.microsoft.com/office/powerpoint/2010/main" val="501848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703EF-2C4B-DBD2-F8AC-7799E1FD60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A61EB0-A74D-7B4A-C3A5-A739D32677D8}"/>
              </a:ext>
            </a:extLst>
          </p:cNvPr>
          <p:cNvPicPr>
            <a:picLocks noChangeAspect="1"/>
          </p:cNvPicPr>
          <p:nvPr/>
        </p:nvPicPr>
        <p:blipFill>
          <a:blip r:embed="rId2"/>
          <a:stretch>
            <a:fillRect/>
          </a:stretch>
        </p:blipFill>
        <p:spPr>
          <a:xfrm>
            <a:off x="1122198" y="287382"/>
            <a:ext cx="2596297" cy="3782864"/>
          </a:xfrm>
          <a:prstGeom prst="rect">
            <a:avLst/>
          </a:prstGeom>
        </p:spPr>
        <p:style>
          <a:lnRef idx="0">
            <a:schemeClr val="accent2"/>
          </a:lnRef>
          <a:fillRef idx="3">
            <a:schemeClr val="accent2"/>
          </a:fillRef>
          <a:effectRef idx="3">
            <a:schemeClr val="accent2"/>
          </a:effectRef>
          <a:fontRef idx="minor">
            <a:schemeClr val="lt1"/>
          </a:fontRef>
        </p:style>
      </p:pic>
      <p:pic>
        <p:nvPicPr>
          <p:cNvPr id="3" name="Picture 2" descr="A cover of a book&#10;&#10;Description automatically generated">
            <a:extLst>
              <a:ext uri="{FF2B5EF4-FFF2-40B4-BE49-F238E27FC236}">
                <a16:creationId xmlns:a16="http://schemas.microsoft.com/office/drawing/2014/main" id="{53BD1713-FA1A-81D8-6A3E-9C407B5ED514}"/>
              </a:ext>
            </a:extLst>
          </p:cNvPr>
          <p:cNvPicPr>
            <a:picLocks noChangeAspect="1"/>
          </p:cNvPicPr>
          <p:nvPr/>
        </p:nvPicPr>
        <p:blipFill>
          <a:blip r:embed="rId3"/>
          <a:stretch>
            <a:fillRect/>
          </a:stretch>
        </p:blipFill>
        <p:spPr>
          <a:xfrm rot="21270905">
            <a:off x="3826279" y="110043"/>
            <a:ext cx="2481772" cy="3741365"/>
          </a:xfrm>
          <a:prstGeom prst="rect">
            <a:avLst/>
          </a:prstGeom>
        </p:spPr>
      </p:pic>
      <p:pic>
        <p:nvPicPr>
          <p:cNvPr id="4" name="Picture 3">
            <a:extLst>
              <a:ext uri="{FF2B5EF4-FFF2-40B4-BE49-F238E27FC236}">
                <a16:creationId xmlns:a16="http://schemas.microsoft.com/office/drawing/2014/main" id="{38099849-6CE0-1E98-4160-5DBDD5BD37F9}"/>
              </a:ext>
            </a:extLst>
          </p:cNvPr>
          <p:cNvPicPr>
            <a:picLocks noChangeAspect="1"/>
          </p:cNvPicPr>
          <p:nvPr/>
        </p:nvPicPr>
        <p:blipFill>
          <a:blip r:embed="rId4"/>
          <a:stretch>
            <a:fillRect/>
          </a:stretch>
        </p:blipFill>
        <p:spPr>
          <a:xfrm>
            <a:off x="6493231" y="287382"/>
            <a:ext cx="2852134" cy="3914196"/>
          </a:xfrm>
          <a:prstGeom prst="rect">
            <a:avLst/>
          </a:prstGeom>
        </p:spPr>
        <p:style>
          <a:lnRef idx="0">
            <a:schemeClr val="accent3"/>
          </a:lnRef>
          <a:fillRef idx="3">
            <a:schemeClr val="accent3"/>
          </a:fillRef>
          <a:effectRef idx="3">
            <a:schemeClr val="accent3"/>
          </a:effectRef>
          <a:fontRef idx="minor">
            <a:schemeClr val="lt1"/>
          </a:fontRef>
        </p:style>
      </p:pic>
      <p:pic>
        <p:nvPicPr>
          <p:cNvPr id="5" name="Picture 4">
            <a:extLst>
              <a:ext uri="{FF2B5EF4-FFF2-40B4-BE49-F238E27FC236}">
                <a16:creationId xmlns:a16="http://schemas.microsoft.com/office/drawing/2014/main" id="{C447BD74-4321-6049-F8A0-583A9D264245}"/>
              </a:ext>
            </a:extLst>
          </p:cNvPr>
          <p:cNvPicPr>
            <a:picLocks noChangeAspect="1"/>
          </p:cNvPicPr>
          <p:nvPr/>
        </p:nvPicPr>
        <p:blipFill>
          <a:blip r:embed="rId5"/>
          <a:stretch>
            <a:fillRect/>
          </a:stretch>
        </p:blipFill>
        <p:spPr>
          <a:xfrm rot="299910">
            <a:off x="9400394" y="218865"/>
            <a:ext cx="2625830" cy="3919899"/>
          </a:xfrm>
          <a:prstGeom prst="rect">
            <a:avLst/>
          </a:prstGeom>
        </p:spPr>
      </p:pic>
      <p:pic>
        <p:nvPicPr>
          <p:cNvPr id="6" name="Picture 5" descr="A blue door with a path and a blue door with a path and birds flying&#10;&#10;Description automatically generated">
            <a:extLst>
              <a:ext uri="{FF2B5EF4-FFF2-40B4-BE49-F238E27FC236}">
                <a16:creationId xmlns:a16="http://schemas.microsoft.com/office/drawing/2014/main" id="{0557203E-57F6-AEB2-F97C-F516166FF025}"/>
              </a:ext>
            </a:extLst>
          </p:cNvPr>
          <p:cNvPicPr>
            <a:picLocks noChangeAspect="1"/>
          </p:cNvPicPr>
          <p:nvPr/>
        </p:nvPicPr>
        <p:blipFill>
          <a:blip r:embed="rId6"/>
          <a:stretch>
            <a:fillRect/>
          </a:stretch>
        </p:blipFill>
        <p:spPr>
          <a:xfrm>
            <a:off x="4995539" y="3195102"/>
            <a:ext cx="2596297" cy="3674005"/>
          </a:xfrm>
          <a:prstGeom prst="rect">
            <a:avLst/>
          </a:prstGeom>
          <a:ln/>
        </p:spPr>
        <p:style>
          <a:lnRef idx="0">
            <a:schemeClr val="accent3"/>
          </a:lnRef>
          <a:fillRef idx="3">
            <a:schemeClr val="accent3"/>
          </a:fillRef>
          <a:effectRef idx="3">
            <a:schemeClr val="accent3"/>
          </a:effectRef>
          <a:fontRef idx="minor">
            <a:schemeClr val="lt1"/>
          </a:fontRef>
        </p:style>
      </p:pic>
      <p:pic>
        <p:nvPicPr>
          <p:cNvPr id="7" name="Picture 6" descr="A book cover with a sunset&#10;&#10;Description automatically generated">
            <a:extLst>
              <a:ext uri="{FF2B5EF4-FFF2-40B4-BE49-F238E27FC236}">
                <a16:creationId xmlns:a16="http://schemas.microsoft.com/office/drawing/2014/main" id="{EE21B045-2CAB-D4A2-5EB5-4104E04AE5A9}"/>
              </a:ext>
            </a:extLst>
          </p:cNvPr>
          <p:cNvPicPr>
            <a:picLocks noChangeAspect="1"/>
          </p:cNvPicPr>
          <p:nvPr/>
        </p:nvPicPr>
        <p:blipFill>
          <a:blip r:embed="rId7"/>
          <a:stretch>
            <a:fillRect/>
          </a:stretch>
        </p:blipFill>
        <p:spPr>
          <a:xfrm rot="21437182">
            <a:off x="7763514" y="3663937"/>
            <a:ext cx="2218649" cy="3143305"/>
          </a:xfrm>
          <a:prstGeom prst="rect">
            <a:avLst/>
          </a:prstGeom>
        </p:spPr>
      </p:pic>
      <p:pic>
        <p:nvPicPr>
          <p:cNvPr id="9" name="Picture 8">
            <a:extLst>
              <a:ext uri="{FF2B5EF4-FFF2-40B4-BE49-F238E27FC236}">
                <a16:creationId xmlns:a16="http://schemas.microsoft.com/office/drawing/2014/main" id="{938AB7D4-9C9F-0A74-2F7C-EF7E333534DC}"/>
              </a:ext>
            </a:extLst>
          </p:cNvPr>
          <p:cNvPicPr>
            <a:picLocks noChangeAspect="1"/>
          </p:cNvPicPr>
          <p:nvPr/>
        </p:nvPicPr>
        <p:blipFill>
          <a:blip r:embed="rId8"/>
          <a:stretch>
            <a:fillRect/>
          </a:stretch>
        </p:blipFill>
        <p:spPr>
          <a:xfrm>
            <a:off x="2982459" y="4092770"/>
            <a:ext cx="1821483" cy="2765230"/>
          </a:xfrm>
          <a:prstGeom prst="rect">
            <a:avLst/>
          </a:prstGeom>
          <a:ln/>
        </p:spPr>
        <p:style>
          <a:lnRef idx="0">
            <a:schemeClr val="accent2"/>
          </a:lnRef>
          <a:fillRef idx="3">
            <a:schemeClr val="accent2"/>
          </a:fillRef>
          <a:effectRef idx="3">
            <a:schemeClr val="accent2"/>
          </a:effectRef>
          <a:fontRef idx="minor">
            <a:schemeClr val="lt1"/>
          </a:fontRef>
        </p:style>
      </p:pic>
      <p:pic>
        <p:nvPicPr>
          <p:cNvPr id="10" name="Picture 9">
            <a:extLst>
              <a:ext uri="{FF2B5EF4-FFF2-40B4-BE49-F238E27FC236}">
                <a16:creationId xmlns:a16="http://schemas.microsoft.com/office/drawing/2014/main" id="{CD53CF24-8527-C747-EFF7-E1F9EAF5B4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215" y="4142039"/>
            <a:ext cx="1855144" cy="2666691"/>
          </a:xfrm>
          <a:prstGeom prst="rect">
            <a:avLst/>
          </a:prstGeom>
        </p:spPr>
      </p:pic>
    </p:spTree>
    <p:extLst>
      <p:ext uri="{BB962C8B-B14F-4D97-AF65-F5344CB8AC3E}">
        <p14:creationId xmlns:p14="http://schemas.microsoft.com/office/powerpoint/2010/main" val="1655167889"/>
      </p:ext>
    </p:extLst>
  </p:cSld>
  <p:clrMapOvr>
    <a:masterClrMapping/>
  </p:clrMapOvr>
  <mc:AlternateContent xmlns:mc="http://schemas.openxmlformats.org/markup-compatibility/2006">
    <mc:Choice xmlns:p14="http://schemas.microsoft.com/office/powerpoint/2010/main" Requires="p14">
      <p:transition p14:dur="0" advTm="76023"/>
    </mc:Choice>
    <mc:Fallback>
      <p:transition advTm="7602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2253B-DB65-08E0-5DDA-575C2CABA6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6CF380-C815-A758-4BFA-8D119512FC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3280" y="141250"/>
            <a:ext cx="1194336" cy="1059129"/>
          </a:xfrm>
          <a:prstGeom prst="rect">
            <a:avLst/>
          </a:prstGeom>
        </p:spPr>
      </p:pic>
      <p:sp>
        <p:nvSpPr>
          <p:cNvPr id="4" name="TextBox 3">
            <a:extLst>
              <a:ext uri="{FF2B5EF4-FFF2-40B4-BE49-F238E27FC236}">
                <a16:creationId xmlns:a16="http://schemas.microsoft.com/office/drawing/2014/main" id="{F89B4D11-A289-A886-793C-4F2D0207FD6B}"/>
              </a:ext>
            </a:extLst>
          </p:cNvPr>
          <p:cNvSpPr txBox="1"/>
          <p:nvPr/>
        </p:nvSpPr>
        <p:spPr>
          <a:xfrm>
            <a:off x="8648030" y="1341629"/>
            <a:ext cx="3724835" cy="867930"/>
          </a:xfrm>
          <a:prstGeom prst="rect">
            <a:avLst/>
          </a:prstGeom>
          <a:noFill/>
        </p:spPr>
        <p:txBody>
          <a:bodyPr wrap="square">
            <a:spAutoFit/>
          </a:bodyPr>
          <a:lstStyle/>
          <a:p>
            <a:pPr algn="ctr" defTabSz="914400">
              <a:lnSpc>
                <a:spcPct val="90000"/>
              </a:lnSpc>
              <a:spcBef>
                <a:spcPct val="0"/>
              </a:spcBef>
              <a:spcAft>
                <a:spcPts val="600"/>
              </a:spcAft>
            </a:pPr>
            <a:r>
              <a:rPr lang="en-US" sz="2800" b="1" cap="all" dirty="0">
                <a:solidFill>
                  <a:schemeClr val="bg1"/>
                </a:solidFill>
                <a:latin typeface="+mj-lt"/>
                <a:ea typeface="+mj-ea"/>
                <a:cs typeface="+mj-cs"/>
              </a:rPr>
              <a:t>The </a:t>
            </a:r>
            <a:r>
              <a:rPr lang="en-US" sz="2800" b="1" cap="all" dirty="0" err="1">
                <a:solidFill>
                  <a:schemeClr val="bg1"/>
                </a:solidFill>
                <a:latin typeface="+mj-lt"/>
                <a:ea typeface="+mj-ea"/>
                <a:cs typeface="+mj-cs"/>
              </a:rPr>
              <a:t>stanborough</a:t>
            </a:r>
            <a:r>
              <a:rPr lang="en-US" sz="2800" b="1" cap="all" dirty="0">
                <a:solidFill>
                  <a:schemeClr val="bg1"/>
                </a:solidFill>
                <a:latin typeface="+mj-lt"/>
                <a:ea typeface="+mj-ea"/>
                <a:cs typeface="+mj-cs"/>
              </a:rPr>
              <a:t> press ltd</a:t>
            </a:r>
          </a:p>
        </p:txBody>
      </p:sp>
      <p:pic>
        <p:nvPicPr>
          <p:cNvPr id="6" name="Picture 5">
            <a:extLst>
              <a:ext uri="{FF2B5EF4-FFF2-40B4-BE49-F238E27FC236}">
                <a16:creationId xmlns:a16="http://schemas.microsoft.com/office/drawing/2014/main" id="{7D71CC12-978B-14CF-79A6-7D4D4E76C917}"/>
              </a:ext>
            </a:extLst>
          </p:cNvPr>
          <p:cNvPicPr>
            <a:picLocks noChangeAspect="1"/>
          </p:cNvPicPr>
          <p:nvPr/>
        </p:nvPicPr>
        <p:blipFill>
          <a:blip r:embed="rId3"/>
          <a:stretch>
            <a:fillRect/>
          </a:stretch>
        </p:blipFill>
        <p:spPr>
          <a:xfrm>
            <a:off x="1250087" y="-1027110"/>
            <a:ext cx="9691825" cy="4454978"/>
          </a:xfrm>
          <a:prstGeom prst="rect">
            <a:avLst/>
          </a:prstGeom>
        </p:spPr>
      </p:pic>
      <p:sp>
        <p:nvSpPr>
          <p:cNvPr id="5" name="TextBox 4">
            <a:extLst>
              <a:ext uri="{FF2B5EF4-FFF2-40B4-BE49-F238E27FC236}">
                <a16:creationId xmlns:a16="http://schemas.microsoft.com/office/drawing/2014/main" id="{B8C057E0-6965-F395-C110-61088B4AD8DD}"/>
              </a:ext>
            </a:extLst>
          </p:cNvPr>
          <p:cNvSpPr txBox="1"/>
          <p:nvPr/>
        </p:nvSpPr>
        <p:spPr>
          <a:xfrm>
            <a:off x="477531" y="3720263"/>
            <a:ext cx="11871178" cy="2464855"/>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3400" b="1" cap="all" dirty="0">
                <a:latin typeface="+mj-lt"/>
                <a:ea typeface="+mj-ea"/>
                <a:cs typeface="+mj-cs"/>
              </a:rPr>
              <a:t>How TO ORDER: </a:t>
            </a:r>
            <a:br>
              <a:rPr lang="en-US" sz="3400" b="1" cap="all" dirty="0">
                <a:latin typeface="+mj-lt"/>
                <a:ea typeface="+mj-ea"/>
                <a:cs typeface="+mj-cs"/>
              </a:rPr>
            </a:br>
            <a:br>
              <a:rPr lang="en-US" sz="3400" b="1" cap="all" dirty="0">
                <a:latin typeface="+mj-lt"/>
                <a:ea typeface="+mj-ea"/>
                <a:cs typeface="+mj-cs"/>
              </a:rPr>
            </a:br>
            <a:r>
              <a:rPr lang="en-US" sz="3400" b="1" cap="all" dirty="0">
                <a:latin typeface="+mj-lt"/>
                <a:ea typeface="+mj-ea"/>
                <a:cs typeface="+mj-cs"/>
              </a:rPr>
              <a:t>WEBSITE:  </a:t>
            </a:r>
            <a:r>
              <a:rPr lang="en-US" sz="3400" b="1" cap="all" dirty="0">
                <a:latin typeface="+mj-lt"/>
                <a:ea typeface="+mj-ea"/>
                <a:cs typeface="+mj-cs"/>
                <a:hlinkClick r:id="rId4">
                  <a:extLst>
                    <a:ext uri="{A12FA001-AC4F-418D-AE19-62706E023703}">
                      <ahyp:hlinkClr xmlns:ahyp="http://schemas.microsoft.com/office/drawing/2018/hyperlinkcolor" val="tx"/>
                    </a:ext>
                  </a:extLst>
                </a:hlinkClick>
              </a:rPr>
              <a:t>WWW.</a:t>
            </a:r>
            <a:r>
              <a:rPr lang="en-US" sz="3400" b="1" cap="all" dirty="0">
                <a:latin typeface="+mj-lt"/>
                <a:ea typeface="+mj-ea"/>
                <a:cs typeface="+mj-cs"/>
              </a:rPr>
              <a:t>STANBOROUGHPRESS.ORG.UK</a:t>
            </a:r>
          </a:p>
          <a:p>
            <a:pPr algn="ctr" defTabSz="914400">
              <a:lnSpc>
                <a:spcPct val="90000"/>
              </a:lnSpc>
              <a:spcBef>
                <a:spcPct val="0"/>
              </a:spcBef>
              <a:spcAft>
                <a:spcPts val="600"/>
              </a:spcAft>
            </a:pPr>
            <a:r>
              <a:rPr lang="en-US" sz="3400" b="1" cap="all" dirty="0">
                <a:latin typeface="+mj-lt"/>
                <a:ea typeface="+mj-ea"/>
                <a:cs typeface="+mj-cs"/>
              </a:rPr>
              <a:t>Email: </a:t>
            </a:r>
            <a:r>
              <a:rPr lang="en-US" sz="3400" b="1" cap="all" dirty="0">
                <a:latin typeface="+mj-lt"/>
                <a:ea typeface="+mj-ea"/>
                <a:cs typeface="+mj-cs"/>
                <a:hlinkClick r:id="rId5">
                  <a:extLst>
                    <a:ext uri="{A12FA001-AC4F-418D-AE19-62706E023703}">
                      <ahyp:hlinkClr xmlns:ahyp="http://schemas.microsoft.com/office/drawing/2018/hyperlinkcolor" val="tx"/>
                    </a:ext>
                  </a:extLst>
                </a:hlinkClick>
              </a:rPr>
              <a:t>esanguesa@Stanboroughpress.org.uk</a:t>
            </a:r>
            <a:endParaRPr lang="en-US" sz="3400" b="1" cap="all" dirty="0">
              <a:latin typeface="+mj-lt"/>
              <a:ea typeface="+mj-ea"/>
              <a:cs typeface="+mj-cs"/>
            </a:endParaRPr>
          </a:p>
          <a:p>
            <a:pPr algn="ctr" defTabSz="914400">
              <a:lnSpc>
                <a:spcPct val="90000"/>
              </a:lnSpc>
              <a:spcBef>
                <a:spcPct val="0"/>
              </a:spcBef>
              <a:spcAft>
                <a:spcPts val="600"/>
              </a:spcAft>
            </a:pPr>
            <a:r>
              <a:rPr lang="en-US" sz="3600" b="1" cap="all" dirty="0">
                <a:latin typeface="+mj-lt"/>
                <a:ea typeface="+mj-ea"/>
                <a:cs typeface="+mj-cs"/>
              </a:rPr>
              <a:t>Call on 01476 591700</a:t>
            </a:r>
          </a:p>
        </p:txBody>
      </p:sp>
      <p:sp>
        <p:nvSpPr>
          <p:cNvPr id="8" name="TextBox 7">
            <a:extLst>
              <a:ext uri="{FF2B5EF4-FFF2-40B4-BE49-F238E27FC236}">
                <a16:creationId xmlns:a16="http://schemas.microsoft.com/office/drawing/2014/main" id="{3A63F36A-007B-C811-BC09-88CF51988883}"/>
              </a:ext>
            </a:extLst>
          </p:cNvPr>
          <p:cNvSpPr txBox="1"/>
          <p:nvPr/>
        </p:nvSpPr>
        <p:spPr>
          <a:xfrm>
            <a:off x="1980182" y="5531880"/>
            <a:ext cx="7023915" cy="6532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endParaRPr lang="en-US" sz="3200" b="1" cap="all" dirty="0">
              <a:latin typeface="+mj-lt"/>
              <a:ea typeface="+mj-ea"/>
              <a:cs typeface="+mj-cs"/>
            </a:endParaRPr>
          </a:p>
        </p:txBody>
      </p:sp>
      <p:pic>
        <p:nvPicPr>
          <p:cNvPr id="2" name="Picture 1" descr="A blue and black rectangular sign with black text&#10;&#10;Description automatically generated">
            <a:extLst>
              <a:ext uri="{FF2B5EF4-FFF2-40B4-BE49-F238E27FC236}">
                <a16:creationId xmlns:a16="http://schemas.microsoft.com/office/drawing/2014/main" id="{26D1E685-53CB-6E87-3676-727DFACF56F9}"/>
              </a:ext>
            </a:extLst>
          </p:cNvPr>
          <p:cNvPicPr>
            <a:picLocks noChangeAspect="1"/>
          </p:cNvPicPr>
          <p:nvPr/>
        </p:nvPicPr>
        <p:blipFill>
          <a:blip r:embed="rId6"/>
          <a:stretch>
            <a:fillRect/>
          </a:stretch>
        </p:blipFill>
        <p:spPr>
          <a:xfrm>
            <a:off x="1094984" y="5827760"/>
            <a:ext cx="2163934" cy="943453"/>
          </a:xfrm>
          <a:prstGeom prst="rect">
            <a:avLst/>
          </a:prstGeom>
        </p:spPr>
      </p:pic>
    </p:spTree>
    <p:extLst>
      <p:ext uri="{BB962C8B-B14F-4D97-AF65-F5344CB8AC3E}">
        <p14:creationId xmlns:p14="http://schemas.microsoft.com/office/powerpoint/2010/main" val="1179958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92B29-D685-A19E-A60E-44B57066A25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ED64A58-7C22-134F-8B30-75A79F967766}"/>
              </a:ext>
            </a:extLst>
          </p:cNvPr>
          <p:cNvSpPr txBox="1"/>
          <p:nvPr/>
        </p:nvSpPr>
        <p:spPr>
          <a:xfrm>
            <a:off x="1765177" y="3094892"/>
            <a:ext cx="8661645" cy="3046988"/>
          </a:xfrm>
          <a:prstGeom prst="rect">
            <a:avLst/>
          </a:prstGeom>
          <a:solidFill>
            <a:schemeClr val="bg1"/>
          </a:solidFill>
          <a:ln w="76200">
            <a:noFill/>
          </a:ln>
          <a:effectLst>
            <a:outerShdw blurRad="393700" dir="5400000" algn="ctr" rotWithShape="0">
              <a:schemeClr val="tx1">
                <a:alpha val="16000"/>
              </a:schemeClr>
            </a:outerShdw>
          </a:effectLst>
        </p:spPr>
        <p:txBody>
          <a:bodyPr wrap="square" rtlCol="0">
            <a:spAutoFit/>
          </a:bodyPr>
          <a:lstStyle/>
          <a:p>
            <a:pPr algn="ctr"/>
            <a:r>
              <a:rPr lang="en-GB" sz="9600" dirty="0">
                <a:solidFill>
                  <a:srgbClr val="00B0F0"/>
                </a:solidFill>
                <a:latin typeface="Helvetica" pitchFamily="2" charset="0"/>
                <a:ea typeface="Roboto Lt" pitchFamily="2" charset="0"/>
              </a:rPr>
              <a:t>SPIRITUAL GROWTH</a:t>
            </a:r>
            <a:endParaRPr lang="en-GB" sz="6600" dirty="0">
              <a:solidFill>
                <a:srgbClr val="00B0F0"/>
              </a:solidFill>
              <a:latin typeface="Helvetica" pitchFamily="2" charset="0"/>
              <a:ea typeface="Roboto Bk" pitchFamily="2" charset="0"/>
            </a:endParaRPr>
          </a:p>
        </p:txBody>
      </p:sp>
    </p:spTree>
    <p:extLst>
      <p:ext uri="{BB962C8B-B14F-4D97-AF65-F5344CB8AC3E}">
        <p14:creationId xmlns:p14="http://schemas.microsoft.com/office/powerpoint/2010/main" val="1978766339"/>
      </p:ext>
    </p:extLst>
  </p:cSld>
  <p:clrMapOvr>
    <a:masterClrMapping/>
  </p:clrMapOvr>
  <mc:AlternateContent xmlns:mc="http://schemas.openxmlformats.org/markup-compatibility/2006">
    <mc:Choice xmlns:p14="http://schemas.microsoft.com/office/powerpoint/2010/main" Requires="p14">
      <p:transition p14:dur="0" advTm="76023"/>
    </mc:Choice>
    <mc:Fallback>
      <p:transition advTm="7602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E7F42-D9AF-0E5F-6727-34DC2AAB4DB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E6AF563-47FF-ABFA-1C32-B2316F3576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223" y="539259"/>
            <a:ext cx="4299424" cy="61302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27132D4-A80B-02B0-C117-6CBAF9A351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26874" y="6020743"/>
            <a:ext cx="865458" cy="767482"/>
          </a:xfrm>
          <a:prstGeom prst="rect">
            <a:avLst/>
          </a:prstGeom>
          <a:solidFill>
            <a:schemeClr val="accent5">
              <a:lumMod val="75000"/>
            </a:schemeClr>
          </a:solidFill>
        </p:spPr>
      </p:pic>
      <p:sp>
        <p:nvSpPr>
          <p:cNvPr id="16" name="TextBox 15">
            <a:extLst>
              <a:ext uri="{FF2B5EF4-FFF2-40B4-BE49-F238E27FC236}">
                <a16:creationId xmlns:a16="http://schemas.microsoft.com/office/drawing/2014/main" id="{93296743-32EE-DD87-A85E-F06E57B1CE91}"/>
              </a:ext>
            </a:extLst>
          </p:cNvPr>
          <p:cNvSpPr txBox="1"/>
          <p:nvPr/>
        </p:nvSpPr>
        <p:spPr>
          <a:xfrm rot="20174600">
            <a:off x="1128728" y="334847"/>
            <a:ext cx="1691954" cy="646331"/>
          </a:xfrm>
          <a:prstGeom prst="rect">
            <a:avLst/>
          </a:prstGeom>
          <a:solidFill>
            <a:schemeClr val="accent2"/>
          </a:solidFill>
        </p:spPr>
        <p:txBody>
          <a:bodyPr wrap="square" rtlCol="0">
            <a:spAutoFit/>
          </a:bodyPr>
          <a:lstStyle/>
          <a:p>
            <a:pPr algn="ctr"/>
            <a:r>
              <a:rPr lang="en-US" sz="3600" b="1" dirty="0">
                <a:solidFill>
                  <a:schemeClr val="bg1"/>
                </a:solidFill>
              </a:rPr>
              <a:t>NEW</a:t>
            </a:r>
          </a:p>
        </p:txBody>
      </p:sp>
      <p:sp>
        <p:nvSpPr>
          <p:cNvPr id="3" name="TextBox 2">
            <a:extLst>
              <a:ext uri="{FF2B5EF4-FFF2-40B4-BE49-F238E27FC236}">
                <a16:creationId xmlns:a16="http://schemas.microsoft.com/office/drawing/2014/main" id="{BB6D21F6-D5A5-4036-BB61-15CB3CD395EA}"/>
              </a:ext>
            </a:extLst>
          </p:cNvPr>
          <p:cNvSpPr txBox="1"/>
          <p:nvPr/>
        </p:nvSpPr>
        <p:spPr>
          <a:xfrm>
            <a:off x="5775601" y="381760"/>
            <a:ext cx="6097978" cy="5909310"/>
          </a:xfrm>
          <a:prstGeom prst="rect">
            <a:avLst/>
          </a:prstGeom>
          <a:noFill/>
        </p:spPr>
        <p:txBody>
          <a:bodyPr wrap="square">
            <a:spAutoFit/>
          </a:bodyPr>
          <a:lstStyle/>
          <a:p>
            <a:r>
              <a:rPr lang="en-US" dirty="0"/>
              <a:t>Leadership can be daunting – whom should we turn to for advice? Thankfully, God in His wisdom has made abundant provision for all our concerns in the pages of Holy Scripture.</a:t>
            </a:r>
          </a:p>
          <a:p>
            <a:endParaRPr lang="en-US" dirty="0"/>
          </a:p>
          <a:p>
            <a:r>
              <a:rPr lang="en-US" dirty="0"/>
              <a:t>Alongside the accurate and accessible text of the New King James Version, you will find in this Bible plenty of insightful devotions and spiritual leadership tips to help you make a</a:t>
            </a:r>
          </a:p>
          <a:p>
            <a:r>
              <a:rPr lang="en-US" dirty="0"/>
              <a:t>difference.</a:t>
            </a:r>
          </a:p>
          <a:p>
            <a:endParaRPr lang="en-US" dirty="0"/>
          </a:p>
          <a:p>
            <a:r>
              <a:rPr lang="en-US" dirty="0"/>
              <a:t>Created with all Christians in mind, they will be blessed by</a:t>
            </a:r>
          </a:p>
          <a:p>
            <a:r>
              <a:rPr lang="en-US" dirty="0"/>
              <a:t>thoughtful and prayerful study of the Holy Scriptures and the Bible study resources, and both aspiring and current</a:t>
            </a:r>
          </a:p>
          <a:p>
            <a:r>
              <a:rPr lang="en-US" dirty="0"/>
              <a:t>leaders will be richly blessed by the supplementary materials, including the 64 page inserts and the Learning to Lead section which contains: Leadership Qualities Index; Ten Commandments of Teamwork; Biblical Conflict Resolution Process; Leadership reflections for each book of the Bible; Great Teachings of the Bible; 200 Well-Loved Passages of</a:t>
            </a:r>
          </a:p>
          <a:p>
            <a:r>
              <a:rPr lang="en-US" dirty="0"/>
              <a:t>Scripture; Bible Answers to Crucial Life Questions;</a:t>
            </a:r>
          </a:p>
          <a:p>
            <a:r>
              <a:rPr lang="en-US" dirty="0"/>
              <a:t>Themed Bible Index; Bible Kingdoms and Empires; and </a:t>
            </a:r>
            <a:br>
              <a:rPr lang="en-US" dirty="0"/>
            </a:br>
            <a:r>
              <a:rPr lang="en-US" dirty="0"/>
              <a:t>8 full-</a:t>
            </a:r>
            <a:r>
              <a:rPr lang="en-US" dirty="0" err="1"/>
              <a:t>colour</a:t>
            </a:r>
            <a:r>
              <a:rPr lang="en-US" dirty="0"/>
              <a:t> maps</a:t>
            </a:r>
          </a:p>
        </p:txBody>
      </p:sp>
    </p:spTree>
    <p:extLst>
      <p:ext uri="{BB962C8B-B14F-4D97-AF65-F5344CB8AC3E}">
        <p14:creationId xmlns:p14="http://schemas.microsoft.com/office/powerpoint/2010/main" val="13479364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19284</TotalTime>
  <Words>6575</Words>
  <Application>Microsoft Macintosh PowerPoint</Application>
  <PresentationFormat>Widescreen</PresentationFormat>
  <Paragraphs>394</Paragraphs>
  <Slides>56</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Bradley Hand</vt:lpstr>
      <vt:lpstr>Calibri</vt:lpstr>
      <vt:lpstr>Calibri Light</vt:lpstr>
      <vt:lpstr>Geneva</vt:lpstr>
      <vt:lpstr>Helvetica</vt:lpstr>
      <vt:lpstr>Open Sans</vt:lpstr>
      <vt:lpstr>Roboto Bk</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Abigail Murphy</dc:creator>
  <cp:lastModifiedBy>Elisabeth Sanguesa</cp:lastModifiedBy>
  <cp:revision>105</cp:revision>
  <cp:lastPrinted>2024-02-08T13:46:21Z</cp:lastPrinted>
  <dcterms:created xsi:type="dcterms:W3CDTF">2022-11-29T08:09:30Z</dcterms:created>
  <dcterms:modified xsi:type="dcterms:W3CDTF">2025-10-30T18:20:56Z</dcterms:modified>
</cp:coreProperties>
</file>