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image" Target="../media/image-1-5.png"/><Relationship Id="rId6" Type="http://schemas.openxmlformats.org/officeDocument/2006/relationships/image" Target="../media/image-1-6.png"/><Relationship Id="rId7" Type="http://schemas.openxmlformats.org/officeDocument/2006/relationships/image" Target="../media/image-1-7.png"/><Relationship Id="rId8" Type="http://schemas.openxmlformats.org/officeDocument/2006/relationships/image" Target="../media/image-1-8.png"/><Relationship Id="rId9" Type="http://schemas.openxmlformats.org/officeDocument/2006/relationships/image" Target="../media/image-1-9.png"/><Relationship Id="rId10" Type="http://schemas.openxmlformats.org/officeDocument/2006/relationships/image" Target="../media/image-1-10.png"/><Relationship Id="rId11" Type="http://schemas.openxmlformats.org/officeDocument/2006/relationships/image" Target="../media/image-1-11.png"/><Relationship Id="rId12" Type="http://schemas.openxmlformats.org/officeDocument/2006/relationships/image" Target="../media/image-1-12.png"/><Relationship Id="rId13" Type="http://schemas.openxmlformats.org/officeDocument/2006/relationships/image" Target="../media/image-1-13.png"/><Relationship Id="rId14" Type="http://schemas.openxmlformats.org/officeDocument/2006/relationships/image" Target="../media/image-1-14.png"/><Relationship Id="rId15" Type="http://schemas.openxmlformats.org/officeDocument/2006/relationships/image" Target="../media/image-1-15.png"/><Relationship Id="rId16" Type="http://schemas.openxmlformats.org/officeDocument/2006/relationships/image" Target="../media/image-1-16.png"/><Relationship Id="rId17" Type="http://schemas.openxmlformats.org/officeDocument/2006/relationships/image" Target="../media/image-1-17.png"/><Relationship Id="rId18" Type="http://schemas.openxmlformats.org/officeDocument/2006/relationships/image" Target="../media/image-1-18.png"/><Relationship Id="rId19" Type="http://schemas.openxmlformats.org/officeDocument/2006/relationships/image" Target="../media/image-1-19.png"/><Relationship Id="rId20" Type="http://schemas.openxmlformats.org/officeDocument/2006/relationships/image" Target="../media/image-1-20.png"/><Relationship Id="rId21" Type="http://schemas.openxmlformats.org/officeDocument/2006/relationships/slideLayout" Target="../slideLayouts/slideLayout1.xml"/><Relationship Id="rId2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image" Target="../media/image-10-12.png"/><Relationship Id="rId13" Type="http://schemas.openxmlformats.org/officeDocument/2006/relationships/image" Target="../media/image-10-13.png"/><Relationship Id="rId14" Type="http://schemas.openxmlformats.org/officeDocument/2006/relationships/image" Target="../media/image-10-14.png"/><Relationship Id="rId15" Type="http://schemas.openxmlformats.org/officeDocument/2006/relationships/image" Target="../media/image-10-15.png"/><Relationship Id="rId16" Type="http://schemas.openxmlformats.org/officeDocument/2006/relationships/image" Target="../media/image-10-16.png"/><Relationship Id="rId17" Type="http://schemas.openxmlformats.org/officeDocument/2006/relationships/image" Target="../media/image-10-17.png"/><Relationship Id="rId18" Type="http://schemas.openxmlformats.org/officeDocument/2006/relationships/image" Target="../media/image-10-18.png"/><Relationship Id="rId19" Type="http://schemas.openxmlformats.org/officeDocument/2006/relationships/image" Target="../media/image-10-19.png"/><Relationship Id="rId20" Type="http://schemas.openxmlformats.org/officeDocument/2006/relationships/image" Target="../media/image-10-20.png"/><Relationship Id="rId21" Type="http://schemas.openxmlformats.org/officeDocument/2006/relationships/image" Target="../media/image-10-21.png"/><Relationship Id="rId22" Type="http://schemas.openxmlformats.org/officeDocument/2006/relationships/image" Target="../media/image-10-22.png"/><Relationship Id="rId23" Type="http://schemas.openxmlformats.org/officeDocument/2006/relationships/slideLayout" Target="../slideLayouts/slideLayout1.xml"/><Relationship Id="rId2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image" Target="../media/image-2-6.png"/><Relationship Id="rId7" Type="http://schemas.openxmlformats.org/officeDocument/2006/relationships/image" Target="../media/image-2-7.png"/><Relationship Id="rId8" Type="http://schemas.openxmlformats.org/officeDocument/2006/relationships/image" Target="../media/image-2-8.png"/><Relationship Id="rId9" Type="http://schemas.openxmlformats.org/officeDocument/2006/relationships/image" Target="../media/image-2-9.png"/><Relationship Id="rId10" Type="http://schemas.openxmlformats.org/officeDocument/2006/relationships/image" Target="../media/image-2-10.png"/><Relationship Id="rId11" Type="http://schemas.openxmlformats.org/officeDocument/2006/relationships/image" Target="../media/image-2-11.png"/><Relationship Id="rId12" Type="http://schemas.openxmlformats.org/officeDocument/2006/relationships/image" Target="../media/image-2-12.png"/><Relationship Id="rId13" Type="http://schemas.openxmlformats.org/officeDocument/2006/relationships/image" Target="../media/image-2-13.png"/><Relationship Id="rId14" Type="http://schemas.openxmlformats.org/officeDocument/2006/relationships/image" Target="../media/image-2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image" Target="../media/image-3-13.png"/><Relationship Id="rId14" Type="http://schemas.openxmlformats.org/officeDocument/2006/relationships/image" Target="../media/image-3-14.png"/><Relationship Id="rId15" Type="http://schemas.openxmlformats.org/officeDocument/2006/relationships/image" Target="../media/image-3-15.png"/><Relationship Id="rId16" Type="http://schemas.openxmlformats.org/officeDocument/2006/relationships/image" Target="../media/image-3-16.png"/><Relationship Id="rId17" Type="http://schemas.openxmlformats.org/officeDocument/2006/relationships/image" Target="../media/image-3-17.png"/><Relationship Id="rId18" Type="http://schemas.openxmlformats.org/officeDocument/2006/relationships/image" Target="../media/image-3-18.png"/><Relationship Id="rId19" Type="http://schemas.openxmlformats.org/officeDocument/2006/relationships/image" Target="../media/image-3-19.png"/><Relationship Id="rId20" Type="http://schemas.openxmlformats.org/officeDocument/2006/relationships/image" Target="../media/image-3-20.png"/><Relationship Id="rId21" Type="http://schemas.openxmlformats.org/officeDocument/2006/relationships/image" Target="../media/image-3-21.png"/><Relationship Id="rId22" Type="http://schemas.openxmlformats.org/officeDocument/2006/relationships/image" Target="../media/image-3-22.png"/><Relationship Id="rId23" Type="http://schemas.openxmlformats.org/officeDocument/2006/relationships/image" Target="../media/image-3-23.png"/><Relationship Id="rId24" Type="http://schemas.openxmlformats.org/officeDocument/2006/relationships/image" Target="../media/image-3-24.png"/><Relationship Id="rId25" Type="http://schemas.openxmlformats.org/officeDocument/2006/relationships/image" Target="../media/image-3-25.png"/><Relationship Id="rId26" Type="http://schemas.openxmlformats.org/officeDocument/2006/relationships/image" Target="../media/image-3-26.png"/><Relationship Id="rId27" Type="http://schemas.openxmlformats.org/officeDocument/2006/relationships/image" Target="../media/image-3-27.png"/><Relationship Id="rId28" Type="http://schemas.openxmlformats.org/officeDocument/2006/relationships/image" Target="../media/image-3-28.png"/><Relationship Id="rId29" Type="http://schemas.openxmlformats.org/officeDocument/2006/relationships/slideLayout" Target="../slideLayouts/slideLayout1.xml"/><Relationship Id="rId3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image" Target="../media/image-4-14.png"/><Relationship Id="rId15" Type="http://schemas.openxmlformats.org/officeDocument/2006/relationships/image" Target="../media/image-4-15.png"/><Relationship Id="rId16" Type="http://schemas.openxmlformats.org/officeDocument/2006/relationships/image" Target="../media/image-4-16.png"/><Relationship Id="rId17" Type="http://schemas.openxmlformats.org/officeDocument/2006/relationships/image" Target="../media/image-4-17.png"/><Relationship Id="rId18" Type="http://schemas.openxmlformats.org/officeDocument/2006/relationships/image" Target="../media/image-4-18.png"/><Relationship Id="rId19" Type="http://schemas.openxmlformats.org/officeDocument/2006/relationships/image" Target="../media/image-4-19.png"/><Relationship Id="rId20" Type="http://schemas.openxmlformats.org/officeDocument/2006/relationships/image" Target="../media/image-4-20.png"/><Relationship Id="rId21" Type="http://schemas.openxmlformats.org/officeDocument/2006/relationships/image" Target="../media/image-4-21.png"/><Relationship Id="rId22" Type="http://schemas.openxmlformats.org/officeDocument/2006/relationships/image" Target="../media/image-4-22.png"/><Relationship Id="rId23" Type="http://schemas.openxmlformats.org/officeDocument/2006/relationships/slideLayout" Target="../slideLayouts/slideLayout1.xml"/><Relationship Id="rId2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image" Target="../media/image-5-14.png"/><Relationship Id="rId15" Type="http://schemas.openxmlformats.org/officeDocument/2006/relationships/image" Target="../media/image-5-15.png"/><Relationship Id="rId16" Type="http://schemas.openxmlformats.org/officeDocument/2006/relationships/image" Target="../media/image-5-16.png"/><Relationship Id="rId17" Type="http://schemas.openxmlformats.org/officeDocument/2006/relationships/image" Target="../media/image-5-17.png"/><Relationship Id="rId18" Type="http://schemas.openxmlformats.org/officeDocument/2006/relationships/image" Target="../media/image-5-18.png"/><Relationship Id="rId19" Type="http://schemas.openxmlformats.org/officeDocument/2006/relationships/image" Target="../media/image-5-19.png"/><Relationship Id="rId20" Type="http://schemas.openxmlformats.org/officeDocument/2006/relationships/slideLayout" Target="../slideLayouts/slideLayout1.xml"/><Relationship Id="rId2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image" Target="../media/image-6-13.png"/><Relationship Id="rId14" Type="http://schemas.openxmlformats.org/officeDocument/2006/relationships/image" Target="../media/image-6-14.png"/><Relationship Id="rId15" Type="http://schemas.openxmlformats.org/officeDocument/2006/relationships/image" Target="../media/image-6-15.png"/><Relationship Id="rId16" Type="http://schemas.openxmlformats.org/officeDocument/2006/relationships/image" Target="../media/image-6-16.png"/><Relationship Id="rId17" Type="http://schemas.openxmlformats.org/officeDocument/2006/relationships/image" Target="../media/image-6-17.png"/><Relationship Id="rId18" Type="http://schemas.openxmlformats.org/officeDocument/2006/relationships/image" Target="../media/image-6-18.png"/><Relationship Id="rId19" Type="http://schemas.openxmlformats.org/officeDocument/2006/relationships/image" Target="../media/image-6-19.png"/><Relationship Id="rId20" Type="http://schemas.openxmlformats.org/officeDocument/2006/relationships/image" Target="../media/image-6-20.png"/><Relationship Id="rId21" Type="http://schemas.openxmlformats.org/officeDocument/2006/relationships/image" Target="../media/image-6-21.png"/><Relationship Id="rId22" Type="http://schemas.openxmlformats.org/officeDocument/2006/relationships/image" Target="../media/image-6-22.png"/><Relationship Id="rId23" Type="http://schemas.openxmlformats.org/officeDocument/2006/relationships/image" Target="../media/image-6-23.png"/><Relationship Id="rId24" Type="http://schemas.openxmlformats.org/officeDocument/2006/relationships/image" Target="../media/image-6-24.png"/><Relationship Id="rId25" Type="http://schemas.openxmlformats.org/officeDocument/2006/relationships/image" Target="../media/image-6-25.png"/><Relationship Id="rId26" Type="http://schemas.openxmlformats.org/officeDocument/2006/relationships/image" Target="../media/image-6-26.png"/><Relationship Id="rId27" Type="http://schemas.openxmlformats.org/officeDocument/2006/relationships/image" Target="../media/image-6-27.png"/><Relationship Id="rId28" Type="http://schemas.openxmlformats.org/officeDocument/2006/relationships/image" Target="../media/image-6-28.png"/><Relationship Id="rId29" Type="http://schemas.openxmlformats.org/officeDocument/2006/relationships/image" Target="../media/image-6-29.png"/><Relationship Id="rId30" Type="http://schemas.openxmlformats.org/officeDocument/2006/relationships/image" Target="../media/image-6-30.png"/><Relationship Id="rId31" Type="http://schemas.openxmlformats.org/officeDocument/2006/relationships/image" Target="../media/image-6-31.png"/><Relationship Id="rId32" Type="http://schemas.openxmlformats.org/officeDocument/2006/relationships/image" Target="../media/image-6-32.png"/><Relationship Id="rId33" Type="http://schemas.openxmlformats.org/officeDocument/2006/relationships/image" Target="../media/image-6-33.png"/><Relationship Id="rId34" Type="http://schemas.openxmlformats.org/officeDocument/2006/relationships/image" Target="../media/image-6-34.png"/><Relationship Id="rId35" Type="http://schemas.openxmlformats.org/officeDocument/2006/relationships/image" Target="../media/image-6-35.png"/><Relationship Id="rId36" Type="http://schemas.openxmlformats.org/officeDocument/2006/relationships/image" Target="../media/image-6-36.png"/><Relationship Id="rId37" Type="http://schemas.openxmlformats.org/officeDocument/2006/relationships/image" Target="../media/image-6-37.png"/><Relationship Id="rId38" Type="http://schemas.openxmlformats.org/officeDocument/2006/relationships/image" Target="../media/image-6-38.png"/><Relationship Id="rId39" Type="http://schemas.openxmlformats.org/officeDocument/2006/relationships/image" Target="../media/image-6-39.png"/><Relationship Id="rId40" Type="http://schemas.openxmlformats.org/officeDocument/2006/relationships/image" Target="../media/image-6-40.png"/><Relationship Id="rId41" Type="http://schemas.openxmlformats.org/officeDocument/2006/relationships/image" Target="../media/image-6-41.png"/><Relationship Id="rId42" Type="http://schemas.openxmlformats.org/officeDocument/2006/relationships/slideLayout" Target="../slideLayouts/slideLayout1.xml"/><Relationship Id="rId4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image" Target="../media/image-7-13.png"/><Relationship Id="rId14" Type="http://schemas.openxmlformats.org/officeDocument/2006/relationships/image" Target="../media/image-7-14.png"/><Relationship Id="rId15" Type="http://schemas.openxmlformats.org/officeDocument/2006/relationships/image" Target="../media/image-7-15.png"/><Relationship Id="rId16" Type="http://schemas.openxmlformats.org/officeDocument/2006/relationships/image" Target="../media/image-7-16.png"/><Relationship Id="rId17" Type="http://schemas.openxmlformats.org/officeDocument/2006/relationships/image" Target="../media/image-7-17.png"/><Relationship Id="rId18" Type="http://schemas.openxmlformats.org/officeDocument/2006/relationships/image" Target="../media/image-7-18.png"/><Relationship Id="rId19" Type="http://schemas.openxmlformats.org/officeDocument/2006/relationships/image" Target="../media/image-7-19.png"/><Relationship Id="rId20" Type="http://schemas.openxmlformats.org/officeDocument/2006/relationships/image" Target="../media/image-7-20.png"/><Relationship Id="rId21" Type="http://schemas.openxmlformats.org/officeDocument/2006/relationships/image" Target="../media/image-7-21.png"/><Relationship Id="rId22" Type="http://schemas.openxmlformats.org/officeDocument/2006/relationships/image" Target="../media/image-7-22.png"/><Relationship Id="rId23" Type="http://schemas.openxmlformats.org/officeDocument/2006/relationships/image" Target="../media/image-7-23.png"/><Relationship Id="rId24" Type="http://schemas.openxmlformats.org/officeDocument/2006/relationships/image" Target="../media/image-7-24.png"/><Relationship Id="rId25" Type="http://schemas.openxmlformats.org/officeDocument/2006/relationships/image" Target="../media/image-7-25.png"/><Relationship Id="rId26" Type="http://schemas.openxmlformats.org/officeDocument/2006/relationships/slideLayout" Target="../slideLayouts/slideLayout1.xml"/><Relationship Id="rId2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image" Target="../media/image-8-13.png"/><Relationship Id="rId14" Type="http://schemas.openxmlformats.org/officeDocument/2006/relationships/image" Target="../media/image-8-14.png"/><Relationship Id="rId15" Type="http://schemas.openxmlformats.org/officeDocument/2006/relationships/image" Target="../media/image-8-15.png"/><Relationship Id="rId16" Type="http://schemas.openxmlformats.org/officeDocument/2006/relationships/image" Target="../media/image-8-16.png"/><Relationship Id="rId17" Type="http://schemas.openxmlformats.org/officeDocument/2006/relationships/image" Target="../media/image-8-17.png"/><Relationship Id="rId18" Type="http://schemas.openxmlformats.org/officeDocument/2006/relationships/image" Target="../media/image-8-18.png"/><Relationship Id="rId19" Type="http://schemas.openxmlformats.org/officeDocument/2006/relationships/image" Target="../media/image-8-19.png"/><Relationship Id="rId20" Type="http://schemas.openxmlformats.org/officeDocument/2006/relationships/image" Target="../media/image-8-20.png"/><Relationship Id="rId21" Type="http://schemas.openxmlformats.org/officeDocument/2006/relationships/image" Target="../media/image-8-21.png"/><Relationship Id="rId22" Type="http://schemas.openxmlformats.org/officeDocument/2006/relationships/image" Target="../media/image-8-22.png"/><Relationship Id="rId23" Type="http://schemas.openxmlformats.org/officeDocument/2006/relationships/image" Target="../media/image-8-23.png"/><Relationship Id="rId24" Type="http://schemas.openxmlformats.org/officeDocument/2006/relationships/image" Target="../media/image-8-24.png"/><Relationship Id="rId25" Type="http://schemas.openxmlformats.org/officeDocument/2006/relationships/image" Target="../media/image-8-25.png"/><Relationship Id="rId26" Type="http://schemas.openxmlformats.org/officeDocument/2006/relationships/slideLayout" Target="../slideLayouts/slideLayout1.xml"/><Relationship Id="rId2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image" Target="../media/image-9-13.png"/><Relationship Id="rId14" Type="http://schemas.openxmlformats.org/officeDocument/2006/relationships/image" Target="../media/image-9-14.png"/><Relationship Id="rId15" Type="http://schemas.openxmlformats.org/officeDocument/2006/relationships/image" Target="../media/image-9-15.png"/><Relationship Id="rId16" Type="http://schemas.openxmlformats.org/officeDocument/2006/relationships/image" Target="../media/image-9-16.png"/><Relationship Id="rId17" Type="http://schemas.openxmlformats.org/officeDocument/2006/relationships/image" Target="../media/image-9-17.png"/><Relationship Id="rId18" Type="http://schemas.openxmlformats.org/officeDocument/2006/relationships/image" Target="../media/image-9-18.png"/><Relationship Id="rId19" Type="http://schemas.openxmlformats.org/officeDocument/2006/relationships/image" Target="../media/image-9-19.png"/><Relationship Id="rId20" Type="http://schemas.openxmlformats.org/officeDocument/2006/relationships/image" Target="../media/image-9-20.png"/><Relationship Id="rId21" Type="http://schemas.openxmlformats.org/officeDocument/2006/relationships/image" Target="../media/image-9-21.png"/><Relationship Id="rId22" Type="http://schemas.openxmlformats.org/officeDocument/2006/relationships/image" Target="../media/image-9-22.png"/><Relationship Id="rId23" Type="http://schemas.openxmlformats.org/officeDocument/2006/relationships/image" Target="../media/image-9-23.png"/><Relationship Id="rId24" Type="http://schemas.openxmlformats.org/officeDocument/2006/relationships/image" Target="../media/image-9-24.png"/><Relationship Id="rId25" Type="http://schemas.openxmlformats.org/officeDocument/2006/relationships/image" Target="../media/image-9-25.png"/><Relationship Id="rId26" Type="http://schemas.openxmlformats.org/officeDocument/2006/relationships/image" Target="../media/image-9-26.png"/><Relationship Id="rId27" Type="http://schemas.openxmlformats.org/officeDocument/2006/relationships/image" Target="../media/image-9-27.png"/><Relationship Id="rId28" Type="http://schemas.openxmlformats.org/officeDocument/2006/relationships/image" Target="../media/image-9-28.png"/><Relationship Id="rId29" Type="http://schemas.openxmlformats.org/officeDocument/2006/relationships/image" Target="../media/image-9-29.png"/><Relationship Id="rId30" Type="http://schemas.openxmlformats.org/officeDocument/2006/relationships/image" Target="../media/image-9-30.png"/><Relationship Id="rId31" Type="http://schemas.openxmlformats.org/officeDocument/2006/relationships/image" Target="../media/image-9-31.png"/><Relationship Id="rId32" Type="http://schemas.openxmlformats.org/officeDocument/2006/relationships/slideLayout" Target="../slideLayouts/slideLayout1.xml"/><Relationship Id="rId3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95600" cy="2895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1600" y="1524000"/>
            <a:ext cx="2438400" cy="243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9000"/>
            <a:ext cx="2667000" cy="304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7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76200"/>
            <a:ext cx="12192000" cy="3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781800"/>
            <a:ext cx="12192000" cy="76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60798" y="1085850"/>
            <a:ext cx="8470404" cy="46863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00613" y="3400425"/>
            <a:ext cx="914400" cy="1905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67413" y="3257550"/>
            <a:ext cx="257175" cy="3048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76988" y="3400425"/>
            <a:ext cx="914400" cy="1905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67250" y="4476750"/>
            <a:ext cx="381000" cy="3810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62550" y="4476750"/>
            <a:ext cx="381000" cy="3810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57850" y="4476750"/>
            <a:ext cx="381000" cy="3810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53150" y="4476750"/>
            <a:ext cx="381000" cy="3810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48450" y="4476750"/>
            <a:ext cx="381000" cy="381000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143750" y="4476750"/>
            <a:ext cx="381000" cy="381000"/>
          </a:xfrm>
          <a:prstGeom prst="rect">
            <a:avLst/>
          </a:prstGeom>
        </p:spPr>
      </p:pic>
      <p:pic>
        <p:nvPicPr>
          <p:cNvPr id="1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38600" y="6419850"/>
            <a:ext cx="1219200" cy="57150"/>
          </a:xfrm>
          <a:prstGeom prst="rect">
            <a:avLst/>
          </a:prstGeom>
        </p:spPr>
      </p:pic>
      <p:pic>
        <p:nvPicPr>
          <p:cNvPr id="20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486400" y="6419850"/>
            <a:ext cx="1219200" cy="57150"/>
          </a:xfrm>
          <a:prstGeom prst="rect">
            <a:avLst/>
          </a:prstGeom>
        </p:spPr>
      </p:pic>
      <p:pic>
        <p:nvPicPr>
          <p:cNvPr id="21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934200" y="6419850"/>
            <a:ext cx="1219200" cy="57150"/>
          </a:xfrm>
          <a:prstGeom prst="rect">
            <a:avLst/>
          </a:prstGeom>
        </p:spPr>
      </p:pic>
      <p:sp>
        <p:nvSpPr>
          <p:cNvPr id="22" name="Text 0"/>
          <p:cNvSpPr/>
          <p:nvPr/>
        </p:nvSpPr>
        <p:spPr>
          <a:xfrm>
            <a:off x="1745278" y="1466850"/>
            <a:ext cx="870144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500" i="1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"I Will Go, I Will Serve, I Will Shine"</a:t>
            </a:r>
            <a:endParaRPr lang="en-US" sz="1500" dirty="0"/>
          </a:p>
        </p:txBody>
      </p:sp>
      <p:sp>
        <p:nvSpPr>
          <p:cNvPr id="23" name="Text 1"/>
          <p:cNvSpPr/>
          <p:nvPr/>
        </p:nvSpPr>
        <p:spPr>
          <a:xfrm>
            <a:off x="1745278" y="1962150"/>
            <a:ext cx="870144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West-Central Africa Division</a:t>
            </a:r>
            <a:endParaRPr lang="en-US" sz="3600" dirty="0"/>
          </a:p>
        </p:txBody>
      </p:sp>
      <p:sp>
        <p:nvSpPr>
          <p:cNvPr id="24" name="Text 2"/>
          <p:cNvSpPr/>
          <p:nvPr/>
        </p:nvSpPr>
        <p:spPr>
          <a:xfrm>
            <a:off x="1745278" y="2571750"/>
            <a:ext cx="870144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Strategic Plan (2025-2030)</a:t>
            </a:r>
            <a:endParaRPr lang="en-US" sz="2700" dirty="0"/>
          </a:p>
        </p:txBody>
      </p:sp>
      <p:sp>
        <p:nvSpPr>
          <p:cNvPr id="25" name="Text 3"/>
          <p:cNvSpPr/>
          <p:nvPr/>
        </p:nvSpPr>
        <p:spPr>
          <a:xfrm>
            <a:off x="1745278" y="3867150"/>
            <a:ext cx="870144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2400"/>
              </a:lnSpc>
              <a:buNone/>
            </a:pPr>
            <a:r>
              <a:rPr lang="en-US" sz="18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 Journey of Faith, Vision, and Action</a:t>
            </a:r>
            <a:endParaRPr lang="en-US" sz="1800" dirty="0"/>
          </a:p>
        </p:txBody>
      </p:sp>
      <p:sp>
        <p:nvSpPr>
          <p:cNvPr id="26" name="Text 4"/>
          <p:cNvSpPr/>
          <p:nvPr/>
        </p:nvSpPr>
        <p:spPr>
          <a:xfrm>
            <a:off x="4667250" y="4476750"/>
            <a:ext cx="381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M</a:t>
            </a:r>
            <a:endParaRPr lang="en-US" sz="1200" dirty="0"/>
          </a:p>
        </p:txBody>
      </p:sp>
      <p:sp>
        <p:nvSpPr>
          <p:cNvPr id="27" name="Text 5"/>
          <p:cNvSpPr/>
          <p:nvPr/>
        </p:nvSpPr>
        <p:spPr>
          <a:xfrm>
            <a:off x="5162550" y="4476750"/>
            <a:ext cx="381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F</a:t>
            </a:r>
            <a:endParaRPr lang="en-US" sz="1200" dirty="0"/>
          </a:p>
        </p:txBody>
      </p:sp>
      <p:sp>
        <p:nvSpPr>
          <p:cNvPr id="28" name="Text 6"/>
          <p:cNvSpPr/>
          <p:nvPr/>
        </p:nvSpPr>
        <p:spPr>
          <a:xfrm>
            <a:off x="5657850" y="4476750"/>
            <a:ext cx="381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</a:t>
            </a:r>
            <a:endParaRPr lang="en-US" sz="1200" dirty="0"/>
          </a:p>
        </p:txBody>
      </p:sp>
      <p:sp>
        <p:nvSpPr>
          <p:cNvPr id="29" name="Text 7"/>
          <p:cNvSpPr/>
          <p:nvPr/>
        </p:nvSpPr>
        <p:spPr>
          <a:xfrm>
            <a:off x="6153150" y="4476750"/>
            <a:ext cx="381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I</a:t>
            </a:r>
            <a:endParaRPr lang="en-US" sz="1200" dirty="0"/>
          </a:p>
        </p:txBody>
      </p:sp>
      <p:sp>
        <p:nvSpPr>
          <p:cNvPr id="30" name="Text 8"/>
          <p:cNvSpPr/>
          <p:nvPr/>
        </p:nvSpPr>
        <p:spPr>
          <a:xfrm>
            <a:off x="6648450" y="4476750"/>
            <a:ext cx="381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</a:t>
            </a:r>
            <a:endParaRPr lang="en-US" sz="1200" dirty="0"/>
          </a:p>
        </p:txBody>
      </p:sp>
      <p:sp>
        <p:nvSpPr>
          <p:cNvPr id="31" name="Text 9"/>
          <p:cNvSpPr/>
          <p:nvPr/>
        </p:nvSpPr>
        <p:spPr>
          <a:xfrm>
            <a:off x="7143750" y="4476750"/>
            <a:ext cx="381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H</a:t>
            </a:r>
            <a:endParaRPr lang="en-US" sz="1200" dirty="0"/>
          </a:p>
        </p:txBody>
      </p:sp>
      <p:sp>
        <p:nvSpPr>
          <p:cNvPr id="32" name="Text 10"/>
          <p:cNvSpPr/>
          <p:nvPr/>
        </p:nvSpPr>
        <p:spPr>
          <a:xfrm>
            <a:off x="2470398" y="5162550"/>
            <a:ext cx="725120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6B728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October 31, 2025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333500"/>
            <a:ext cx="10972800" cy="10971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583061"/>
            <a:ext cx="2628900" cy="1447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2735461"/>
            <a:ext cx="381000" cy="38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0" y="2792611"/>
            <a:ext cx="190500" cy="266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0900" y="2583061"/>
            <a:ext cx="2628900" cy="1447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3300" y="2735461"/>
            <a:ext cx="381000" cy="381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8550" y="2792611"/>
            <a:ext cx="190500" cy="2667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72200" y="2583061"/>
            <a:ext cx="2628900" cy="1447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24600" y="2735461"/>
            <a:ext cx="381000" cy="3810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19850" y="2792611"/>
            <a:ext cx="190500" cy="2667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53500" y="2583061"/>
            <a:ext cx="2628900" cy="14478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05900" y="2735461"/>
            <a:ext cx="381000" cy="3810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10675" y="2792611"/>
            <a:ext cx="171450" cy="2667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9600" y="4678561"/>
            <a:ext cx="3555950" cy="12192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2000" y="4830961"/>
            <a:ext cx="381000" cy="381000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81063" y="4888111"/>
            <a:ext cx="142875" cy="266700"/>
          </a:xfrm>
          <a:prstGeom prst="rect">
            <a:avLst/>
          </a:prstGeom>
        </p:spPr>
      </p:pic>
      <p:pic>
        <p:nvPicPr>
          <p:cNvPr id="1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17950" y="4678561"/>
            <a:ext cx="3555950" cy="1219200"/>
          </a:xfrm>
          <a:prstGeom prst="rect">
            <a:avLst/>
          </a:prstGeom>
        </p:spPr>
      </p:pic>
      <p:pic>
        <p:nvPicPr>
          <p:cNvPr id="20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541788" y="4888111"/>
            <a:ext cx="238125" cy="266700"/>
          </a:xfrm>
          <a:prstGeom prst="rect">
            <a:avLst/>
          </a:prstGeom>
        </p:spPr>
      </p:pic>
      <p:pic>
        <p:nvPicPr>
          <p:cNvPr id="21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026301" y="4678561"/>
            <a:ext cx="3556099" cy="1219200"/>
          </a:xfrm>
          <a:prstGeom prst="rect">
            <a:avLst/>
          </a:prstGeom>
        </p:spPr>
      </p:pic>
      <p:pic>
        <p:nvPicPr>
          <p:cNvPr id="22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178701" y="4830961"/>
            <a:ext cx="381000" cy="381000"/>
          </a:xfrm>
          <a:prstGeom prst="rect">
            <a:avLst/>
          </a:prstGeom>
        </p:spPr>
      </p:pic>
      <p:pic>
        <p:nvPicPr>
          <p:cNvPr id="23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273951" y="4888111"/>
            <a:ext cx="190500" cy="266700"/>
          </a:xfrm>
          <a:prstGeom prst="rect">
            <a:avLst/>
          </a:prstGeom>
        </p:spPr>
      </p:pic>
      <p:sp>
        <p:nvSpPr>
          <p:cNvPr id="24" name="Text 0"/>
          <p:cNvSpPr/>
          <p:nvPr/>
        </p:nvSpPr>
        <p:spPr>
          <a:xfrm>
            <a:off x="-487680" y="381000"/>
            <a:ext cx="1316736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Implementation Timeline and Expected Outcomes</a:t>
            </a:r>
            <a:endParaRPr lang="en-US" sz="2700" dirty="0"/>
          </a:p>
        </p:txBody>
      </p:sp>
      <p:sp>
        <p:nvSpPr>
          <p:cNvPr id="25" name="Text 1"/>
          <p:cNvSpPr/>
          <p:nvPr/>
        </p:nvSpPr>
        <p:spPr>
          <a:xfrm>
            <a:off x="609600" y="838200"/>
            <a:ext cx="10972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2025-2030 Strategic Initiatives</a:t>
            </a:r>
            <a:endParaRPr lang="en-US" sz="1500" dirty="0"/>
          </a:p>
        </p:txBody>
      </p:sp>
      <p:sp>
        <p:nvSpPr>
          <p:cNvPr id="26" name="Text 2"/>
          <p:cNvSpPr/>
          <p:nvPr/>
        </p:nvSpPr>
        <p:spPr>
          <a:xfrm>
            <a:off x="1257300" y="2792611"/>
            <a:ext cx="50863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2025</a:t>
            </a:r>
            <a:endParaRPr lang="en-US" sz="1500" dirty="0"/>
          </a:p>
        </p:txBody>
      </p:sp>
      <p:sp>
        <p:nvSpPr>
          <p:cNvPr id="27" name="Text 3"/>
          <p:cNvSpPr/>
          <p:nvPr/>
        </p:nvSpPr>
        <p:spPr>
          <a:xfrm>
            <a:off x="762000" y="3192661"/>
            <a:ext cx="27889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l" marL="342900" indent="-342900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Initial implementation</a:t>
            </a:r>
            <a:endParaRPr lang="en-US" sz="1200" dirty="0"/>
          </a:p>
        </p:txBody>
      </p:sp>
      <p:sp>
        <p:nvSpPr>
          <p:cNvPr id="28" name="Text 4"/>
          <p:cNvSpPr/>
          <p:nvPr/>
        </p:nvSpPr>
        <p:spPr>
          <a:xfrm>
            <a:off x="762000" y="3421261"/>
            <a:ext cx="27889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l" marL="342900" indent="-342900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Quarterly reviews</a:t>
            </a:r>
            <a:endParaRPr lang="en-US" sz="1200" dirty="0"/>
          </a:p>
        </p:txBody>
      </p:sp>
      <p:sp>
        <p:nvSpPr>
          <p:cNvPr id="29" name="Text 5"/>
          <p:cNvSpPr/>
          <p:nvPr/>
        </p:nvSpPr>
        <p:spPr>
          <a:xfrm>
            <a:off x="4038600" y="2792611"/>
            <a:ext cx="50863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2026</a:t>
            </a:r>
            <a:endParaRPr lang="en-US" sz="1500" dirty="0"/>
          </a:p>
        </p:txBody>
      </p:sp>
      <p:sp>
        <p:nvSpPr>
          <p:cNvPr id="30" name="Text 6"/>
          <p:cNvSpPr/>
          <p:nvPr/>
        </p:nvSpPr>
        <p:spPr>
          <a:xfrm>
            <a:off x="3543300" y="3192661"/>
            <a:ext cx="27889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l" marL="342900" indent="-342900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Mid-term assessment</a:t>
            </a:r>
            <a:endParaRPr lang="en-US" sz="1200" dirty="0"/>
          </a:p>
        </p:txBody>
      </p:sp>
      <p:sp>
        <p:nvSpPr>
          <p:cNvPr id="31" name="Text 7"/>
          <p:cNvSpPr/>
          <p:nvPr/>
        </p:nvSpPr>
        <p:spPr>
          <a:xfrm>
            <a:off x="3543300" y="3421261"/>
            <a:ext cx="23241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l" marL="342900" indent="-342900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Adjustments based on feedback</a:t>
            </a:r>
            <a:endParaRPr lang="en-US" sz="1200" dirty="0"/>
          </a:p>
        </p:txBody>
      </p:sp>
      <p:sp>
        <p:nvSpPr>
          <p:cNvPr id="32" name="Text 8"/>
          <p:cNvSpPr/>
          <p:nvPr/>
        </p:nvSpPr>
        <p:spPr>
          <a:xfrm>
            <a:off x="6819900" y="2792611"/>
            <a:ext cx="50863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2027</a:t>
            </a:r>
            <a:endParaRPr lang="en-US" sz="1500" dirty="0"/>
          </a:p>
        </p:txBody>
      </p:sp>
      <p:sp>
        <p:nvSpPr>
          <p:cNvPr id="33" name="Text 9"/>
          <p:cNvSpPr/>
          <p:nvPr/>
        </p:nvSpPr>
        <p:spPr>
          <a:xfrm>
            <a:off x="6324600" y="3192661"/>
            <a:ext cx="27889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l" marL="342900" indent="-342900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Full implementation</a:t>
            </a:r>
            <a:endParaRPr lang="en-US" sz="1200" dirty="0"/>
          </a:p>
        </p:txBody>
      </p:sp>
      <p:sp>
        <p:nvSpPr>
          <p:cNvPr id="34" name="Text 10"/>
          <p:cNvSpPr/>
          <p:nvPr/>
        </p:nvSpPr>
        <p:spPr>
          <a:xfrm>
            <a:off x="6324600" y="3421261"/>
            <a:ext cx="27889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l" marL="342900" indent="-342900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Annual evaluation</a:t>
            </a:r>
            <a:endParaRPr lang="en-US" sz="1200" dirty="0"/>
          </a:p>
        </p:txBody>
      </p:sp>
      <p:sp>
        <p:nvSpPr>
          <p:cNvPr id="35" name="Text 11"/>
          <p:cNvSpPr/>
          <p:nvPr/>
        </p:nvSpPr>
        <p:spPr>
          <a:xfrm>
            <a:off x="9601200" y="2792611"/>
            <a:ext cx="1093351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2028-2030</a:t>
            </a:r>
            <a:endParaRPr lang="en-US" sz="1500" dirty="0"/>
          </a:p>
        </p:txBody>
      </p:sp>
      <p:sp>
        <p:nvSpPr>
          <p:cNvPr id="36" name="Text 12"/>
          <p:cNvSpPr/>
          <p:nvPr/>
        </p:nvSpPr>
        <p:spPr>
          <a:xfrm>
            <a:off x="9105900" y="3192661"/>
            <a:ext cx="27889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l" marL="342900" indent="-342900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Sustain efforts</a:t>
            </a:r>
            <a:endParaRPr lang="en-US" sz="1200" dirty="0"/>
          </a:p>
        </p:txBody>
      </p:sp>
      <p:sp>
        <p:nvSpPr>
          <p:cNvPr id="37" name="Text 13"/>
          <p:cNvSpPr/>
          <p:nvPr/>
        </p:nvSpPr>
        <p:spPr>
          <a:xfrm>
            <a:off x="9105900" y="3421261"/>
            <a:ext cx="27889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l" marL="342900" indent="-342900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Expand successful initiatives</a:t>
            </a:r>
            <a:endParaRPr lang="en-US" sz="1200" dirty="0"/>
          </a:p>
        </p:txBody>
      </p:sp>
      <p:sp>
        <p:nvSpPr>
          <p:cNvPr id="38" name="Text 14"/>
          <p:cNvSpPr/>
          <p:nvPr/>
        </p:nvSpPr>
        <p:spPr>
          <a:xfrm>
            <a:off x="609600" y="4259461"/>
            <a:ext cx="109728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Expected Spiritual Growth Outcomes</a:t>
            </a:r>
            <a:endParaRPr lang="en-US" sz="1800" dirty="0"/>
          </a:p>
        </p:txBody>
      </p:sp>
      <p:sp>
        <p:nvSpPr>
          <p:cNvPr id="39" name="Text 15"/>
          <p:cNvSpPr/>
          <p:nvPr/>
        </p:nvSpPr>
        <p:spPr>
          <a:xfrm>
            <a:off x="1257300" y="4888111"/>
            <a:ext cx="1600379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Spiritual Growth</a:t>
            </a:r>
            <a:endParaRPr lang="en-US" sz="1350" dirty="0"/>
          </a:p>
        </p:txBody>
      </p:sp>
      <p:sp>
        <p:nvSpPr>
          <p:cNvPr id="40" name="Text 16"/>
          <p:cNvSpPr/>
          <p:nvPr/>
        </p:nvSpPr>
        <p:spPr>
          <a:xfrm>
            <a:off x="762000" y="5288161"/>
            <a:ext cx="32511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Increased personal and corporate prayer life leading to spiritual maturity.</a:t>
            </a:r>
            <a:endParaRPr lang="en-US" sz="1200" dirty="0"/>
          </a:p>
        </p:txBody>
      </p:sp>
      <p:sp>
        <p:nvSpPr>
          <p:cNvPr id="41" name="Text 17"/>
          <p:cNvSpPr/>
          <p:nvPr/>
        </p:nvSpPr>
        <p:spPr>
          <a:xfrm>
            <a:off x="4965650" y="4888111"/>
            <a:ext cx="1852017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Community Impact</a:t>
            </a:r>
            <a:endParaRPr lang="en-US" sz="1350" dirty="0"/>
          </a:p>
        </p:txBody>
      </p:sp>
      <p:sp>
        <p:nvSpPr>
          <p:cNvPr id="42" name="Text 18"/>
          <p:cNvSpPr/>
          <p:nvPr/>
        </p:nvSpPr>
        <p:spPr>
          <a:xfrm>
            <a:off x="4470350" y="5288161"/>
            <a:ext cx="32511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Enhanced community engagement and social transformation.</a:t>
            </a:r>
            <a:endParaRPr lang="en-US" sz="1200" dirty="0"/>
          </a:p>
        </p:txBody>
      </p:sp>
      <p:sp>
        <p:nvSpPr>
          <p:cNvPr id="43" name="Text 19"/>
          <p:cNvSpPr/>
          <p:nvPr/>
        </p:nvSpPr>
        <p:spPr>
          <a:xfrm>
            <a:off x="8674001" y="4888111"/>
            <a:ext cx="1428929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Mission Focus</a:t>
            </a:r>
            <a:endParaRPr lang="en-US" sz="1350" dirty="0"/>
          </a:p>
        </p:txBody>
      </p:sp>
      <p:sp>
        <p:nvSpPr>
          <p:cNvPr id="44" name="Text 20"/>
          <p:cNvSpPr/>
          <p:nvPr/>
        </p:nvSpPr>
        <p:spPr>
          <a:xfrm>
            <a:off x="8178701" y="5288161"/>
            <a:ext cx="3251299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Greater commitment to the Great Commission and evangelism.</a:t>
            </a:r>
            <a:endParaRPr lang="en-US" sz="1200" dirty="0"/>
          </a:p>
        </p:txBody>
      </p:sp>
      <p:sp>
        <p:nvSpPr>
          <p:cNvPr id="45" name="Text 21"/>
          <p:cNvSpPr/>
          <p:nvPr/>
        </p:nvSpPr>
        <p:spPr>
          <a:xfrm>
            <a:off x="0" y="6477000"/>
            <a:ext cx="12192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200" i="1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"I Will Go, I Will Serve, I Will Shine"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85900"/>
            <a:ext cx="5334000" cy="186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14500"/>
            <a:ext cx="457200" cy="45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075" y="1790700"/>
            <a:ext cx="171450" cy="304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1485900"/>
            <a:ext cx="5334000" cy="1866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7000" y="1714500"/>
            <a:ext cx="457200" cy="457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1300" y="1790700"/>
            <a:ext cx="228600" cy="304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" y="3657600"/>
            <a:ext cx="5334000" cy="1866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200" y="3886200"/>
            <a:ext cx="457200" cy="457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075" y="3962400"/>
            <a:ext cx="171450" cy="3048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48400" y="3657600"/>
            <a:ext cx="5334000" cy="18669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77000" y="3886200"/>
            <a:ext cx="457200" cy="4572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91300" y="3962400"/>
            <a:ext cx="228600" cy="3048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38400" y="6448425"/>
            <a:ext cx="7315200" cy="28575"/>
          </a:xfrm>
          <a:prstGeom prst="rect">
            <a:avLst/>
          </a:prstGeom>
        </p:spPr>
      </p:pic>
      <p:sp>
        <p:nvSpPr>
          <p:cNvPr id="16" name="Text 0"/>
          <p:cNvSpPr/>
          <p:nvPr/>
        </p:nvSpPr>
        <p:spPr>
          <a:xfrm>
            <a:off x="-487680" y="381000"/>
            <a:ext cx="1316736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Strategic Planning Framework</a:t>
            </a:r>
            <a:endParaRPr lang="en-US" sz="2700" dirty="0"/>
          </a:p>
        </p:txBody>
      </p:sp>
      <p:sp>
        <p:nvSpPr>
          <p:cNvPr id="17" name="Text 1"/>
          <p:cNvSpPr/>
          <p:nvPr/>
        </p:nvSpPr>
        <p:spPr>
          <a:xfrm>
            <a:off x="-487680" y="838200"/>
            <a:ext cx="1316736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Four core pillars guiding WAD's strategic planning (2025-2030)</a:t>
            </a:r>
            <a:endParaRPr lang="en-US" sz="1500" dirty="0"/>
          </a:p>
        </p:txBody>
      </p:sp>
      <p:sp>
        <p:nvSpPr>
          <p:cNvPr id="18" name="Text 2"/>
          <p:cNvSpPr/>
          <p:nvPr/>
        </p:nvSpPr>
        <p:spPr>
          <a:xfrm>
            <a:off x="1447800" y="1790700"/>
            <a:ext cx="29419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Articulating the Dream</a:t>
            </a:r>
            <a:endParaRPr lang="en-US" sz="1800" dirty="0"/>
          </a:p>
        </p:txBody>
      </p:sp>
      <p:sp>
        <p:nvSpPr>
          <p:cNvPr id="19" name="Text 3"/>
          <p:cNvSpPr/>
          <p:nvPr/>
        </p:nvSpPr>
        <p:spPr>
          <a:xfrm>
            <a:off x="838200" y="2324100"/>
            <a:ext cx="48768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35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Clearly define vision and aspirations, ensuring alignment with mission and values, and setting inspiring goals.</a:t>
            </a:r>
            <a:endParaRPr lang="en-US" sz="1350" dirty="0"/>
          </a:p>
        </p:txBody>
      </p:sp>
      <p:sp>
        <p:nvSpPr>
          <p:cNvPr id="20" name="Text 4"/>
          <p:cNvSpPr/>
          <p:nvPr/>
        </p:nvSpPr>
        <p:spPr>
          <a:xfrm>
            <a:off x="7086600" y="1790700"/>
            <a:ext cx="3536513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Addressing the Challenges</a:t>
            </a:r>
            <a:endParaRPr lang="en-US" sz="1800" dirty="0"/>
          </a:p>
        </p:txBody>
      </p:sp>
      <p:sp>
        <p:nvSpPr>
          <p:cNvPr id="21" name="Text 5"/>
          <p:cNvSpPr/>
          <p:nvPr/>
        </p:nvSpPr>
        <p:spPr>
          <a:xfrm>
            <a:off x="6477000" y="2324100"/>
            <a:ext cx="4876800" cy="8001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35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Identify and mitigate potential obstacles by analyzing internal and external factors, and develop effective overcoming strategies.</a:t>
            </a:r>
            <a:endParaRPr lang="en-US" sz="1350" dirty="0"/>
          </a:p>
        </p:txBody>
      </p:sp>
      <p:sp>
        <p:nvSpPr>
          <p:cNvPr id="22" name="Text 6"/>
          <p:cNvSpPr/>
          <p:nvPr/>
        </p:nvSpPr>
        <p:spPr>
          <a:xfrm>
            <a:off x="1447800" y="3962400"/>
            <a:ext cx="4282678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Taking Advantage of the Moment</a:t>
            </a:r>
            <a:endParaRPr lang="en-US" sz="1800" dirty="0"/>
          </a:p>
        </p:txBody>
      </p:sp>
      <p:sp>
        <p:nvSpPr>
          <p:cNvPr id="23" name="Text 7"/>
          <p:cNvSpPr/>
          <p:nvPr/>
        </p:nvSpPr>
        <p:spPr>
          <a:xfrm>
            <a:off x="838200" y="4495800"/>
            <a:ext cx="48768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35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Capture emerging opportunities and trends, leveraging strengths to drive development and growth.</a:t>
            </a:r>
            <a:endParaRPr lang="en-US" sz="1350" dirty="0"/>
          </a:p>
        </p:txBody>
      </p:sp>
      <p:sp>
        <p:nvSpPr>
          <p:cNvPr id="24" name="Text 8"/>
          <p:cNvSpPr/>
          <p:nvPr/>
        </p:nvSpPr>
        <p:spPr>
          <a:xfrm>
            <a:off x="7086600" y="3962400"/>
            <a:ext cx="276356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Stating the Approach</a:t>
            </a:r>
            <a:endParaRPr lang="en-US" sz="1800" dirty="0"/>
          </a:p>
        </p:txBody>
      </p:sp>
      <p:sp>
        <p:nvSpPr>
          <p:cNvPr id="25" name="Text 9"/>
          <p:cNvSpPr/>
          <p:nvPr/>
        </p:nvSpPr>
        <p:spPr>
          <a:xfrm>
            <a:off x="6477000" y="4495800"/>
            <a:ext cx="4876800" cy="8001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35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Outline specific methods and strategies to achieve goals, create clear roadmaps, allocate resources effectively, and establish metrics to track progress.</a:t>
            </a:r>
            <a:endParaRPr lang="en-US" sz="1350" dirty="0"/>
          </a:p>
        </p:txBody>
      </p:sp>
      <p:sp>
        <p:nvSpPr>
          <p:cNvPr id="26" name="Text 10"/>
          <p:cNvSpPr/>
          <p:nvPr/>
        </p:nvSpPr>
        <p:spPr>
          <a:xfrm>
            <a:off x="-1219200" y="6477000"/>
            <a:ext cx="14630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200" i="1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These pillars support the "I Will Go" theme and commitment to mission, evangelism, and service.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81100"/>
            <a:ext cx="10972800" cy="1371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1371600"/>
            <a:ext cx="381000" cy="38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063" y="1428750"/>
            <a:ext cx="219075" cy="266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2933700"/>
            <a:ext cx="5372100" cy="2705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100" y="3124200"/>
            <a:ext cx="381000" cy="381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162" y="3181350"/>
            <a:ext cx="142875" cy="266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0300" y="2933700"/>
            <a:ext cx="5372100" cy="2705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00800" y="3124200"/>
            <a:ext cx="381000" cy="381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96050" y="3181350"/>
            <a:ext cx="190500" cy="2667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00800" y="3924300"/>
            <a:ext cx="1612850" cy="7239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54751" y="4000500"/>
            <a:ext cx="304800" cy="3048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30951" y="4076700"/>
            <a:ext cx="152400" cy="1524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89850" y="3924300"/>
            <a:ext cx="1612850" cy="7239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43801" y="4000500"/>
            <a:ext cx="304800" cy="3048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20001" y="4076700"/>
            <a:ext cx="152400" cy="152400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778901" y="3924300"/>
            <a:ext cx="1612850" cy="723900"/>
          </a:xfrm>
          <a:prstGeom prst="rect">
            <a:avLst/>
          </a:prstGeom>
        </p:spPr>
      </p:pic>
      <p:pic>
        <p:nvPicPr>
          <p:cNvPr id="1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432852" y="4000500"/>
            <a:ext cx="304800" cy="304800"/>
          </a:xfrm>
          <a:prstGeom prst="rect">
            <a:avLst/>
          </a:prstGeom>
        </p:spPr>
      </p:pic>
      <p:pic>
        <p:nvPicPr>
          <p:cNvPr id="20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490002" y="4076700"/>
            <a:ext cx="190500" cy="152400"/>
          </a:xfrm>
          <a:prstGeom prst="rect">
            <a:avLst/>
          </a:prstGeom>
        </p:spPr>
      </p:pic>
      <p:pic>
        <p:nvPicPr>
          <p:cNvPr id="21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400800" y="4724400"/>
            <a:ext cx="1612850" cy="723900"/>
          </a:xfrm>
          <a:prstGeom prst="rect">
            <a:avLst/>
          </a:prstGeom>
        </p:spPr>
      </p:pic>
      <p:pic>
        <p:nvPicPr>
          <p:cNvPr id="22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054751" y="4800600"/>
            <a:ext cx="304800" cy="304800"/>
          </a:xfrm>
          <a:prstGeom prst="rect">
            <a:avLst/>
          </a:prstGeom>
        </p:spPr>
      </p:pic>
      <p:pic>
        <p:nvPicPr>
          <p:cNvPr id="23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150001" y="4876800"/>
            <a:ext cx="114300" cy="152400"/>
          </a:xfrm>
          <a:prstGeom prst="rect">
            <a:avLst/>
          </a:prstGeom>
        </p:spPr>
      </p:pic>
      <p:pic>
        <p:nvPicPr>
          <p:cNvPr id="24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089850" y="4724400"/>
            <a:ext cx="1612850" cy="723900"/>
          </a:xfrm>
          <a:prstGeom prst="rect">
            <a:avLst/>
          </a:prstGeom>
        </p:spPr>
      </p:pic>
      <p:pic>
        <p:nvPicPr>
          <p:cNvPr id="25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3801" y="4800600"/>
            <a:ext cx="304800" cy="304800"/>
          </a:xfrm>
          <a:prstGeom prst="rect">
            <a:avLst/>
          </a:prstGeom>
        </p:spPr>
      </p:pic>
      <p:pic>
        <p:nvPicPr>
          <p:cNvPr id="26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810476" y="4876800"/>
            <a:ext cx="171450" cy="152400"/>
          </a:xfrm>
          <a:prstGeom prst="rect">
            <a:avLst/>
          </a:prstGeom>
        </p:spPr>
      </p:pic>
      <p:pic>
        <p:nvPicPr>
          <p:cNvPr id="27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778901" y="4724400"/>
            <a:ext cx="1612850" cy="723900"/>
          </a:xfrm>
          <a:prstGeom prst="rect">
            <a:avLst/>
          </a:prstGeom>
        </p:spPr>
      </p:pic>
      <p:pic>
        <p:nvPicPr>
          <p:cNvPr id="28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432852" y="4800600"/>
            <a:ext cx="304800" cy="304800"/>
          </a:xfrm>
          <a:prstGeom prst="rect">
            <a:avLst/>
          </a:prstGeom>
        </p:spPr>
      </p:pic>
      <p:pic>
        <p:nvPicPr>
          <p:cNvPr id="29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509052" y="4876800"/>
            <a:ext cx="152400" cy="152400"/>
          </a:xfrm>
          <a:prstGeom prst="rect">
            <a:avLst/>
          </a:prstGeom>
        </p:spPr>
      </p:pic>
      <p:sp>
        <p:nvSpPr>
          <p:cNvPr id="30" name="Text 0"/>
          <p:cNvSpPr/>
          <p:nvPr/>
        </p:nvSpPr>
        <p:spPr>
          <a:xfrm>
            <a:off x="-487680" y="304800"/>
            <a:ext cx="1316736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Vision, Mission and Core Values</a:t>
            </a:r>
            <a:endParaRPr lang="en-US" sz="2700" dirty="0"/>
          </a:p>
        </p:txBody>
      </p:sp>
      <p:sp>
        <p:nvSpPr>
          <p:cNvPr id="31" name="Text 1"/>
          <p:cNvSpPr/>
          <p:nvPr/>
        </p:nvSpPr>
        <p:spPr>
          <a:xfrm>
            <a:off x="-487680" y="762000"/>
            <a:ext cx="1316736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Guiding principles for WAD's strategic journey (2025-2030)</a:t>
            </a:r>
            <a:endParaRPr lang="en-US" sz="1500" dirty="0"/>
          </a:p>
        </p:txBody>
      </p:sp>
      <p:sp>
        <p:nvSpPr>
          <p:cNvPr id="32" name="Text 2"/>
          <p:cNvSpPr/>
          <p:nvPr/>
        </p:nvSpPr>
        <p:spPr>
          <a:xfrm>
            <a:off x="1295400" y="1409700"/>
            <a:ext cx="818138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Vision</a:t>
            </a:r>
            <a:endParaRPr lang="en-US" sz="1800" dirty="0"/>
          </a:p>
        </p:txBody>
      </p:sp>
      <p:sp>
        <p:nvSpPr>
          <p:cNvPr id="33" name="Text 3"/>
          <p:cNvSpPr/>
          <p:nvPr/>
        </p:nvSpPr>
        <p:spPr>
          <a:xfrm>
            <a:off x="800100" y="1828800"/>
            <a:ext cx="105918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350" i="1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"To be a vibrant, inclusive, and mission-driven community, inspiring, empowering, and transforming lives through our collective efforts and unwavering commitment to excellence."</a:t>
            </a:r>
            <a:endParaRPr lang="en-US" sz="1350" dirty="0"/>
          </a:p>
        </p:txBody>
      </p:sp>
      <p:sp>
        <p:nvSpPr>
          <p:cNvPr id="34" name="Text 4"/>
          <p:cNvSpPr/>
          <p:nvPr/>
        </p:nvSpPr>
        <p:spPr>
          <a:xfrm>
            <a:off x="1295400" y="3162300"/>
            <a:ext cx="1021199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Mission</a:t>
            </a:r>
            <a:endParaRPr lang="en-US" sz="1800" dirty="0"/>
          </a:p>
        </p:txBody>
      </p:sp>
      <p:sp>
        <p:nvSpPr>
          <p:cNvPr id="35" name="Text 5"/>
          <p:cNvSpPr/>
          <p:nvPr/>
        </p:nvSpPr>
        <p:spPr>
          <a:xfrm>
            <a:off x="800100" y="3581400"/>
            <a:ext cx="4991100" cy="1333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35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To empower individuals, families, and communities to embrace and share Christ's love, promoting spiritual growth, social transformation, and community development through holistic ministry, innovative outreach, transformative education, and collaborative partnerships.</a:t>
            </a:r>
            <a:endParaRPr lang="en-US" sz="1350" dirty="0"/>
          </a:p>
        </p:txBody>
      </p:sp>
      <p:sp>
        <p:nvSpPr>
          <p:cNvPr id="36" name="Text 6"/>
          <p:cNvSpPr/>
          <p:nvPr/>
        </p:nvSpPr>
        <p:spPr>
          <a:xfrm>
            <a:off x="6896100" y="3162300"/>
            <a:ext cx="275909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M-FAITH Core Values</a:t>
            </a:r>
            <a:endParaRPr lang="en-US" sz="1800" dirty="0"/>
          </a:p>
        </p:txBody>
      </p:sp>
      <p:sp>
        <p:nvSpPr>
          <p:cNvPr id="37" name="Text 7"/>
          <p:cNvSpPr/>
          <p:nvPr/>
        </p:nvSpPr>
        <p:spPr>
          <a:xfrm>
            <a:off x="6400800" y="3581400"/>
            <a:ext cx="598932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35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M-FAITH guides WAD's actions, decisions, and interactions:</a:t>
            </a:r>
            <a:endParaRPr lang="en-US" sz="1350" dirty="0"/>
          </a:p>
        </p:txBody>
      </p:sp>
      <p:sp>
        <p:nvSpPr>
          <p:cNvPr id="38" name="Text 8"/>
          <p:cNvSpPr/>
          <p:nvPr/>
        </p:nvSpPr>
        <p:spPr>
          <a:xfrm>
            <a:off x="6330955" y="4343400"/>
            <a:ext cx="17525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Mission-Focus</a:t>
            </a:r>
            <a:endParaRPr lang="en-US" sz="1200" dirty="0"/>
          </a:p>
        </p:txBody>
      </p:sp>
      <p:sp>
        <p:nvSpPr>
          <p:cNvPr id="39" name="Text 9"/>
          <p:cNvSpPr/>
          <p:nvPr/>
        </p:nvSpPr>
        <p:spPr>
          <a:xfrm>
            <a:off x="8020005" y="4343400"/>
            <a:ext cx="17525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Faithfulness</a:t>
            </a:r>
            <a:endParaRPr lang="en-US" sz="1200" dirty="0"/>
          </a:p>
        </p:txBody>
      </p:sp>
      <p:sp>
        <p:nvSpPr>
          <p:cNvPr id="40" name="Text 10"/>
          <p:cNvSpPr/>
          <p:nvPr/>
        </p:nvSpPr>
        <p:spPr>
          <a:xfrm>
            <a:off x="9709056" y="4343400"/>
            <a:ext cx="17525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Accountability</a:t>
            </a:r>
            <a:endParaRPr lang="en-US" sz="1200" dirty="0"/>
          </a:p>
        </p:txBody>
      </p:sp>
      <p:sp>
        <p:nvSpPr>
          <p:cNvPr id="41" name="Text 11"/>
          <p:cNvSpPr/>
          <p:nvPr/>
        </p:nvSpPr>
        <p:spPr>
          <a:xfrm>
            <a:off x="6330955" y="5143500"/>
            <a:ext cx="17525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Innovation</a:t>
            </a:r>
            <a:endParaRPr lang="en-US" sz="1200" dirty="0"/>
          </a:p>
        </p:txBody>
      </p:sp>
      <p:sp>
        <p:nvSpPr>
          <p:cNvPr id="42" name="Text 12"/>
          <p:cNvSpPr/>
          <p:nvPr/>
        </p:nvSpPr>
        <p:spPr>
          <a:xfrm>
            <a:off x="8020005" y="5143500"/>
            <a:ext cx="17525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Transparency</a:t>
            </a:r>
            <a:endParaRPr lang="en-US" sz="1200" dirty="0"/>
          </a:p>
        </p:txBody>
      </p:sp>
      <p:sp>
        <p:nvSpPr>
          <p:cNvPr id="43" name="Text 13"/>
          <p:cNvSpPr/>
          <p:nvPr/>
        </p:nvSpPr>
        <p:spPr>
          <a:xfrm>
            <a:off x="9855101" y="5143500"/>
            <a:ext cx="14604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Harmony</a:t>
            </a:r>
            <a:endParaRPr lang="en-US" sz="1200" dirty="0"/>
          </a:p>
        </p:txBody>
      </p:sp>
      <p:sp>
        <p:nvSpPr>
          <p:cNvPr id="44" name="Text 14"/>
          <p:cNvSpPr/>
          <p:nvPr/>
        </p:nvSpPr>
        <p:spPr>
          <a:xfrm>
            <a:off x="0" y="6477000"/>
            <a:ext cx="12192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200" i="1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"I Will Go, I Will Serve, I Will Shine"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57300"/>
            <a:ext cx="4610100" cy="4000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1447800"/>
            <a:ext cx="381000" cy="38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63" y="1504950"/>
            <a:ext cx="219075" cy="266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" y="1943100"/>
            <a:ext cx="3238500" cy="171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3810000"/>
            <a:ext cx="152400" cy="152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4343400"/>
            <a:ext cx="152400" cy="152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200" y="4876800"/>
            <a:ext cx="152400" cy="152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19700" y="1257300"/>
            <a:ext cx="2705100" cy="4000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10200" y="1562100"/>
            <a:ext cx="314325" cy="3810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10200" y="1638300"/>
            <a:ext cx="238125" cy="2667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10200" y="2171700"/>
            <a:ext cx="2324100" cy="9906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24500" y="2286000"/>
            <a:ext cx="238125" cy="2667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10200" y="3314700"/>
            <a:ext cx="2324100" cy="7620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24500" y="3429000"/>
            <a:ext cx="238125" cy="2667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77200" y="1257300"/>
            <a:ext cx="3657600" cy="4000500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67700" y="1447800"/>
            <a:ext cx="381000" cy="381000"/>
          </a:xfrm>
          <a:prstGeom prst="rect">
            <a:avLst/>
          </a:prstGeom>
        </p:spPr>
      </p:pic>
      <p:pic>
        <p:nvPicPr>
          <p:cNvPr id="1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310562" y="1524000"/>
            <a:ext cx="219075" cy="266700"/>
          </a:xfrm>
          <a:prstGeom prst="rect">
            <a:avLst/>
          </a:prstGeom>
        </p:spPr>
      </p:pic>
      <p:pic>
        <p:nvPicPr>
          <p:cNvPr id="20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267700" y="1943100"/>
            <a:ext cx="3276600" cy="762000"/>
          </a:xfrm>
          <a:prstGeom prst="rect">
            <a:avLst/>
          </a:prstGeom>
        </p:spPr>
      </p:pic>
      <p:pic>
        <p:nvPicPr>
          <p:cNvPr id="21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82000" y="2057400"/>
            <a:ext cx="190500" cy="266700"/>
          </a:xfrm>
          <a:prstGeom prst="rect">
            <a:avLst/>
          </a:prstGeom>
        </p:spPr>
      </p:pic>
      <p:pic>
        <p:nvPicPr>
          <p:cNvPr id="22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267700" y="2857500"/>
            <a:ext cx="3276600" cy="762000"/>
          </a:xfrm>
          <a:prstGeom prst="rect">
            <a:avLst/>
          </a:prstGeom>
        </p:spPr>
      </p:pic>
      <p:pic>
        <p:nvPicPr>
          <p:cNvPr id="23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382000" y="2971800"/>
            <a:ext cx="219075" cy="266700"/>
          </a:xfrm>
          <a:prstGeom prst="rect">
            <a:avLst/>
          </a:prstGeom>
        </p:spPr>
      </p:pic>
      <p:sp>
        <p:nvSpPr>
          <p:cNvPr id="24" name="Text 0"/>
          <p:cNvSpPr/>
          <p:nvPr/>
        </p:nvSpPr>
        <p:spPr>
          <a:xfrm>
            <a:off x="-487680" y="304800"/>
            <a:ext cx="1316736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Operating Model (2025-2030)</a:t>
            </a:r>
            <a:endParaRPr lang="en-US" sz="2700" dirty="0"/>
          </a:p>
        </p:txBody>
      </p:sp>
      <p:sp>
        <p:nvSpPr>
          <p:cNvPr id="25" name="Text 1"/>
          <p:cNvSpPr/>
          <p:nvPr/>
        </p:nvSpPr>
        <p:spPr>
          <a:xfrm>
            <a:off x="609600" y="762000"/>
            <a:ext cx="10972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Governance structure and leadership approach</a:t>
            </a:r>
            <a:endParaRPr lang="en-US" sz="1500" dirty="0"/>
          </a:p>
        </p:txBody>
      </p:sp>
      <p:sp>
        <p:nvSpPr>
          <p:cNvPr id="26" name="Text 2"/>
          <p:cNvSpPr/>
          <p:nvPr/>
        </p:nvSpPr>
        <p:spPr>
          <a:xfrm>
            <a:off x="1143000" y="1485900"/>
            <a:ext cx="2881432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Governance Structure</a:t>
            </a:r>
            <a:endParaRPr lang="en-US" sz="1800" dirty="0"/>
          </a:p>
        </p:txBody>
      </p:sp>
      <p:sp>
        <p:nvSpPr>
          <p:cNvPr id="27" name="Text 3"/>
          <p:cNvSpPr/>
          <p:nvPr/>
        </p:nvSpPr>
        <p:spPr>
          <a:xfrm>
            <a:off x="1066800" y="3771900"/>
            <a:ext cx="3810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Executive Committee:</a:t>
            </a:r>
            <a:pPr algn="l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Strategic direction &amp; decision-making</a:t>
            </a:r>
            <a:endParaRPr lang="en-US" sz="1200" dirty="0"/>
          </a:p>
        </p:txBody>
      </p:sp>
      <p:sp>
        <p:nvSpPr>
          <p:cNvPr id="28" name="Text 4"/>
          <p:cNvSpPr/>
          <p:nvPr/>
        </p:nvSpPr>
        <p:spPr>
          <a:xfrm>
            <a:off x="1066800" y="4305300"/>
            <a:ext cx="3810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Strategic Planning Committee:</a:t>
            </a:r>
            <a:pPr algn="l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Plan development &amp; monitoring</a:t>
            </a:r>
            <a:endParaRPr lang="en-US" sz="1200" dirty="0"/>
          </a:p>
        </p:txBody>
      </p:sp>
      <p:sp>
        <p:nvSpPr>
          <p:cNvPr id="29" name="Text 5"/>
          <p:cNvSpPr/>
          <p:nvPr/>
        </p:nvSpPr>
        <p:spPr>
          <a:xfrm>
            <a:off x="1066800" y="4838700"/>
            <a:ext cx="454360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Advisory Councils:</a:t>
            </a:r>
            <a:pPr algn="l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Expert guidance on strategic areas</a:t>
            </a:r>
            <a:endParaRPr lang="en-US" sz="1200" dirty="0"/>
          </a:p>
        </p:txBody>
      </p:sp>
      <p:sp>
        <p:nvSpPr>
          <p:cNvPr id="30" name="Text 6"/>
          <p:cNvSpPr/>
          <p:nvPr/>
        </p:nvSpPr>
        <p:spPr>
          <a:xfrm>
            <a:off x="5838825" y="1447800"/>
            <a:ext cx="1895475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Leadership Approach</a:t>
            </a:r>
            <a:endParaRPr lang="en-US" sz="1800" dirty="0"/>
          </a:p>
        </p:txBody>
      </p:sp>
      <p:sp>
        <p:nvSpPr>
          <p:cNvPr id="31" name="Text 7"/>
          <p:cNvSpPr/>
          <p:nvPr/>
        </p:nvSpPr>
        <p:spPr>
          <a:xfrm>
            <a:off x="5876925" y="2286000"/>
            <a:ext cx="132588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Collaboration</a:t>
            </a:r>
            <a:endParaRPr lang="en-US" sz="1350" dirty="0"/>
          </a:p>
        </p:txBody>
      </p:sp>
      <p:sp>
        <p:nvSpPr>
          <p:cNvPr id="32" name="Text 8"/>
          <p:cNvSpPr/>
          <p:nvPr/>
        </p:nvSpPr>
        <p:spPr>
          <a:xfrm>
            <a:off x="5524500" y="2590800"/>
            <a:ext cx="20955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Teamwork among stakeholders</a:t>
            </a:r>
            <a:endParaRPr lang="en-US" sz="1200" dirty="0"/>
          </a:p>
        </p:txBody>
      </p:sp>
      <p:sp>
        <p:nvSpPr>
          <p:cNvPr id="33" name="Text 9"/>
          <p:cNvSpPr/>
          <p:nvPr/>
        </p:nvSpPr>
        <p:spPr>
          <a:xfrm>
            <a:off x="5876925" y="3429000"/>
            <a:ext cx="1417499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Accountability</a:t>
            </a:r>
            <a:endParaRPr lang="en-US" sz="1350" dirty="0"/>
          </a:p>
        </p:txBody>
      </p:sp>
      <p:sp>
        <p:nvSpPr>
          <p:cNvPr id="34" name="Text 10"/>
          <p:cNvSpPr/>
          <p:nvPr/>
        </p:nvSpPr>
        <p:spPr>
          <a:xfrm>
            <a:off x="5524500" y="3733800"/>
            <a:ext cx="2514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Transparency in governance</a:t>
            </a:r>
            <a:endParaRPr lang="en-US" sz="1200" dirty="0"/>
          </a:p>
        </p:txBody>
      </p:sp>
      <p:sp>
        <p:nvSpPr>
          <p:cNvPr id="35" name="Text 11"/>
          <p:cNvSpPr/>
          <p:nvPr/>
        </p:nvSpPr>
        <p:spPr>
          <a:xfrm>
            <a:off x="8763000" y="1485900"/>
            <a:ext cx="1082278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Benefits</a:t>
            </a:r>
            <a:endParaRPr lang="en-US" sz="1800" dirty="0"/>
          </a:p>
        </p:txBody>
      </p:sp>
      <p:sp>
        <p:nvSpPr>
          <p:cNvPr id="36" name="Text 12"/>
          <p:cNvSpPr/>
          <p:nvPr/>
        </p:nvSpPr>
        <p:spPr>
          <a:xfrm>
            <a:off x="8686800" y="2057400"/>
            <a:ext cx="1463576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Clear Direction</a:t>
            </a:r>
            <a:endParaRPr lang="en-US" sz="1350" dirty="0"/>
          </a:p>
        </p:txBody>
      </p:sp>
      <p:sp>
        <p:nvSpPr>
          <p:cNvPr id="37" name="Text 13"/>
          <p:cNvSpPr/>
          <p:nvPr/>
        </p:nvSpPr>
        <p:spPr>
          <a:xfrm>
            <a:off x="8382000" y="2362200"/>
            <a:ext cx="3657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Strategic priorities understood</a:t>
            </a:r>
            <a:endParaRPr lang="en-US" sz="1200" dirty="0"/>
          </a:p>
        </p:txBody>
      </p:sp>
      <p:sp>
        <p:nvSpPr>
          <p:cNvPr id="38" name="Text 14"/>
          <p:cNvSpPr/>
          <p:nvPr/>
        </p:nvSpPr>
        <p:spPr>
          <a:xfrm>
            <a:off x="8715375" y="2971800"/>
            <a:ext cx="1875234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Effective Oversight</a:t>
            </a:r>
            <a:endParaRPr lang="en-US" sz="1350" dirty="0"/>
          </a:p>
        </p:txBody>
      </p:sp>
      <p:sp>
        <p:nvSpPr>
          <p:cNvPr id="39" name="Text 15"/>
          <p:cNvSpPr/>
          <p:nvPr/>
        </p:nvSpPr>
        <p:spPr>
          <a:xfrm>
            <a:off x="8382000" y="3276600"/>
            <a:ext cx="3657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Accountability and progress monitoring</a:t>
            </a:r>
            <a:endParaRPr lang="en-US" sz="1200" dirty="0"/>
          </a:p>
        </p:txBody>
      </p:sp>
      <p:sp>
        <p:nvSpPr>
          <p:cNvPr id="40" name="Text 16"/>
          <p:cNvSpPr/>
          <p:nvPr/>
        </p:nvSpPr>
        <p:spPr>
          <a:xfrm>
            <a:off x="0" y="6477000"/>
            <a:ext cx="12192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200" i="1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Operating model aligns with "I Will Go" theme and M-FAITH values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409700"/>
            <a:ext cx="1828800" cy="182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7413" y="1828800"/>
            <a:ext cx="257175" cy="38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4301" y="2305050"/>
            <a:ext cx="1219200" cy="3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8499" y="2305050"/>
            <a:ext cx="1219200" cy="38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6950" y="1409700"/>
            <a:ext cx="38100" cy="1219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6950" y="2019300"/>
            <a:ext cx="38100" cy="1219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8800" y="1143000"/>
            <a:ext cx="2438400" cy="14478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81200" y="1295400"/>
            <a:ext cx="381000" cy="381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85975" y="1352550"/>
            <a:ext cx="171450" cy="2667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24800" y="1143000"/>
            <a:ext cx="2438400" cy="14478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77200" y="1295400"/>
            <a:ext cx="381000" cy="3810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72450" y="1352550"/>
            <a:ext cx="190500" cy="2667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28800" y="2057400"/>
            <a:ext cx="2438400" cy="14478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81200" y="2209800"/>
            <a:ext cx="381000" cy="3810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52637" y="2266950"/>
            <a:ext cx="238125" cy="266700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24800" y="2057400"/>
            <a:ext cx="2438400" cy="1447800"/>
          </a:xfrm>
          <a:prstGeom prst="rect">
            <a:avLst/>
          </a:prstGeom>
        </p:spPr>
      </p:pic>
      <p:pic>
        <p:nvPicPr>
          <p:cNvPr id="1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077200" y="2209800"/>
            <a:ext cx="381000" cy="381000"/>
          </a:xfrm>
          <a:prstGeom prst="rect">
            <a:avLst/>
          </a:prstGeom>
        </p:spPr>
      </p:pic>
      <p:pic>
        <p:nvPicPr>
          <p:cNvPr id="20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172450" y="2266950"/>
            <a:ext cx="190500" cy="266700"/>
          </a:xfrm>
          <a:prstGeom prst="rect">
            <a:avLst/>
          </a:prstGeom>
        </p:spPr>
      </p:pic>
      <p:sp>
        <p:nvSpPr>
          <p:cNvPr id="21" name="Text 0"/>
          <p:cNvSpPr/>
          <p:nvPr/>
        </p:nvSpPr>
        <p:spPr>
          <a:xfrm>
            <a:off x="-487680" y="381000"/>
            <a:ext cx="1316736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Strategic Priority 1: Communion with God</a:t>
            </a:r>
            <a:endParaRPr lang="en-US" sz="2700" dirty="0"/>
          </a:p>
        </p:txBody>
      </p:sp>
      <p:sp>
        <p:nvSpPr>
          <p:cNvPr id="22" name="Text 1"/>
          <p:cNvSpPr/>
          <p:nvPr/>
        </p:nvSpPr>
        <p:spPr>
          <a:xfrm>
            <a:off x="-487680" y="838200"/>
            <a:ext cx="1316736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Developing spiritual maturity through daily connection with God</a:t>
            </a:r>
            <a:endParaRPr lang="en-US" sz="1500" dirty="0"/>
          </a:p>
        </p:txBody>
      </p:sp>
      <p:sp>
        <p:nvSpPr>
          <p:cNvPr id="23" name="Text 2"/>
          <p:cNvSpPr/>
          <p:nvPr/>
        </p:nvSpPr>
        <p:spPr>
          <a:xfrm>
            <a:off x="5181600" y="2286000"/>
            <a:ext cx="18288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Communion with God</a:t>
            </a:r>
            <a:endParaRPr lang="en-US" sz="1500" dirty="0"/>
          </a:p>
        </p:txBody>
      </p:sp>
      <p:sp>
        <p:nvSpPr>
          <p:cNvPr id="24" name="Text 3"/>
          <p:cNvSpPr/>
          <p:nvPr/>
        </p:nvSpPr>
        <p:spPr>
          <a:xfrm>
            <a:off x="2476500" y="1352550"/>
            <a:ext cx="1257479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Bible Study</a:t>
            </a:r>
            <a:endParaRPr lang="en-US" sz="1500" dirty="0"/>
          </a:p>
        </p:txBody>
      </p:sp>
      <p:sp>
        <p:nvSpPr>
          <p:cNvPr id="25" name="Text 4"/>
          <p:cNvSpPr/>
          <p:nvPr/>
        </p:nvSpPr>
        <p:spPr>
          <a:xfrm>
            <a:off x="1981200" y="1752600"/>
            <a:ext cx="21336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Daily study and meditation on Scripture to grow in knowledge and understanding.</a:t>
            </a:r>
            <a:endParaRPr lang="en-US" sz="1200" dirty="0"/>
          </a:p>
        </p:txBody>
      </p:sp>
      <p:sp>
        <p:nvSpPr>
          <p:cNvPr id="26" name="Text 5"/>
          <p:cNvSpPr/>
          <p:nvPr/>
        </p:nvSpPr>
        <p:spPr>
          <a:xfrm>
            <a:off x="8572500" y="1352550"/>
            <a:ext cx="7118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Prayer</a:t>
            </a:r>
            <a:endParaRPr lang="en-US" sz="1500" dirty="0"/>
          </a:p>
        </p:txBody>
      </p:sp>
      <p:sp>
        <p:nvSpPr>
          <p:cNvPr id="27" name="Text 6"/>
          <p:cNvSpPr/>
          <p:nvPr/>
        </p:nvSpPr>
        <p:spPr>
          <a:xfrm>
            <a:off x="8077200" y="1752600"/>
            <a:ext cx="21336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Regular, persistent prayer to maintain constant communication with God.</a:t>
            </a:r>
            <a:endParaRPr lang="en-US" sz="1200" dirty="0"/>
          </a:p>
        </p:txBody>
      </p:sp>
      <p:sp>
        <p:nvSpPr>
          <p:cNvPr id="28" name="Text 7"/>
          <p:cNvSpPr/>
          <p:nvPr/>
        </p:nvSpPr>
        <p:spPr>
          <a:xfrm>
            <a:off x="2476500" y="2266950"/>
            <a:ext cx="1728073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Mission Service</a:t>
            </a:r>
            <a:endParaRPr lang="en-US" sz="1500" dirty="0"/>
          </a:p>
        </p:txBody>
      </p:sp>
      <p:sp>
        <p:nvSpPr>
          <p:cNvPr id="29" name="Text 8"/>
          <p:cNvSpPr/>
          <p:nvPr/>
        </p:nvSpPr>
        <p:spPr>
          <a:xfrm>
            <a:off x="1981200" y="2667000"/>
            <a:ext cx="21336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Active participation in God's mission through service and outreach.</a:t>
            </a:r>
            <a:endParaRPr lang="en-US" sz="1200" dirty="0"/>
          </a:p>
        </p:txBody>
      </p:sp>
      <p:sp>
        <p:nvSpPr>
          <p:cNvPr id="30" name="Text 9"/>
          <p:cNvSpPr/>
          <p:nvPr/>
        </p:nvSpPr>
        <p:spPr>
          <a:xfrm>
            <a:off x="8572500" y="2266950"/>
            <a:ext cx="1359277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Stewardship</a:t>
            </a:r>
            <a:endParaRPr lang="en-US" sz="1500" dirty="0"/>
          </a:p>
        </p:txBody>
      </p:sp>
      <p:sp>
        <p:nvSpPr>
          <p:cNvPr id="31" name="Text 10"/>
          <p:cNvSpPr/>
          <p:nvPr/>
        </p:nvSpPr>
        <p:spPr>
          <a:xfrm>
            <a:off x="8077200" y="2667000"/>
            <a:ext cx="21336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Responsible management of resources, talents, and opportunities given by God.</a:t>
            </a:r>
            <a:endParaRPr lang="en-US" sz="1200" dirty="0"/>
          </a:p>
        </p:txBody>
      </p:sp>
      <p:sp>
        <p:nvSpPr>
          <p:cNvPr id="32" name="Text 11"/>
          <p:cNvSpPr/>
          <p:nvPr/>
        </p:nvSpPr>
        <p:spPr>
          <a:xfrm>
            <a:off x="-1219200" y="6477000"/>
            <a:ext cx="14630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200" i="1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"Through daily communion with God, believers grow into spiritual maturity." - Based on Ellen White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81100"/>
            <a:ext cx="5562600" cy="64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295400"/>
            <a:ext cx="266700" cy="266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0" y="1295400"/>
            <a:ext cx="381000" cy="38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462" y="1352550"/>
            <a:ext cx="219075" cy="266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200" y="1181100"/>
            <a:ext cx="5562600" cy="647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6500" y="1295400"/>
            <a:ext cx="266700" cy="266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7500" y="1295400"/>
            <a:ext cx="381000" cy="381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86563" y="1352550"/>
            <a:ext cx="142875" cy="2667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200" y="1981200"/>
            <a:ext cx="5562600" cy="6477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1500" y="2095500"/>
            <a:ext cx="266700" cy="2667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2500" y="2095500"/>
            <a:ext cx="381000" cy="3810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3938" y="2152650"/>
            <a:ext cx="238125" cy="2667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72200" y="1981200"/>
            <a:ext cx="5562600" cy="6477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86500" y="2095500"/>
            <a:ext cx="266700" cy="2667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67500" y="2095500"/>
            <a:ext cx="381000" cy="381000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38938" y="2152650"/>
            <a:ext cx="238125" cy="266700"/>
          </a:xfrm>
          <a:prstGeom prst="rect">
            <a:avLst/>
          </a:prstGeom>
        </p:spPr>
      </p:pic>
      <p:pic>
        <p:nvPicPr>
          <p:cNvPr id="1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57200" y="2781300"/>
            <a:ext cx="5562600" cy="647700"/>
          </a:xfrm>
          <a:prstGeom prst="rect">
            <a:avLst/>
          </a:prstGeom>
        </p:spPr>
      </p:pic>
      <p:pic>
        <p:nvPicPr>
          <p:cNvPr id="20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1500" y="2895600"/>
            <a:ext cx="266700" cy="266700"/>
          </a:xfrm>
          <a:prstGeom prst="rect">
            <a:avLst/>
          </a:prstGeom>
        </p:spPr>
      </p:pic>
      <p:pic>
        <p:nvPicPr>
          <p:cNvPr id="21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52500" y="2895600"/>
            <a:ext cx="381000" cy="381000"/>
          </a:xfrm>
          <a:prstGeom prst="rect">
            <a:avLst/>
          </a:prstGeom>
        </p:spPr>
      </p:pic>
      <p:pic>
        <p:nvPicPr>
          <p:cNvPr id="22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57275" y="2952750"/>
            <a:ext cx="171450" cy="266700"/>
          </a:xfrm>
          <a:prstGeom prst="rect">
            <a:avLst/>
          </a:prstGeom>
        </p:spPr>
      </p:pic>
      <p:pic>
        <p:nvPicPr>
          <p:cNvPr id="23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172200" y="2781300"/>
            <a:ext cx="5562600" cy="647700"/>
          </a:xfrm>
          <a:prstGeom prst="rect">
            <a:avLst/>
          </a:prstGeom>
        </p:spPr>
      </p:pic>
      <p:pic>
        <p:nvPicPr>
          <p:cNvPr id="24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286500" y="2895600"/>
            <a:ext cx="266700" cy="266700"/>
          </a:xfrm>
          <a:prstGeom prst="rect">
            <a:avLst/>
          </a:prstGeom>
        </p:spPr>
      </p:pic>
      <p:pic>
        <p:nvPicPr>
          <p:cNvPr id="25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667500" y="2895600"/>
            <a:ext cx="381000" cy="381000"/>
          </a:xfrm>
          <a:prstGeom prst="rect">
            <a:avLst/>
          </a:prstGeom>
        </p:spPr>
      </p:pic>
      <p:pic>
        <p:nvPicPr>
          <p:cNvPr id="26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738938" y="2952750"/>
            <a:ext cx="238125" cy="266700"/>
          </a:xfrm>
          <a:prstGeom prst="rect">
            <a:avLst/>
          </a:prstGeom>
        </p:spPr>
      </p:pic>
      <p:pic>
        <p:nvPicPr>
          <p:cNvPr id="27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57200" y="3581400"/>
            <a:ext cx="5562600" cy="647700"/>
          </a:xfrm>
          <a:prstGeom prst="rect">
            <a:avLst/>
          </a:prstGeom>
        </p:spPr>
      </p:pic>
      <p:pic>
        <p:nvPicPr>
          <p:cNvPr id="28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71500" y="3695700"/>
            <a:ext cx="266700" cy="266700"/>
          </a:xfrm>
          <a:prstGeom prst="rect">
            <a:avLst/>
          </a:prstGeom>
        </p:spPr>
      </p:pic>
      <p:pic>
        <p:nvPicPr>
          <p:cNvPr id="29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52500" y="3695700"/>
            <a:ext cx="381000" cy="381000"/>
          </a:xfrm>
          <a:prstGeom prst="rect">
            <a:avLst/>
          </a:prstGeom>
        </p:spPr>
      </p:pic>
      <p:pic>
        <p:nvPicPr>
          <p:cNvPr id="30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057275" y="3752850"/>
            <a:ext cx="171450" cy="266700"/>
          </a:xfrm>
          <a:prstGeom prst="rect">
            <a:avLst/>
          </a:prstGeom>
        </p:spPr>
      </p:pic>
      <p:pic>
        <p:nvPicPr>
          <p:cNvPr id="31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172200" y="3581400"/>
            <a:ext cx="5562600" cy="647700"/>
          </a:xfrm>
          <a:prstGeom prst="rect">
            <a:avLst/>
          </a:prstGeom>
        </p:spPr>
      </p:pic>
      <p:pic>
        <p:nvPicPr>
          <p:cNvPr id="32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286500" y="3695700"/>
            <a:ext cx="266700" cy="266700"/>
          </a:xfrm>
          <a:prstGeom prst="rect">
            <a:avLst/>
          </a:prstGeom>
        </p:spPr>
      </p:pic>
      <p:pic>
        <p:nvPicPr>
          <p:cNvPr id="33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667500" y="3695700"/>
            <a:ext cx="381000" cy="381000"/>
          </a:xfrm>
          <a:prstGeom prst="rect">
            <a:avLst/>
          </a:prstGeom>
        </p:spPr>
      </p:pic>
      <p:pic>
        <p:nvPicPr>
          <p:cNvPr id="34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738938" y="3752850"/>
            <a:ext cx="238125" cy="266700"/>
          </a:xfrm>
          <a:prstGeom prst="rect">
            <a:avLst/>
          </a:prstGeom>
        </p:spPr>
      </p:pic>
      <p:pic>
        <p:nvPicPr>
          <p:cNvPr id="35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457200" y="4381500"/>
            <a:ext cx="5562600" cy="647700"/>
          </a:xfrm>
          <a:prstGeom prst="rect">
            <a:avLst/>
          </a:prstGeom>
        </p:spPr>
      </p:pic>
      <p:pic>
        <p:nvPicPr>
          <p:cNvPr id="36" name="Image 34" descr="preencoded.png">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571500" y="4495800"/>
            <a:ext cx="266700" cy="266700"/>
          </a:xfrm>
          <a:prstGeom prst="rect">
            <a:avLst/>
          </a:prstGeom>
        </p:spPr>
      </p:pic>
      <p:pic>
        <p:nvPicPr>
          <p:cNvPr id="37" name="Image 35" descr="preencoded.png">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952500" y="4495800"/>
            <a:ext cx="381000" cy="381000"/>
          </a:xfrm>
          <a:prstGeom prst="rect">
            <a:avLst/>
          </a:prstGeom>
        </p:spPr>
      </p:pic>
      <p:pic>
        <p:nvPicPr>
          <p:cNvPr id="38" name="Image 36" descr="preencoded.png">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057275" y="4552950"/>
            <a:ext cx="171450" cy="266700"/>
          </a:xfrm>
          <a:prstGeom prst="rect">
            <a:avLst/>
          </a:prstGeom>
        </p:spPr>
      </p:pic>
      <p:pic>
        <p:nvPicPr>
          <p:cNvPr id="39" name="Image 37" descr="preencoded.png">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6172200" y="4381500"/>
            <a:ext cx="5562600" cy="647700"/>
          </a:xfrm>
          <a:prstGeom prst="rect">
            <a:avLst/>
          </a:prstGeom>
        </p:spPr>
      </p:pic>
      <p:pic>
        <p:nvPicPr>
          <p:cNvPr id="40" name="Image 38" descr="preencoded.png">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6286500" y="4495800"/>
            <a:ext cx="266700" cy="266700"/>
          </a:xfrm>
          <a:prstGeom prst="rect">
            <a:avLst/>
          </a:prstGeom>
        </p:spPr>
      </p:pic>
      <p:pic>
        <p:nvPicPr>
          <p:cNvPr id="41" name="Image 39" descr="preencoded.png">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6667500" y="4495800"/>
            <a:ext cx="381000" cy="381000"/>
          </a:xfrm>
          <a:prstGeom prst="rect">
            <a:avLst/>
          </a:prstGeom>
        </p:spPr>
      </p:pic>
      <p:pic>
        <p:nvPicPr>
          <p:cNvPr id="42" name="Image 40" descr="preencoded.png">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6738938" y="4552950"/>
            <a:ext cx="238125" cy="266700"/>
          </a:xfrm>
          <a:prstGeom prst="rect">
            <a:avLst/>
          </a:prstGeom>
        </p:spPr>
      </p:pic>
      <p:sp>
        <p:nvSpPr>
          <p:cNvPr id="43" name="Text 0"/>
          <p:cNvSpPr/>
          <p:nvPr/>
        </p:nvSpPr>
        <p:spPr>
          <a:xfrm>
            <a:off x="-487680" y="304800"/>
            <a:ext cx="1316736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Action Plans for Daily Prayer and Bible Study</a:t>
            </a:r>
            <a:endParaRPr lang="en-US" sz="2700" dirty="0"/>
          </a:p>
        </p:txBody>
      </p:sp>
      <p:sp>
        <p:nvSpPr>
          <p:cNvPr id="44" name="Text 1"/>
          <p:cNvSpPr/>
          <p:nvPr/>
        </p:nvSpPr>
        <p:spPr>
          <a:xfrm>
            <a:off x="609600" y="762000"/>
            <a:ext cx="10972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Ten strategies to promote daily devotionals</a:t>
            </a:r>
            <a:endParaRPr lang="en-US" sz="1500" dirty="0"/>
          </a:p>
        </p:txBody>
      </p:sp>
      <p:sp>
        <p:nvSpPr>
          <p:cNvPr id="45" name="Text 2"/>
          <p:cNvSpPr/>
          <p:nvPr/>
        </p:nvSpPr>
        <p:spPr>
          <a:xfrm>
            <a:off x="667643" y="1295400"/>
            <a:ext cx="2667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75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</a:t>
            </a:r>
            <a:endParaRPr lang="en-US" sz="1050" dirty="0"/>
          </a:p>
        </p:txBody>
      </p:sp>
      <p:sp>
        <p:nvSpPr>
          <p:cNvPr id="46" name="Text 3"/>
          <p:cNvSpPr/>
          <p:nvPr/>
        </p:nvSpPr>
        <p:spPr>
          <a:xfrm>
            <a:off x="1447800" y="1295400"/>
            <a:ext cx="305913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Daily Prayer and Bible Study Guide</a:t>
            </a:r>
            <a:endParaRPr lang="en-US" sz="1200" dirty="0"/>
          </a:p>
        </p:txBody>
      </p:sp>
      <p:sp>
        <p:nvSpPr>
          <p:cNvPr id="47" name="Text 4"/>
          <p:cNvSpPr/>
          <p:nvPr/>
        </p:nvSpPr>
        <p:spPr>
          <a:xfrm>
            <a:off x="1447800" y="1524000"/>
            <a:ext cx="3059132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Create guide for personal and family use.</a:t>
            </a:r>
            <a:endParaRPr lang="en-US" sz="1050" dirty="0"/>
          </a:p>
        </p:txBody>
      </p:sp>
      <p:sp>
        <p:nvSpPr>
          <p:cNvPr id="48" name="Text 5"/>
          <p:cNvSpPr/>
          <p:nvPr/>
        </p:nvSpPr>
        <p:spPr>
          <a:xfrm>
            <a:off x="6382643" y="1295400"/>
            <a:ext cx="2667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75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</a:t>
            </a:r>
            <a:endParaRPr lang="en-US" sz="1050" dirty="0"/>
          </a:p>
        </p:txBody>
      </p:sp>
      <p:sp>
        <p:nvSpPr>
          <p:cNvPr id="49" name="Text 6"/>
          <p:cNvSpPr/>
          <p:nvPr/>
        </p:nvSpPr>
        <p:spPr>
          <a:xfrm>
            <a:off x="7162800" y="1295400"/>
            <a:ext cx="296495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Digital Platform</a:t>
            </a:r>
            <a:endParaRPr lang="en-US" sz="1200" dirty="0"/>
          </a:p>
        </p:txBody>
      </p:sp>
      <p:sp>
        <p:nvSpPr>
          <p:cNvPr id="50" name="Text 7"/>
          <p:cNvSpPr/>
          <p:nvPr/>
        </p:nvSpPr>
        <p:spPr>
          <a:xfrm>
            <a:off x="7162800" y="1524000"/>
            <a:ext cx="355794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Develop app for prayer and Bible study resources.</a:t>
            </a:r>
            <a:endParaRPr lang="en-US" sz="1050" dirty="0"/>
          </a:p>
        </p:txBody>
      </p:sp>
      <p:sp>
        <p:nvSpPr>
          <p:cNvPr id="51" name="Text 8"/>
          <p:cNvSpPr/>
          <p:nvPr/>
        </p:nvSpPr>
        <p:spPr>
          <a:xfrm>
            <a:off x="667643" y="2095500"/>
            <a:ext cx="2667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75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3</a:t>
            </a:r>
            <a:endParaRPr lang="en-US" sz="1050" dirty="0"/>
          </a:p>
        </p:txBody>
      </p:sp>
      <p:sp>
        <p:nvSpPr>
          <p:cNvPr id="52" name="Text 9"/>
          <p:cNvSpPr/>
          <p:nvPr/>
        </p:nvSpPr>
        <p:spPr>
          <a:xfrm>
            <a:off x="1447800" y="2095500"/>
            <a:ext cx="275719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Prayer Meetings</a:t>
            </a:r>
            <a:endParaRPr lang="en-US" sz="1200" dirty="0"/>
          </a:p>
        </p:txBody>
      </p:sp>
      <p:sp>
        <p:nvSpPr>
          <p:cNvPr id="53" name="Text 10"/>
          <p:cNvSpPr/>
          <p:nvPr/>
        </p:nvSpPr>
        <p:spPr>
          <a:xfrm>
            <a:off x="1447800" y="2324100"/>
            <a:ext cx="330862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Organize weekly or monthly prayer gatherings.</a:t>
            </a:r>
            <a:endParaRPr lang="en-US" sz="1050" dirty="0"/>
          </a:p>
        </p:txBody>
      </p:sp>
      <p:sp>
        <p:nvSpPr>
          <p:cNvPr id="54" name="Text 11"/>
          <p:cNvSpPr/>
          <p:nvPr/>
        </p:nvSpPr>
        <p:spPr>
          <a:xfrm>
            <a:off x="6382643" y="2095500"/>
            <a:ext cx="2667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75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4</a:t>
            </a:r>
            <a:endParaRPr lang="en-US" sz="1050" dirty="0"/>
          </a:p>
        </p:txBody>
      </p:sp>
      <p:sp>
        <p:nvSpPr>
          <p:cNvPr id="55" name="Text 12"/>
          <p:cNvSpPr/>
          <p:nvPr/>
        </p:nvSpPr>
        <p:spPr>
          <a:xfrm>
            <a:off x="7162800" y="2095500"/>
            <a:ext cx="336753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Training</a:t>
            </a:r>
            <a:endParaRPr lang="en-US" sz="1200" dirty="0"/>
          </a:p>
        </p:txBody>
      </p:sp>
      <p:sp>
        <p:nvSpPr>
          <p:cNvPr id="56" name="Text 13"/>
          <p:cNvSpPr/>
          <p:nvPr/>
        </p:nvSpPr>
        <p:spPr>
          <a:xfrm>
            <a:off x="7162800" y="2324100"/>
            <a:ext cx="4041041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Provide skills training for effective prayer and Bible study.</a:t>
            </a:r>
            <a:endParaRPr lang="en-US" sz="1050" dirty="0"/>
          </a:p>
        </p:txBody>
      </p:sp>
      <p:sp>
        <p:nvSpPr>
          <p:cNvPr id="57" name="Text 14"/>
          <p:cNvSpPr/>
          <p:nvPr/>
        </p:nvSpPr>
        <p:spPr>
          <a:xfrm>
            <a:off x="667643" y="2895600"/>
            <a:ext cx="2667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75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5</a:t>
            </a:r>
            <a:endParaRPr lang="en-US" sz="1050" dirty="0"/>
          </a:p>
        </p:txBody>
      </p:sp>
      <p:sp>
        <p:nvSpPr>
          <p:cNvPr id="58" name="Text 15"/>
          <p:cNvSpPr/>
          <p:nvPr/>
        </p:nvSpPr>
        <p:spPr>
          <a:xfrm>
            <a:off x="1447800" y="2895600"/>
            <a:ext cx="434131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Sabbath School Time</a:t>
            </a:r>
            <a:endParaRPr lang="en-US" sz="1200" dirty="0"/>
          </a:p>
        </p:txBody>
      </p:sp>
      <p:sp>
        <p:nvSpPr>
          <p:cNvPr id="59" name="Text 16"/>
          <p:cNvSpPr/>
          <p:nvPr/>
        </p:nvSpPr>
        <p:spPr>
          <a:xfrm>
            <a:off x="1447800" y="3124200"/>
            <a:ext cx="520958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Encourage Sabbath school classes to set aside time for prayer and study.</a:t>
            </a:r>
            <a:endParaRPr lang="en-US" sz="1050" dirty="0"/>
          </a:p>
        </p:txBody>
      </p:sp>
      <p:sp>
        <p:nvSpPr>
          <p:cNvPr id="60" name="Text 17"/>
          <p:cNvSpPr/>
          <p:nvPr/>
        </p:nvSpPr>
        <p:spPr>
          <a:xfrm>
            <a:off x="6382643" y="2895600"/>
            <a:ext cx="2667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75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6</a:t>
            </a:r>
            <a:endParaRPr lang="en-US" sz="1050" dirty="0"/>
          </a:p>
        </p:txBody>
      </p:sp>
      <p:sp>
        <p:nvSpPr>
          <p:cNvPr id="61" name="Text 18"/>
          <p:cNvSpPr/>
          <p:nvPr/>
        </p:nvSpPr>
        <p:spPr>
          <a:xfrm>
            <a:off x="7162800" y="2895600"/>
            <a:ext cx="401731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Mentorship</a:t>
            </a:r>
            <a:endParaRPr lang="en-US" sz="1200" dirty="0"/>
          </a:p>
        </p:txBody>
      </p:sp>
      <p:sp>
        <p:nvSpPr>
          <p:cNvPr id="62" name="Text 19"/>
          <p:cNvSpPr/>
          <p:nvPr/>
        </p:nvSpPr>
        <p:spPr>
          <a:xfrm>
            <a:off x="7162800" y="3124200"/>
            <a:ext cx="4820781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Develop program pairing experienced Christians with new believers.</a:t>
            </a:r>
            <a:endParaRPr lang="en-US" sz="1050" dirty="0"/>
          </a:p>
        </p:txBody>
      </p:sp>
      <p:sp>
        <p:nvSpPr>
          <p:cNvPr id="63" name="Text 20"/>
          <p:cNvSpPr/>
          <p:nvPr/>
        </p:nvSpPr>
        <p:spPr>
          <a:xfrm>
            <a:off x="667643" y="3695700"/>
            <a:ext cx="2667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75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7</a:t>
            </a:r>
            <a:endParaRPr lang="en-US" sz="1050" dirty="0"/>
          </a:p>
        </p:txBody>
      </p:sp>
      <p:sp>
        <p:nvSpPr>
          <p:cNvPr id="64" name="Text 21"/>
          <p:cNvSpPr/>
          <p:nvPr/>
        </p:nvSpPr>
        <p:spPr>
          <a:xfrm>
            <a:off x="1447800" y="3695700"/>
            <a:ext cx="367385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Quarterly Calendar</a:t>
            </a:r>
            <a:endParaRPr lang="en-US" sz="1200" dirty="0"/>
          </a:p>
        </p:txBody>
      </p:sp>
      <p:sp>
        <p:nvSpPr>
          <p:cNvPr id="65" name="Text 22"/>
          <p:cNvSpPr/>
          <p:nvPr/>
        </p:nvSpPr>
        <p:spPr>
          <a:xfrm>
            <a:off x="1447800" y="3924300"/>
            <a:ext cx="3673852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Create prayer and fasting calendar for each quarter.</a:t>
            </a:r>
            <a:endParaRPr lang="en-US" sz="1050" dirty="0"/>
          </a:p>
        </p:txBody>
      </p:sp>
      <p:sp>
        <p:nvSpPr>
          <p:cNvPr id="66" name="Text 23"/>
          <p:cNvSpPr/>
          <p:nvPr/>
        </p:nvSpPr>
        <p:spPr>
          <a:xfrm>
            <a:off x="6382643" y="3695700"/>
            <a:ext cx="2667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75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8</a:t>
            </a:r>
            <a:endParaRPr lang="en-US" sz="1050" dirty="0"/>
          </a:p>
        </p:txBody>
      </p:sp>
      <p:sp>
        <p:nvSpPr>
          <p:cNvPr id="67" name="Text 24"/>
          <p:cNvSpPr/>
          <p:nvPr/>
        </p:nvSpPr>
        <p:spPr>
          <a:xfrm>
            <a:off x="7162800" y="3695700"/>
            <a:ext cx="341274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Spiritual Retreats</a:t>
            </a:r>
            <a:endParaRPr lang="en-US" sz="1200" dirty="0"/>
          </a:p>
        </p:txBody>
      </p:sp>
      <p:sp>
        <p:nvSpPr>
          <p:cNvPr id="68" name="Text 25"/>
          <p:cNvSpPr/>
          <p:nvPr/>
        </p:nvSpPr>
        <p:spPr>
          <a:xfrm>
            <a:off x="7162800" y="3924300"/>
            <a:ext cx="341274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Hold retreats focused on prayer and Bible study.</a:t>
            </a:r>
            <a:endParaRPr lang="en-US" sz="1050" dirty="0"/>
          </a:p>
        </p:txBody>
      </p:sp>
      <p:sp>
        <p:nvSpPr>
          <p:cNvPr id="69" name="Text 26"/>
          <p:cNvSpPr/>
          <p:nvPr/>
        </p:nvSpPr>
        <p:spPr>
          <a:xfrm>
            <a:off x="667643" y="4495800"/>
            <a:ext cx="2667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75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9</a:t>
            </a:r>
            <a:endParaRPr lang="en-US" sz="1050" dirty="0"/>
          </a:p>
        </p:txBody>
      </p:sp>
      <p:sp>
        <p:nvSpPr>
          <p:cNvPr id="70" name="Text 27"/>
          <p:cNvSpPr/>
          <p:nvPr/>
        </p:nvSpPr>
        <p:spPr>
          <a:xfrm>
            <a:off x="1447800" y="4495800"/>
            <a:ext cx="335917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Resource Library</a:t>
            </a:r>
            <a:endParaRPr lang="en-US" sz="1200" dirty="0"/>
          </a:p>
        </p:txBody>
      </p:sp>
      <p:sp>
        <p:nvSpPr>
          <p:cNvPr id="71" name="Text 28"/>
          <p:cNvSpPr/>
          <p:nvPr/>
        </p:nvSpPr>
        <p:spPr>
          <a:xfrm>
            <a:off x="1447800" y="4724400"/>
            <a:ext cx="335917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Establish Bible study resource and book library.</a:t>
            </a:r>
            <a:endParaRPr lang="en-US" sz="1050" dirty="0"/>
          </a:p>
        </p:txBody>
      </p:sp>
      <p:sp>
        <p:nvSpPr>
          <p:cNvPr id="72" name="Text 29"/>
          <p:cNvSpPr/>
          <p:nvPr/>
        </p:nvSpPr>
        <p:spPr>
          <a:xfrm>
            <a:off x="6345585" y="4495800"/>
            <a:ext cx="3200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75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10</a:t>
            </a:r>
            <a:endParaRPr lang="en-US" sz="1050" dirty="0"/>
          </a:p>
        </p:txBody>
      </p:sp>
      <p:sp>
        <p:nvSpPr>
          <p:cNvPr id="73" name="Text 30"/>
          <p:cNvSpPr/>
          <p:nvPr/>
        </p:nvSpPr>
        <p:spPr>
          <a:xfrm>
            <a:off x="7162800" y="4495800"/>
            <a:ext cx="440037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Accountability Partners</a:t>
            </a:r>
            <a:endParaRPr lang="en-US" sz="1200" dirty="0"/>
          </a:p>
        </p:txBody>
      </p:sp>
      <p:sp>
        <p:nvSpPr>
          <p:cNvPr id="74" name="Text 31"/>
          <p:cNvSpPr/>
          <p:nvPr/>
        </p:nvSpPr>
        <p:spPr>
          <a:xfrm>
            <a:off x="7162800" y="4724400"/>
            <a:ext cx="4400371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Encourage partners to support each other in prayer and study.</a:t>
            </a:r>
            <a:endParaRPr lang="en-US" sz="1050" dirty="0"/>
          </a:p>
        </p:txBody>
      </p:sp>
      <p:sp>
        <p:nvSpPr>
          <p:cNvPr id="75" name="Text 32"/>
          <p:cNvSpPr/>
          <p:nvPr/>
        </p:nvSpPr>
        <p:spPr>
          <a:xfrm>
            <a:off x="0" y="6515100"/>
            <a:ext cx="121920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Implementation timeline: 2025-2030</a:t>
            </a:r>
            <a:endParaRPr lang="en-US" sz="10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81100"/>
            <a:ext cx="5486400" cy="106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333500"/>
            <a:ext cx="457200" cy="45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63" y="1428750"/>
            <a:ext cx="219075" cy="266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1181100"/>
            <a:ext cx="5486400" cy="1066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0" y="1333500"/>
            <a:ext cx="457200" cy="457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4150" y="1428750"/>
            <a:ext cx="190500" cy="266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2400300"/>
            <a:ext cx="5486400" cy="10668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" y="2552700"/>
            <a:ext cx="457200" cy="457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9138" y="2647950"/>
            <a:ext cx="238125" cy="2667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48400" y="2400300"/>
            <a:ext cx="5486400" cy="10668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00800" y="2552700"/>
            <a:ext cx="457200" cy="4572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43675" y="2647950"/>
            <a:ext cx="171450" cy="2667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7200" y="3619500"/>
            <a:ext cx="5486400" cy="10668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9600" y="3771900"/>
            <a:ext cx="457200" cy="4572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42950" y="3867150"/>
            <a:ext cx="190500" cy="266700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48400" y="3619500"/>
            <a:ext cx="5486400" cy="1066800"/>
          </a:xfrm>
          <a:prstGeom prst="rect">
            <a:avLst/>
          </a:prstGeom>
        </p:spPr>
      </p:pic>
      <p:pic>
        <p:nvPicPr>
          <p:cNvPr id="1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400800" y="3771900"/>
            <a:ext cx="457200" cy="457200"/>
          </a:xfrm>
          <a:prstGeom prst="rect">
            <a:avLst/>
          </a:prstGeom>
        </p:spPr>
      </p:pic>
      <p:pic>
        <p:nvPicPr>
          <p:cNvPr id="20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510338" y="3867150"/>
            <a:ext cx="238125" cy="266700"/>
          </a:xfrm>
          <a:prstGeom prst="rect">
            <a:avLst/>
          </a:prstGeom>
        </p:spPr>
      </p:pic>
      <p:pic>
        <p:nvPicPr>
          <p:cNvPr id="21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57200" y="4838700"/>
            <a:ext cx="5486400" cy="1066800"/>
          </a:xfrm>
          <a:prstGeom prst="rect">
            <a:avLst/>
          </a:prstGeom>
        </p:spPr>
      </p:pic>
      <p:pic>
        <p:nvPicPr>
          <p:cNvPr id="22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09600" y="4991100"/>
            <a:ext cx="457200" cy="457200"/>
          </a:xfrm>
          <a:prstGeom prst="rect">
            <a:avLst/>
          </a:prstGeom>
        </p:spPr>
      </p:pic>
      <p:pic>
        <p:nvPicPr>
          <p:cNvPr id="23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19138" y="5086350"/>
            <a:ext cx="238125" cy="266700"/>
          </a:xfrm>
          <a:prstGeom prst="rect">
            <a:avLst/>
          </a:prstGeom>
        </p:spPr>
      </p:pic>
      <p:pic>
        <p:nvPicPr>
          <p:cNvPr id="24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248400" y="4838700"/>
            <a:ext cx="5486400" cy="1066800"/>
          </a:xfrm>
          <a:prstGeom prst="rect">
            <a:avLst/>
          </a:prstGeom>
        </p:spPr>
      </p:pic>
      <p:pic>
        <p:nvPicPr>
          <p:cNvPr id="25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400800" y="4991100"/>
            <a:ext cx="457200" cy="457200"/>
          </a:xfrm>
          <a:prstGeom prst="rect">
            <a:avLst/>
          </a:prstGeom>
        </p:spPr>
      </p:pic>
      <p:pic>
        <p:nvPicPr>
          <p:cNvPr id="26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543675" y="5086350"/>
            <a:ext cx="171450" cy="266700"/>
          </a:xfrm>
          <a:prstGeom prst="rect">
            <a:avLst/>
          </a:prstGeom>
        </p:spPr>
      </p:pic>
      <p:sp>
        <p:nvSpPr>
          <p:cNvPr id="27" name="Text 0"/>
          <p:cNvSpPr/>
          <p:nvPr/>
        </p:nvSpPr>
        <p:spPr>
          <a:xfrm>
            <a:off x="-487680" y="304800"/>
            <a:ext cx="1316736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Action Plans for Family Worship</a:t>
            </a:r>
            <a:endParaRPr lang="en-US" sz="2700" dirty="0"/>
          </a:p>
        </p:txBody>
      </p:sp>
      <p:sp>
        <p:nvSpPr>
          <p:cNvPr id="28" name="Text 1"/>
          <p:cNvSpPr/>
          <p:nvPr/>
        </p:nvSpPr>
        <p:spPr>
          <a:xfrm>
            <a:off x="-487680" y="762000"/>
            <a:ext cx="1316736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Implementation strategies for increasing family worship participation</a:t>
            </a:r>
            <a:endParaRPr lang="en-US" sz="1500" dirty="0"/>
          </a:p>
        </p:txBody>
      </p:sp>
      <p:sp>
        <p:nvSpPr>
          <p:cNvPr id="29" name="Text 2"/>
          <p:cNvSpPr/>
          <p:nvPr/>
        </p:nvSpPr>
        <p:spPr>
          <a:xfrm>
            <a:off x="1219200" y="1333500"/>
            <a:ext cx="45720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Family Worship Guides</a:t>
            </a:r>
            <a:endParaRPr lang="en-US" sz="1350" dirty="0"/>
          </a:p>
        </p:txBody>
      </p:sp>
      <p:sp>
        <p:nvSpPr>
          <p:cNvPr id="30" name="Text 3"/>
          <p:cNvSpPr/>
          <p:nvPr/>
        </p:nvSpPr>
        <p:spPr>
          <a:xfrm>
            <a:off x="1219200" y="1638300"/>
            <a:ext cx="4572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Develop comprehensive guides with daily devotionals and activities for families.</a:t>
            </a:r>
            <a:endParaRPr lang="en-US" sz="1200" dirty="0"/>
          </a:p>
        </p:txBody>
      </p:sp>
      <p:sp>
        <p:nvSpPr>
          <p:cNvPr id="31" name="Text 4"/>
          <p:cNvSpPr/>
          <p:nvPr/>
        </p:nvSpPr>
        <p:spPr>
          <a:xfrm>
            <a:off x="7010400" y="1333500"/>
            <a:ext cx="54864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Digital Resources Platform</a:t>
            </a:r>
            <a:endParaRPr lang="en-US" sz="1350" dirty="0"/>
          </a:p>
        </p:txBody>
      </p:sp>
      <p:sp>
        <p:nvSpPr>
          <p:cNvPr id="32" name="Text 5"/>
          <p:cNvSpPr/>
          <p:nvPr/>
        </p:nvSpPr>
        <p:spPr>
          <a:xfrm>
            <a:off x="7010400" y="1638300"/>
            <a:ext cx="4572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Create website or social media platform for easy access to family worship resources.</a:t>
            </a:r>
            <a:endParaRPr lang="en-US" sz="1200" dirty="0"/>
          </a:p>
        </p:txBody>
      </p:sp>
      <p:sp>
        <p:nvSpPr>
          <p:cNvPr id="33" name="Text 6"/>
          <p:cNvSpPr/>
          <p:nvPr/>
        </p:nvSpPr>
        <p:spPr>
          <a:xfrm>
            <a:off x="1219200" y="2552700"/>
            <a:ext cx="45720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Training for Parents</a:t>
            </a:r>
            <a:endParaRPr lang="en-US" sz="1350" dirty="0"/>
          </a:p>
        </p:txBody>
      </p:sp>
      <p:sp>
        <p:nvSpPr>
          <p:cNvPr id="34" name="Text 7"/>
          <p:cNvSpPr/>
          <p:nvPr/>
        </p:nvSpPr>
        <p:spPr>
          <a:xfrm>
            <a:off x="1219200" y="2857500"/>
            <a:ext cx="4572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Organize training sessions for parents and guardians on effective family worship techniques.</a:t>
            </a:r>
            <a:endParaRPr lang="en-US" sz="1200" dirty="0"/>
          </a:p>
        </p:txBody>
      </p:sp>
      <p:sp>
        <p:nvSpPr>
          <p:cNvPr id="35" name="Text 8"/>
          <p:cNvSpPr/>
          <p:nvPr/>
        </p:nvSpPr>
        <p:spPr>
          <a:xfrm>
            <a:off x="7010400" y="2552700"/>
            <a:ext cx="45720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Dedicated Worship Time</a:t>
            </a:r>
            <a:endParaRPr lang="en-US" sz="1350" dirty="0"/>
          </a:p>
        </p:txBody>
      </p:sp>
      <p:sp>
        <p:nvSpPr>
          <p:cNvPr id="36" name="Text 9"/>
          <p:cNvSpPr/>
          <p:nvPr/>
        </p:nvSpPr>
        <p:spPr>
          <a:xfrm>
            <a:off x="7010400" y="2857500"/>
            <a:ext cx="4572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Encourage families to set aside regular time specifically for worship and spiritual connection.</a:t>
            </a:r>
            <a:endParaRPr lang="en-US" sz="1200" dirty="0"/>
          </a:p>
        </p:txBody>
      </p:sp>
      <p:sp>
        <p:nvSpPr>
          <p:cNvPr id="37" name="Text 10"/>
          <p:cNvSpPr/>
          <p:nvPr/>
        </p:nvSpPr>
        <p:spPr>
          <a:xfrm>
            <a:off x="1219200" y="3771900"/>
            <a:ext cx="45720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Worship Resources</a:t>
            </a:r>
            <a:endParaRPr lang="en-US" sz="1350" dirty="0"/>
          </a:p>
        </p:txBody>
      </p:sp>
      <p:sp>
        <p:nvSpPr>
          <p:cNvPr id="38" name="Text 11"/>
          <p:cNvSpPr/>
          <p:nvPr/>
        </p:nvSpPr>
        <p:spPr>
          <a:xfrm>
            <a:off x="1219200" y="4076700"/>
            <a:ext cx="4572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Provide music, materials, and tools to enhance family worship experiences.</a:t>
            </a:r>
            <a:endParaRPr lang="en-US" sz="1200" dirty="0"/>
          </a:p>
        </p:txBody>
      </p:sp>
      <p:sp>
        <p:nvSpPr>
          <p:cNvPr id="39" name="Text 12"/>
          <p:cNvSpPr/>
          <p:nvPr/>
        </p:nvSpPr>
        <p:spPr>
          <a:xfrm>
            <a:off x="7010400" y="3771900"/>
            <a:ext cx="45720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Family Worship Events</a:t>
            </a:r>
            <a:endParaRPr lang="en-US" sz="1350" dirty="0"/>
          </a:p>
        </p:txBody>
      </p:sp>
      <p:sp>
        <p:nvSpPr>
          <p:cNvPr id="40" name="Text 13"/>
          <p:cNvSpPr/>
          <p:nvPr/>
        </p:nvSpPr>
        <p:spPr>
          <a:xfrm>
            <a:off x="7010400" y="4076700"/>
            <a:ext cx="4572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Host periodic events that bring families together for worship and fellowship.</a:t>
            </a:r>
            <a:endParaRPr lang="en-US" sz="1200" dirty="0"/>
          </a:p>
        </p:txBody>
      </p:sp>
      <p:sp>
        <p:nvSpPr>
          <p:cNvPr id="41" name="Text 14"/>
          <p:cNvSpPr/>
          <p:nvPr/>
        </p:nvSpPr>
        <p:spPr>
          <a:xfrm>
            <a:off x="1219200" y="4991100"/>
            <a:ext cx="4461123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Mentoring Programs</a:t>
            </a:r>
            <a:endParaRPr lang="en-US" sz="1350" dirty="0"/>
          </a:p>
        </p:txBody>
      </p:sp>
      <p:sp>
        <p:nvSpPr>
          <p:cNvPr id="42" name="Text 15"/>
          <p:cNvSpPr/>
          <p:nvPr/>
        </p:nvSpPr>
        <p:spPr>
          <a:xfrm>
            <a:off x="1219200" y="5295900"/>
            <a:ext cx="535334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Develop family mentorship systems for support and accountability.</a:t>
            </a:r>
            <a:endParaRPr lang="en-US" sz="1200" dirty="0"/>
          </a:p>
        </p:txBody>
      </p:sp>
      <p:sp>
        <p:nvSpPr>
          <p:cNvPr id="43" name="Text 16"/>
          <p:cNvSpPr/>
          <p:nvPr/>
        </p:nvSpPr>
        <p:spPr>
          <a:xfrm>
            <a:off x="7010400" y="4991100"/>
            <a:ext cx="45720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Quarterly Calendars</a:t>
            </a:r>
            <a:endParaRPr lang="en-US" sz="1350" dirty="0"/>
          </a:p>
        </p:txBody>
      </p:sp>
      <p:sp>
        <p:nvSpPr>
          <p:cNvPr id="44" name="Text 17"/>
          <p:cNvSpPr/>
          <p:nvPr/>
        </p:nvSpPr>
        <p:spPr>
          <a:xfrm>
            <a:off x="7010400" y="5295900"/>
            <a:ext cx="4572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Create calendars with focused worship themes and activities for each season.</a:t>
            </a:r>
            <a:endParaRPr lang="en-US" sz="1200" dirty="0"/>
          </a:p>
        </p:txBody>
      </p:sp>
      <p:sp>
        <p:nvSpPr>
          <p:cNvPr id="45" name="Text 18"/>
          <p:cNvSpPr/>
          <p:nvPr/>
        </p:nvSpPr>
        <p:spPr>
          <a:xfrm>
            <a:off x="-1219200" y="6438900"/>
            <a:ext cx="146304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050" i="1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Implementation timeline: 2025-2030 with quarterly reviews and annual adjustments</a:t>
            </a:r>
            <a:endParaRPr lang="en-US" sz="10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81100"/>
            <a:ext cx="5372100" cy="106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333500"/>
            <a:ext cx="476250" cy="4762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588" y="1438275"/>
            <a:ext cx="219075" cy="266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0300" y="1181100"/>
            <a:ext cx="5372100" cy="1066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2700" y="1333500"/>
            <a:ext cx="476250" cy="4762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5575" y="1438275"/>
            <a:ext cx="190500" cy="266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" y="2476500"/>
            <a:ext cx="5372100" cy="10668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000" y="2628900"/>
            <a:ext cx="476250" cy="47625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1063" y="2733675"/>
            <a:ext cx="238125" cy="2667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10300" y="2476500"/>
            <a:ext cx="5372100" cy="10668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62700" y="2628900"/>
            <a:ext cx="476250" cy="47625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81763" y="2733675"/>
            <a:ext cx="238125" cy="2667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9600" y="3771900"/>
            <a:ext cx="5372100" cy="10668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2000" y="3924300"/>
            <a:ext cx="476250" cy="47625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04875" y="4029075"/>
            <a:ext cx="190500" cy="266700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10300" y="3771900"/>
            <a:ext cx="5372100" cy="1066800"/>
          </a:xfrm>
          <a:prstGeom prst="rect">
            <a:avLst/>
          </a:prstGeom>
        </p:spPr>
      </p:pic>
      <p:pic>
        <p:nvPicPr>
          <p:cNvPr id="1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362700" y="3924300"/>
            <a:ext cx="476250" cy="476250"/>
          </a:xfrm>
          <a:prstGeom prst="rect">
            <a:avLst/>
          </a:prstGeom>
        </p:spPr>
      </p:pic>
      <p:pic>
        <p:nvPicPr>
          <p:cNvPr id="20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491288" y="4029075"/>
            <a:ext cx="219075" cy="266700"/>
          </a:xfrm>
          <a:prstGeom prst="rect">
            <a:avLst/>
          </a:prstGeom>
        </p:spPr>
      </p:pic>
      <p:pic>
        <p:nvPicPr>
          <p:cNvPr id="21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09600" y="5067300"/>
            <a:ext cx="5372100" cy="1066800"/>
          </a:xfrm>
          <a:prstGeom prst="rect">
            <a:avLst/>
          </a:prstGeom>
        </p:spPr>
      </p:pic>
      <p:pic>
        <p:nvPicPr>
          <p:cNvPr id="22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62000" y="5219700"/>
            <a:ext cx="476250" cy="476250"/>
          </a:xfrm>
          <a:prstGeom prst="rect">
            <a:avLst/>
          </a:prstGeom>
        </p:spPr>
      </p:pic>
      <p:pic>
        <p:nvPicPr>
          <p:cNvPr id="23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28688" y="5324475"/>
            <a:ext cx="142875" cy="266700"/>
          </a:xfrm>
          <a:prstGeom prst="rect">
            <a:avLst/>
          </a:prstGeom>
        </p:spPr>
      </p:pic>
      <p:pic>
        <p:nvPicPr>
          <p:cNvPr id="24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210300" y="5067300"/>
            <a:ext cx="5372100" cy="1066800"/>
          </a:xfrm>
          <a:prstGeom prst="rect">
            <a:avLst/>
          </a:prstGeom>
        </p:spPr>
      </p:pic>
      <p:pic>
        <p:nvPicPr>
          <p:cNvPr id="25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362700" y="5219700"/>
            <a:ext cx="476250" cy="476250"/>
          </a:xfrm>
          <a:prstGeom prst="rect">
            <a:avLst/>
          </a:prstGeom>
        </p:spPr>
      </p:pic>
      <p:pic>
        <p:nvPicPr>
          <p:cNvPr id="26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481763" y="5324475"/>
            <a:ext cx="238125" cy="266700"/>
          </a:xfrm>
          <a:prstGeom prst="rect">
            <a:avLst/>
          </a:prstGeom>
        </p:spPr>
      </p:pic>
      <p:sp>
        <p:nvSpPr>
          <p:cNvPr id="27" name="Text 0"/>
          <p:cNvSpPr/>
          <p:nvPr/>
        </p:nvSpPr>
        <p:spPr>
          <a:xfrm>
            <a:off x="-487680" y="304800"/>
            <a:ext cx="1316736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Action Plans for Sabbath School Engagement</a:t>
            </a:r>
            <a:endParaRPr lang="en-US" sz="2700" dirty="0"/>
          </a:p>
        </p:txBody>
      </p:sp>
      <p:sp>
        <p:nvSpPr>
          <p:cNvPr id="28" name="Text 1"/>
          <p:cNvSpPr/>
          <p:nvPr/>
        </p:nvSpPr>
        <p:spPr>
          <a:xfrm>
            <a:off x="-487680" y="762000"/>
            <a:ext cx="1316736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Enhancing daily use of Sabbath School Bible study guides</a:t>
            </a:r>
            <a:endParaRPr lang="en-US" sz="1500" dirty="0"/>
          </a:p>
        </p:txBody>
      </p:sp>
      <p:sp>
        <p:nvSpPr>
          <p:cNvPr id="29" name="Text 2"/>
          <p:cNvSpPr/>
          <p:nvPr/>
        </p:nvSpPr>
        <p:spPr>
          <a:xfrm>
            <a:off x="1390650" y="1333500"/>
            <a:ext cx="44386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Guide Accessibility</a:t>
            </a:r>
            <a:endParaRPr lang="en-US" sz="1500" dirty="0"/>
          </a:p>
        </p:txBody>
      </p:sp>
      <p:sp>
        <p:nvSpPr>
          <p:cNvPr id="30" name="Text 3"/>
          <p:cNvSpPr/>
          <p:nvPr/>
        </p:nvSpPr>
        <p:spPr>
          <a:xfrm>
            <a:off x="1390650" y="1638300"/>
            <a:ext cx="44386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Ensure Sabbath School Bible study guides are available in both print and digital formats for easy access.</a:t>
            </a:r>
            <a:endParaRPr lang="en-US" sz="1200" dirty="0"/>
          </a:p>
        </p:txBody>
      </p:sp>
      <p:sp>
        <p:nvSpPr>
          <p:cNvPr id="31" name="Text 4"/>
          <p:cNvSpPr/>
          <p:nvPr/>
        </p:nvSpPr>
        <p:spPr>
          <a:xfrm>
            <a:off x="6991350" y="1333500"/>
            <a:ext cx="44386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Promotion</a:t>
            </a:r>
            <a:endParaRPr lang="en-US" sz="1500" dirty="0"/>
          </a:p>
        </p:txBody>
      </p:sp>
      <p:sp>
        <p:nvSpPr>
          <p:cNvPr id="32" name="Text 5"/>
          <p:cNvSpPr/>
          <p:nvPr/>
        </p:nvSpPr>
        <p:spPr>
          <a:xfrm>
            <a:off x="6991350" y="1638300"/>
            <a:ext cx="44386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Continuously promote the importance of using Sabbath School guides for daily Bible study.</a:t>
            </a:r>
            <a:endParaRPr lang="en-US" sz="1200" dirty="0"/>
          </a:p>
        </p:txBody>
      </p:sp>
      <p:sp>
        <p:nvSpPr>
          <p:cNvPr id="33" name="Text 6"/>
          <p:cNvSpPr/>
          <p:nvPr/>
        </p:nvSpPr>
        <p:spPr>
          <a:xfrm>
            <a:off x="1390650" y="2628900"/>
            <a:ext cx="44386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Training</a:t>
            </a:r>
            <a:endParaRPr lang="en-US" sz="1500" dirty="0"/>
          </a:p>
        </p:txBody>
      </p:sp>
      <p:sp>
        <p:nvSpPr>
          <p:cNvPr id="34" name="Text 7"/>
          <p:cNvSpPr/>
          <p:nvPr/>
        </p:nvSpPr>
        <p:spPr>
          <a:xfrm>
            <a:off x="1390650" y="2933700"/>
            <a:ext cx="44386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Provide training on effective Bible study techniques using the guides, offered quarterly.</a:t>
            </a:r>
            <a:endParaRPr lang="en-US" sz="1200" dirty="0"/>
          </a:p>
        </p:txBody>
      </p:sp>
      <p:sp>
        <p:nvSpPr>
          <p:cNvPr id="35" name="Text 8"/>
          <p:cNvSpPr/>
          <p:nvPr/>
        </p:nvSpPr>
        <p:spPr>
          <a:xfrm>
            <a:off x="6991350" y="2628900"/>
            <a:ext cx="44386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Class Engagement</a:t>
            </a:r>
            <a:endParaRPr lang="en-US" sz="1500" dirty="0"/>
          </a:p>
        </p:txBody>
      </p:sp>
      <p:sp>
        <p:nvSpPr>
          <p:cNvPr id="36" name="Text 9"/>
          <p:cNvSpPr/>
          <p:nvPr/>
        </p:nvSpPr>
        <p:spPr>
          <a:xfrm>
            <a:off x="6991350" y="2933700"/>
            <a:ext cx="44386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Encourage Sabbath School classes to discuss and apply the weekly lessons in their studies.</a:t>
            </a:r>
            <a:endParaRPr lang="en-US" sz="1200" dirty="0"/>
          </a:p>
        </p:txBody>
      </p:sp>
      <p:sp>
        <p:nvSpPr>
          <p:cNvPr id="37" name="Text 10"/>
          <p:cNvSpPr/>
          <p:nvPr/>
        </p:nvSpPr>
        <p:spPr>
          <a:xfrm>
            <a:off x="1390650" y="3924300"/>
            <a:ext cx="44386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Tracking System</a:t>
            </a:r>
            <a:endParaRPr lang="en-US" sz="1500" dirty="0"/>
          </a:p>
        </p:txBody>
      </p:sp>
      <p:sp>
        <p:nvSpPr>
          <p:cNvPr id="38" name="Text 11"/>
          <p:cNvSpPr/>
          <p:nvPr/>
        </p:nvSpPr>
        <p:spPr>
          <a:xfrm>
            <a:off x="1390650" y="4229100"/>
            <a:ext cx="44386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Develop a system to track and report daily Bible study participation for accountability.</a:t>
            </a:r>
            <a:endParaRPr lang="en-US" sz="1200" dirty="0"/>
          </a:p>
        </p:txBody>
      </p:sp>
      <p:sp>
        <p:nvSpPr>
          <p:cNvPr id="39" name="Text 12"/>
          <p:cNvSpPr/>
          <p:nvPr/>
        </p:nvSpPr>
        <p:spPr>
          <a:xfrm>
            <a:off x="6991350" y="3924300"/>
            <a:ext cx="44386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Recognition</a:t>
            </a:r>
            <a:endParaRPr lang="en-US" sz="1500" dirty="0"/>
          </a:p>
        </p:txBody>
      </p:sp>
      <p:sp>
        <p:nvSpPr>
          <p:cNvPr id="40" name="Text 13"/>
          <p:cNvSpPr/>
          <p:nvPr/>
        </p:nvSpPr>
        <p:spPr>
          <a:xfrm>
            <a:off x="6991350" y="4229100"/>
            <a:ext cx="44386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Recognize and reward individuals and classes for consistent use of the Sabbath School guides.</a:t>
            </a:r>
            <a:endParaRPr lang="en-US" sz="1200" dirty="0"/>
          </a:p>
        </p:txBody>
      </p:sp>
      <p:sp>
        <p:nvSpPr>
          <p:cNvPr id="41" name="Text 14"/>
          <p:cNvSpPr/>
          <p:nvPr/>
        </p:nvSpPr>
        <p:spPr>
          <a:xfrm>
            <a:off x="1390650" y="5219700"/>
            <a:ext cx="44386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Digital Platform</a:t>
            </a:r>
            <a:endParaRPr lang="en-US" sz="1500" dirty="0"/>
          </a:p>
        </p:txBody>
      </p:sp>
      <p:sp>
        <p:nvSpPr>
          <p:cNvPr id="42" name="Text 15"/>
          <p:cNvSpPr/>
          <p:nvPr/>
        </p:nvSpPr>
        <p:spPr>
          <a:xfrm>
            <a:off x="1390650" y="5524500"/>
            <a:ext cx="44386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Create a Sabbath School app or online platform for easy access to guides and study resources.</a:t>
            </a:r>
            <a:endParaRPr lang="en-US" sz="1200" dirty="0"/>
          </a:p>
        </p:txBody>
      </p:sp>
      <p:sp>
        <p:nvSpPr>
          <p:cNvPr id="43" name="Text 16"/>
          <p:cNvSpPr/>
          <p:nvPr/>
        </p:nvSpPr>
        <p:spPr>
          <a:xfrm>
            <a:off x="6991350" y="5219700"/>
            <a:ext cx="44386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Webinars</a:t>
            </a:r>
            <a:endParaRPr lang="en-US" sz="1500" dirty="0"/>
          </a:p>
        </p:txBody>
      </p:sp>
      <p:sp>
        <p:nvSpPr>
          <p:cNvPr id="44" name="Text 17"/>
          <p:cNvSpPr/>
          <p:nvPr/>
        </p:nvSpPr>
        <p:spPr>
          <a:xfrm>
            <a:off x="6991350" y="5524500"/>
            <a:ext cx="44386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Host webinars or online discussions about Sabbath School lessons to enhance understanding.</a:t>
            </a:r>
            <a:endParaRPr lang="en-US" sz="1200" dirty="0"/>
          </a:p>
        </p:txBody>
      </p:sp>
      <p:sp>
        <p:nvSpPr>
          <p:cNvPr id="45" name="Text 18"/>
          <p:cNvSpPr/>
          <p:nvPr/>
        </p:nvSpPr>
        <p:spPr>
          <a:xfrm>
            <a:off x="0" y="6477000"/>
            <a:ext cx="12192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200" i="1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Implementation timeline: 2025-2027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57300"/>
            <a:ext cx="5524500" cy="2628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1447800"/>
            <a:ext cx="381000" cy="38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75" y="1485900"/>
            <a:ext cx="171450" cy="304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" y="2019300"/>
            <a:ext cx="304800" cy="304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850" y="2095500"/>
            <a:ext cx="190500" cy="152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700" y="2476500"/>
            <a:ext cx="304800" cy="304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900" y="2552700"/>
            <a:ext cx="152400" cy="152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7700" y="2933700"/>
            <a:ext cx="304800" cy="304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4850" y="3009900"/>
            <a:ext cx="190500" cy="1524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7700" y="3390900"/>
            <a:ext cx="304800" cy="3048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3425" y="3467100"/>
            <a:ext cx="133350" cy="1524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10300" y="1257300"/>
            <a:ext cx="5524500" cy="26289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00800" y="1447800"/>
            <a:ext cx="381000" cy="3810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62713" y="1485900"/>
            <a:ext cx="257175" cy="3048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00800" y="2019300"/>
            <a:ext cx="304800" cy="304800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486525" y="2095500"/>
            <a:ext cx="133350" cy="152400"/>
          </a:xfrm>
          <a:prstGeom prst="rect">
            <a:avLst/>
          </a:prstGeom>
        </p:spPr>
      </p:pic>
      <p:pic>
        <p:nvPicPr>
          <p:cNvPr id="1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400800" y="2476500"/>
            <a:ext cx="304800" cy="304800"/>
          </a:xfrm>
          <a:prstGeom prst="rect">
            <a:avLst/>
          </a:prstGeom>
        </p:spPr>
      </p:pic>
      <p:pic>
        <p:nvPicPr>
          <p:cNvPr id="20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457950" y="2552700"/>
            <a:ext cx="190500" cy="152400"/>
          </a:xfrm>
          <a:prstGeom prst="rect">
            <a:avLst/>
          </a:prstGeom>
        </p:spPr>
      </p:pic>
      <p:pic>
        <p:nvPicPr>
          <p:cNvPr id="21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400800" y="2933700"/>
            <a:ext cx="304800" cy="304800"/>
          </a:xfrm>
          <a:prstGeom prst="rect">
            <a:avLst/>
          </a:prstGeom>
        </p:spPr>
      </p:pic>
      <p:pic>
        <p:nvPicPr>
          <p:cNvPr id="22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457950" y="3009900"/>
            <a:ext cx="190500" cy="152400"/>
          </a:xfrm>
          <a:prstGeom prst="rect">
            <a:avLst/>
          </a:prstGeom>
        </p:spPr>
      </p:pic>
      <p:pic>
        <p:nvPicPr>
          <p:cNvPr id="23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400800" y="3390900"/>
            <a:ext cx="304800" cy="304800"/>
          </a:xfrm>
          <a:prstGeom prst="rect">
            <a:avLst/>
          </a:prstGeom>
        </p:spPr>
      </p:pic>
      <p:pic>
        <p:nvPicPr>
          <p:cNvPr id="24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457950" y="3467100"/>
            <a:ext cx="190500" cy="152400"/>
          </a:xfrm>
          <a:prstGeom prst="rect">
            <a:avLst/>
          </a:prstGeom>
        </p:spPr>
      </p:pic>
      <p:pic>
        <p:nvPicPr>
          <p:cNvPr id="25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219200" y="6067425"/>
            <a:ext cx="9753600" cy="28575"/>
          </a:xfrm>
          <a:prstGeom prst="rect">
            <a:avLst/>
          </a:prstGeom>
        </p:spPr>
      </p:pic>
      <p:pic>
        <p:nvPicPr>
          <p:cNvPr id="26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57200" y="5562600"/>
            <a:ext cx="11277600" cy="685800"/>
          </a:xfrm>
          <a:prstGeom prst="rect">
            <a:avLst/>
          </a:prstGeom>
        </p:spPr>
      </p:pic>
      <p:pic>
        <p:nvPicPr>
          <p:cNvPr id="27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09600" y="5715000"/>
            <a:ext cx="381000" cy="381000"/>
          </a:xfrm>
          <a:prstGeom prst="rect">
            <a:avLst/>
          </a:prstGeom>
        </p:spPr>
      </p:pic>
      <p:pic>
        <p:nvPicPr>
          <p:cNvPr id="28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85800" y="5753100"/>
            <a:ext cx="228600" cy="304800"/>
          </a:xfrm>
          <a:prstGeom prst="rect">
            <a:avLst/>
          </a:prstGeom>
        </p:spPr>
      </p:pic>
      <p:pic>
        <p:nvPicPr>
          <p:cNvPr id="29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126760" y="5753100"/>
            <a:ext cx="304800" cy="304800"/>
          </a:xfrm>
          <a:prstGeom prst="rect">
            <a:avLst/>
          </a:prstGeom>
        </p:spPr>
      </p:pic>
      <p:pic>
        <p:nvPicPr>
          <p:cNvPr id="30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222010" y="5829300"/>
            <a:ext cx="114300" cy="152400"/>
          </a:xfrm>
          <a:prstGeom prst="rect">
            <a:avLst/>
          </a:prstGeom>
        </p:spPr>
      </p:pic>
      <p:pic>
        <p:nvPicPr>
          <p:cNvPr id="31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879806" y="5753100"/>
            <a:ext cx="304800" cy="304800"/>
          </a:xfrm>
          <a:prstGeom prst="rect">
            <a:avLst/>
          </a:prstGeom>
        </p:spPr>
      </p:pic>
      <p:pic>
        <p:nvPicPr>
          <p:cNvPr id="32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9946481" y="5829300"/>
            <a:ext cx="171450" cy="152400"/>
          </a:xfrm>
          <a:prstGeom prst="rect">
            <a:avLst/>
          </a:prstGeom>
        </p:spPr>
      </p:pic>
      <p:sp>
        <p:nvSpPr>
          <p:cNvPr id="33" name="Text 0"/>
          <p:cNvSpPr/>
          <p:nvPr/>
        </p:nvSpPr>
        <p:spPr>
          <a:xfrm>
            <a:off x="-487680" y="304800"/>
            <a:ext cx="1316736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Prayer Meeting and Ellen White Literature Initiatives</a:t>
            </a:r>
            <a:endParaRPr lang="en-US" sz="2700" dirty="0"/>
          </a:p>
        </p:txBody>
      </p:sp>
      <p:sp>
        <p:nvSpPr>
          <p:cNvPr id="34" name="Text 1"/>
          <p:cNvSpPr/>
          <p:nvPr/>
        </p:nvSpPr>
        <p:spPr>
          <a:xfrm>
            <a:off x="-487680" y="762000"/>
            <a:ext cx="1316736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Building spiritual growth through community and study</a:t>
            </a:r>
            <a:endParaRPr lang="en-US" sz="1500" dirty="0"/>
          </a:p>
        </p:txBody>
      </p:sp>
      <p:sp>
        <p:nvSpPr>
          <p:cNvPr id="35" name="Text 2"/>
          <p:cNvSpPr/>
          <p:nvPr/>
        </p:nvSpPr>
        <p:spPr>
          <a:xfrm>
            <a:off x="1143000" y="1485900"/>
            <a:ext cx="4721126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Weekly Prayer Meeting Participation</a:t>
            </a:r>
            <a:endParaRPr lang="en-US" sz="1800" dirty="0"/>
          </a:p>
        </p:txBody>
      </p:sp>
      <p:sp>
        <p:nvSpPr>
          <p:cNvPr id="36" name="Text 3"/>
          <p:cNvSpPr/>
          <p:nvPr/>
        </p:nvSpPr>
        <p:spPr>
          <a:xfrm>
            <a:off x="1066800" y="1981200"/>
            <a:ext cx="5268516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35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Establish new prayer meeting groups in different locations</a:t>
            </a:r>
            <a:endParaRPr lang="en-US" sz="1350" dirty="0"/>
          </a:p>
        </p:txBody>
      </p:sp>
      <p:sp>
        <p:nvSpPr>
          <p:cNvPr id="37" name="Text 4"/>
          <p:cNvSpPr/>
          <p:nvPr/>
        </p:nvSpPr>
        <p:spPr>
          <a:xfrm>
            <a:off x="1066800" y="2438400"/>
            <a:ext cx="46659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35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Promote prayer meetings through various channels</a:t>
            </a:r>
            <a:endParaRPr lang="en-US" sz="1350" dirty="0"/>
          </a:p>
        </p:txBody>
      </p:sp>
      <p:sp>
        <p:nvSpPr>
          <p:cNvPr id="38" name="Text 5"/>
          <p:cNvSpPr/>
          <p:nvPr/>
        </p:nvSpPr>
        <p:spPr>
          <a:xfrm>
            <a:off x="1066800" y="2895600"/>
            <a:ext cx="4982408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35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Provide training for effective prayer meeting leadership</a:t>
            </a:r>
            <a:endParaRPr lang="en-US" sz="1350" dirty="0"/>
          </a:p>
        </p:txBody>
      </p:sp>
      <p:sp>
        <p:nvSpPr>
          <p:cNvPr id="39" name="Text 6"/>
          <p:cNvSpPr/>
          <p:nvPr/>
        </p:nvSpPr>
        <p:spPr>
          <a:xfrm>
            <a:off x="1066800" y="3352800"/>
            <a:ext cx="3807797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35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Develop tracking systems for participation</a:t>
            </a:r>
            <a:endParaRPr lang="en-US" sz="1350" dirty="0"/>
          </a:p>
        </p:txBody>
      </p:sp>
      <p:sp>
        <p:nvSpPr>
          <p:cNvPr id="40" name="Text 7"/>
          <p:cNvSpPr/>
          <p:nvPr/>
        </p:nvSpPr>
        <p:spPr>
          <a:xfrm>
            <a:off x="6896100" y="1485900"/>
            <a:ext cx="4161413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Ellen White Literature Initiatives</a:t>
            </a:r>
            <a:endParaRPr lang="en-US" sz="1800" dirty="0"/>
          </a:p>
        </p:txBody>
      </p:sp>
      <p:sp>
        <p:nvSpPr>
          <p:cNvPr id="41" name="Text 8"/>
          <p:cNvSpPr/>
          <p:nvPr/>
        </p:nvSpPr>
        <p:spPr>
          <a:xfrm>
            <a:off x="6819900" y="1981200"/>
            <a:ext cx="405961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35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Create reading plans for Ellen White writings</a:t>
            </a:r>
            <a:endParaRPr lang="en-US" sz="1350" dirty="0"/>
          </a:p>
        </p:txBody>
      </p:sp>
      <p:sp>
        <p:nvSpPr>
          <p:cNvPr id="42" name="Text 9"/>
          <p:cNvSpPr/>
          <p:nvPr/>
        </p:nvSpPr>
        <p:spPr>
          <a:xfrm>
            <a:off x="6819900" y="2438400"/>
            <a:ext cx="4494133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35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Develop online platforms for accessing resources</a:t>
            </a:r>
            <a:endParaRPr lang="en-US" sz="1350" dirty="0"/>
          </a:p>
        </p:txBody>
      </p:sp>
      <p:sp>
        <p:nvSpPr>
          <p:cNvPr id="43" name="Text 10"/>
          <p:cNvSpPr/>
          <p:nvPr/>
        </p:nvSpPr>
        <p:spPr>
          <a:xfrm>
            <a:off x="6819900" y="2895600"/>
            <a:ext cx="3373279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35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Form discussion groups for reflection</a:t>
            </a:r>
            <a:endParaRPr lang="en-US" sz="1350" dirty="0"/>
          </a:p>
        </p:txBody>
      </p:sp>
      <p:sp>
        <p:nvSpPr>
          <p:cNvPr id="44" name="Text 11"/>
          <p:cNvSpPr/>
          <p:nvPr/>
        </p:nvSpPr>
        <p:spPr>
          <a:xfrm>
            <a:off x="6819900" y="3352800"/>
            <a:ext cx="4738449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35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Translate and distribute materials in local languages</a:t>
            </a:r>
            <a:endParaRPr lang="en-US" sz="1350" dirty="0"/>
          </a:p>
        </p:txBody>
      </p:sp>
      <p:sp>
        <p:nvSpPr>
          <p:cNvPr id="45" name="Text 12"/>
          <p:cNvSpPr/>
          <p:nvPr/>
        </p:nvSpPr>
        <p:spPr>
          <a:xfrm>
            <a:off x="1104900" y="5772150"/>
            <a:ext cx="3557052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Tracking Systems &amp; Recognition</a:t>
            </a:r>
            <a:endParaRPr lang="en-US" sz="1500" dirty="0"/>
          </a:p>
        </p:txBody>
      </p:sp>
      <p:sp>
        <p:nvSpPr>
          <p:cNvPr id="46" name="Text 13"/>
          <p:cNvSpPr/>
          <p:nvPr/>
        </p:nvSpPr>
        <p:spPr>
          <a:xfrm>
            <a:off x="8507760" y="5791200"/>
            <a:ext cx="137213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Quarterly reports</a:t>
            </a:r>
            <a:endParaRPr lang="en-US" sz="1200" dirty="0"/>
          </a:p>
        </p:txBody>
      </p:sp>
      <p:sp>
        <p:nvSpPr>
          <p:cNvPr id="47" name="Text 14"/>
          <p:cNvSpPr/>
          <p:nvPr/>
        </p:nvSpPr>
        <p:spPr>
          <a:xfrm>
            <a:off x="10260806" y="5791200"/>
            <a:ext cx="158591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Regular recognition</a:t>
            </a:r>
            <a:endParaRPr lang="en-US" sz="1200" dirty="0"/>
          </a:p>
        </p:txBody>
      </p:sp>
      <p:sp>
        <p:nvSpPr>
          <p:cNvPr id="48" name="Text 15"/>
          <p:cNvSpPr/>
          <p:nvPr/>
        </p:nvSpPr>
        <p:spPr>
          <a:xfrm>
            <a:off x="0" y="6477000"/>
            <a:ext cx="12192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200" i="1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"I Will Go, I Will Serve, I Will Shine"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2025-10-31T10:30:39Z</dcterms:created>
  <dcterms:modified xsi:type="dcterms:W3CDTF">2025-10-31T10:30:39Z</dcterms:modified>
</cp:coreProperties>
</file>