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56822-6709-794B-8249-74BCED98F9C6}" v="399" dt="2025-10-29T17:37:14.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1837"/>
  </p:normalViewPr>
  <p:slideViewPr>
    <p:cSldViewPr snapToGrid="0">
      <p:cViewPr varScale="1">
        <p:scale>
          <a:sx n="117" d="100"/>
          <a:sy n="117" d="100"/>
        </p:scale>
        <p:origin x="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22B5B-EC00-FA47-BE81-962A50A44F80}" type="datetimeFigureOut">
              <a:rPr lang="en-US" smtClean="0"/>
              <a:t>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BCFFC-3D9C-5045-A28B-0B186681695F}" type="slidenum">
              <a:rPr lang="en-US" smtClean="0"/>
              <a:t>‹#›</a:t>
            </a:fld>
            <a:endParaRPr lang="en-US"/>
          </a:p>
        </p:txBody>
      </p:sp>
    </p:spTree>
    <p:extLst>
      <p:ext uri="{BB962C8B-B14F-4D97-AF65-F5344CB8AC3E}">
        <p14:creationId xmlns:p14="http://schemas.microsoft.com/office/powerpoint/2010/main" val="239129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BCFFC-3D9C-5045-A28B-0B186681695F}" type="slidenum">
              <a:rPr lang="en-US" smtClean="0"/>
              <a:t>9</a:t>
            </a:fld>
            <a:endParaRPr lang="en-US"/>
          </a:p>
        </p:txBody>
      </p:sp>
    </p:spTree>
    <p:extLst>
      <p:ext uri="{BB962C8B-B14F-4D97-AF65-F5344CB8AC3E}">
        <p14:creationId xmlns:p14="http://schemas.microsoft.com/office/powerpoint/2010/main" val="190052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ADA6-77CE-E2D3-244F-8CBA245AA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C0AB87-2321-7DE9-7D72-3E30B4809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04B53-1D06-D032-4685-A8BBD9F4F938}"/>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5" name="Footer Placeholder 4">
            <a:extLst>
              <a:ext uri="{FF2B5EF4-FFF2-40B4-BE49-F238E27FC236}">
                <a16:creationId xmlns:a16="http://schemas.microsoft.com/office/drawing/2014/main" id="{6EAC4C8C-817B-1B91-0035-E367D57B2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54C92-7F68-6AC6-26A0-7CA3D0B02799}"/>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354573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0763-1D3F-3023-5497-B7D7B209D5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7A660-CB09-D966-17DC-7316C485A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F63B6-F173-6872-9622-AE7E269A2D36}"/>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5" name="Footer Placeholder 4">
            <a:extLst>
              <a:ext uri="{FF2B5EF4-FFF2-40B4-BE49-F238E27FC236}">
                <a16:creationId xmlns:a16="http://schemas.microsoft.com/office/drawing/2014/main" id="{EDFCE546-420C-D179-3759-AE1420794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7BACE-2D5E-9870-54DC-70A1A8E0A9EC}"/>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117787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B966A-50E7-7209-5FC7-E0FD05ED2B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D4BED-F0CB-AA00-71D4-C9DBB44F97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8344E-A214-0E2D-812D-76F2E27CB340}"/>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5" name="Footer Placeholder 4">
            <a:extLst>
              <a:ext uri="{FF2B5EF4-FFF2-40B4-BE49-F238E27FC236}">
                <a16:creationId xmlns:a16="http://schemas.microsoft.com/office/drawing/2014/main" id="{36D54111-D002-D939-50E5-53978A6B8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88EBC-F073-6E0C-25CF-D3D28F666D30}"/>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272062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717E-D51C-1DF2-2C59-7B2D0065D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632DC-DF1B-9B5D-B1CE-0DF3917A1D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DC6B9-5C66-2BBD-9B0D-46691AF9E604}"/>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5" name="Footer Placeholder 4">
            <a:extLst>
              <a:ext uri="{FF2B5EF4-FFF2-40B4-BE49-F238E27FC236}">
                <a16:creationId xmlns:a16="http://schemas.microsoft.com/office/drawing/2014/main" id="{1F845947-0F20-2F15-BC1F-D15B27096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D94BB-7266-C8D1-AB5F-460B6E2375EF}"/>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23518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5959-0089-D27A-67B7-0E2DCD2651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8E3E97-47ED-D6BF-01AA-D197053E1C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B9836-0DDC-10CB-650C-4DEED59BB6CA}"/>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5" name="Footer Placeholder 4">
            <a:extLst>
              <a:ext uri="{FF2B5EF4-FFF2-40B4-BE49-F238E27FC236}">
                <a16:creationId xmlns:a16="http://schemas.microsoft.com/office/drawing/2014/main" id="{6236CECD-232B-B920-EF8E-46EB15E7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1294E-2A77-A3F4-0352-CF79B0DCF712}"/>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1756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0207-B394-CD71-1A4D-AA17474E4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C0FA7-B276-3CE7-8CFF-75F0EE2BA9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C6757-6AD4-768D-04A0-7F7064F8C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0EC781-18A5-A176-DDAE-F5F2226DF7FE}"/>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6" name="Footer Placeholder 5">
            <a:extLst>
              <a:ext uri="{FF2B5EF4-FFF2-40B4-BE49-F238E27FC236}">
                <a16:creationId xmlns:a16="http://schemas.microsoft.com/office/drawing/2014/main" id="{8825A3B6-B830-E3B5-584A-5E2066ED1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79D21-BA9A-3924-7D3E-DF6222CA6FCB}"/>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228670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62B0-F048-40FE-D7A9-30DFA3E3A2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44DAE0-B9F9-9403-9A9C-E8BCE0B41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55DA0-93FB-9D4A-8CC6-17E831A55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A5978-8979-1579-C56F-8659DBC5A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FB5C4-AF2F-7ABE-258A-B26DBA7E7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6CEDE-C110-7E67-487F-5C23F731CCAE}"/>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8" name="Footer Placeholder 7">
            <a:extLst>
              <a:ext uri="{FF2B5EF4-FFF2-40B4-BE49-F238E27FC236}">
                <a16:creationId xmlns:a16="http://schemas.microsoft.com/office/drawing/2014/main" id="{119E6A8C-87CF-CB71-0134-A1D3640F6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8454ED-DAD1-862E-5368-B11D2CB78507}"/>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6053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4169-C0ED-49A6-6B65-6929339B91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3FE38B-40BE-EC63-957B-78A26D0950F4}"/>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4" name="Footer Placeholder 3">
            <a:extLst>
              <a:ext uri="{FF2B5EF4-FFF2-40B4-BE49-F238E27FC236}">
                <a16:creationId xmlns:a16="http://schemas.microsoft.com/office/drawing/2014/main" id="{B8889B92-18D1-F3AF-0942-F3BB34003F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F629C2-1F32-81FC-C230-47720AEA55A7}"/>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319304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E4E64-F3D9-A1D2-EB66-A92325E91CE7}"/>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3" name="Footer Placeholder 2">
            <a:extLst>
              <a:ext uri="{FF2B5EF4-FFF2-40B4-BE49-F238E27FC236}">
                <a16:creationId xmlns:a16="http://schemas.microsoft.com/office/drawing/2014/main" id="{42A307FB-19F0-E0BF-B759-8D5FFFDCC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C76EC-79D5-08A7-CDE4-50387E1C023A}"/>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285785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56FF-39EB-33D7-A030-07B3580D5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463A59-610C-9AAB-D534-B77F46D18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ED6EA-00D0-F8A4-F172-ECC117C6C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94E6C-B72C-F445-6AAD-BBB2627DB32E}"/>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6" name="Footer Placeholder 5">
            <a:extLst>
              <a:ext uri="{FF2B5EF4-FFF2-40B4-BE49-F238E27FC236}">
                <a16:creationId xmlns:a16="http://schemas.microsoft.com/office/drawing/2014/main" id="{4FC459BF-FF1E-1E95-E2AF-097242CB0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01F75-965A-6151-81C8-A4216206347E}"/>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32986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70B2-0AA2-6B65-D070-AFF1653E3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C4B62-A0B7-5790-D148-A8C0E321C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700B61-8C49-366D-A8B1-2B5D40BFA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C8515-7E16-A91C-C28D-59198854E2E1}"/>
              </a:ext>
            </a:extLst>
          </p:cNvPr>
          <p:cNvSpPr>
            <a:spLocks noGrp="1"/>
          </p:cNvSpPr>
          <p:nvPr>
            <p:ph type="dt" sz="half" idx="10"/>
          </p:nvPr>
        </p:nvSpPr>
        <p:spPr/>
        <p:txBody>
          <a:bodyPr/>
          <a:lstStyle/>
          <a:p>
            <a:fld id="{6B0A9D14-96FB-3740-9259-C228028519A6}" type="datetimeFigureOut">
              <a:rPr lang="en-US" smtClean="0"/>
              <a:t>11/1/25</a:t>
            </a:fld>
            <a:endParaRPr lang="en-US"/>
          </a:p>
        </p:txBody>
      </p:sp>
      <p:sp>
        <p:nvSpPr>
          <p:cNvPr id="6" name="Footer Placeholder 5">
            <a:extLst>
              <a:ext uri="{FF2B5EF4-FFF2-40B4-BE49-F238E27FC236}">
                <a16:creationId xmlns:a16="http://schemas.microsoft.com/office/drawing/2014/main" id="{4E5E61ED-4CAB-8CA2-EDD2-8CEB33B72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23090-76AF-079B-E824-FC33804BA64B}"/>
              </a:ext>
            </a:extLst>
          </p:cNvPr>
          <p:cNvSpPr>
            <a:spLocks noGrp="1"/>
          </p:cNvSpPr>
          <p:nvPr>
            <p:ph type="sldNum" sz="quarter" idx="12"/>
          </p:nvPr>
        </p:nvSpPr>
        <p:spPr/>
        <p:txBody>
          <a:bodyPr/>
          <a:lstStyle/>
          <a:p>
            <a:fld id="{4DB42AF8-3CFC-144D-96C2-AF189AD8B6B5}" type="slidenum">
              <a:rPr lang="en-US" smtClean="0"/>
              <a:t>‹#›</a:t>
            </a:fld>
            <a:endParaRPr lang="en-US"/>
          </a:p>
        </p:txBody>
      </p:sp>
    </p:spTree>
    <p:extLst>
      <p:ext uri="{BB962C8B-B14F-4D97-AF65-F5344CB8AC3E}">
        <p14:creationId xmlns:p14="http://schemas.microsoft.com/office/powerpoint/2010/main" val="249939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7CDC98-88B5-F2CA-13AF-5119D1CEE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BB73EF-18C6-4395-655E-D6AC558F8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3C243-809C-F541-7D9A-7AFB0D6E5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0A9D14-96FB-3740-9259-C228028519A6}" type="datetimeFigureOut">
              <a:rPr lang="en-US" smtClean="0"/>
              <a:t>11/1/25</a:t>
            </a:fld>
            <a:endParaRPr lang="en-US"/>
          </a:p>
        </p:txBody>
      </p:sp>
      <p:sp>
        <p:nvSpPr>
          <p:cNvPr id="5" name="Footer Placeholder 4">
            <a:extLst>
              <a:ext uri="{FF2B5EF4-FFF2-40B4-BE49-F238E27FC236}">
                <a16:creationId xmlns:a16="http://schemas.microsoft.com/office/drawing/2014/main" id="{BAA12AD4-9E8C-78C9-3EFC-A34FBFD1A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10FF5E-43DE-8E4B-85F7-5D6BCAD9A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B42AF8-3CFC-144D-96C2-AF189AD8B6B5}" type="slidenum">
              <a:rPr lang="en-US" smtClean="0"/>
              <a:t>‹#›</a:t>
            </a:fld>
            <a:endParaRPr lang="en-US"/>
          </a:p>
        </p:txBody>
      </p:sp>
    </p:spTree>
    <p:extLst>
      <p:ext uri="{BB962C8B-B14F-4D97-AF65-F5344CB8AC3E}">
        <p14:creationId xmlns:p14="http://schemas.microsoft.com/office/powerpoint/2010/main" val="330475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image/418609/earth-space-view"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wallpaperflare.com/ganesh-deity-ceramic-sculpture-ganesha-statue-at-daytime-elephant-wallpaper-zumpn/download/5120x2880"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lavistachurchofchrist.org/cms/gallery/standard-bible-story-readers-book-four/"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anarchangel.blogspot.com/2013/"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lgrancapitan.org/foro/viewtopic.php?f=87&amp;t=16979&amp;start=6840"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freepngimg.com/png/82628-warrior-iran-character-fictional-design-costume-sinbad"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782203" TargetMode="External"/><Relationship Id="rId2" Type="http://schemas.openxmlformats.org/officeDocument/2006/relationships/image" Target="../media/image5.jpg!d"/><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metmuseum.org/art/collection/search/44727"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kathleenkirkpoetry.blogspot.com/2014/06/" TargetMode="External"/><Relationship Id="rId5" Type="http://schemas.openxmlformats.org/officeDocument/2006/relationships/image" Target="../media/image7.jpg"/><Relationship Id="rId4" Type="http://schemas.openxmlformats.org/officeDocument/2006/relationships/hyperlink" Target="https://blogs.rstudio.com/ai/posts/2020-10-07-torch-modu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B88D-13A6-1201-E018-0EE010668F14}"/>
              </a:ext>
            </a:extLst>
          </p:cNvPr>
          <p:cNvSpPr>
            <a:spLocks noGrp="1"/>
          </p:cNvSpPr>
          <p:nvPr>
            <p:ph type="title"/>
          </p:nvPr>
        </p:nvSpPr>
        <p:spPr/>
        <p:txBody>
          <a:bodyPr/>
          <a:lstStyle/>
          <a:p>
            <a:r>
              <a:rPr lang="en-US" dirty="0"/>
              <a:t>INTEGRATED FOR MISSION</a:t>
            </a:r>
          </a:p>
        </p:txBody>
      </p:sp>
      <p:sp>
        <p:nvSpPr>
          <p:cNvPr id="3" name="Content Placeholder 2">
            <a:extLst>
              <a:ext uri="{FF2B5EF4-FFF2-40B4-BE49-F238E27FC236}">
                <a16:creationId xmlns:a16="http://schemas.microsoft.com/office/drawing/2014/main" id="{31E84AEE-4124-2DBA-9116-9F6393A3E98D}"/>
              </a:ext>
            </a:extLst>
          </p:cNvPr>
          <p:cNvSpPr>
            <a:spLocks noGrp="1"/>
          </p:cNvSpPr>
          <p:nvPr>
            <p:ph idx="1"/>
          </p:nvPr>
        </p:nvSpPr>
        <p:spPr>
          <a:xfrm>
            <a:off x="838200" y="2285206"/>
            <a:ext cx="10515600" cy="4351338"/>
          </a:xfrm>
        </p:spPr>
        <p:txBody>
          <a:bodyPr>
            <a:normAutofit/>
          </a:bodyPr>
          <a:lstStyle/>
          <a:p>
            <a:r>
              <a:rPr lang="en-US" sz="3600" dirty="0">
                <a:latin typeface="Arial" panose="020B0604020202020204" pitchFamily="34" charset="0"/>
                <a:cs typeface="Arial" panose="020B0604020202020204" pitchFamily="34" charset="0"/>
              </a:rPr>
              <a:t>Grounded in the Bible…</a:t>
            </a:r>
          </a:p>
          <a:p>
            <a:endParaRPr lang="en-US" sz="3600" dirty="0">
              <a:latin typeface="Arial" panose="020B0604020202020204" pitchFamily="34" charset="0"/>
              <a:cs typeface="Arial" panose="020B0604020202020204" pitchFamily="34" charset="0"/>
            </a:endParaRPr>
          </a:p>
          <a:p>
            <a:pPr marL="0" indent="0" algn="r">
              <a:buNone/>
            </a:pPr>
            <a:endParaRPr lang="en-US" sz="3600" dirty="0">
              <a:latin typeface="Arial" panose="020B0604020202020204" pitchFamily="34" charset="0"/>
              <a:cs typeface="Arial" panose="020B0604020202020204" pitchFamily="34" charset="0"/>
            </a:endParaRPr>
          </a:p>
          <a:p>
            <a:pPr marL="0" indent="0" algn="r">
              <a:buNone/>
            </a:pPr>
            <a:endParaRPr lang="en-US" sz="3600" dirty="0">
              <a:latin typeface="Arial" panose="020B0604020202020204" pitchFamily="34" charset="0"/>
              <a:cs typeface="Arial" panose="020B0604020202020204" pitchFamily="34" charset="0"/>
            </a:endParaRPr>
          </a:p>
          <a:p>
            <a:pPr marL="0" indent="0" algn="r">
              <a:buNone/>
            </a:pPr>
            <a:r>
              <a:rPr lang="en-US" sz="3600" dirty="0">
                <a:latin typeface="Arial" panose="020B0604020202020204" pitchFamily="34" charset="0"/>
                <a:cs typeface="Arial" panose="020B0604020202020204" pitchFamily="34" charset="0"/>
              </a:rPr>
              <a:t>…Focused on the Mission</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p:txBody>
      </p:sp>
      <p:pic>
        <p:nvPicPr>
          <p:cNvPr id="5" name="Picture 4" descr="A planet earth from space&#10;&#10;AI-generated content may be incorrect.">
            <a:extLst>
              <a:ext uri="{FF2B5EF4-FFF2-40B4-BE49-F238E27FC236}">
                <a16:creationId xmlns:a16="http://schemas.microsoft.com/office/drawing/2014/main" id="{66FF229B-851A-D531-1047-BAC5EC1A16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54390" y="3574878"/>
            <a:ext cx="2737022" cy="2737022"/>
          </a:xfrm>
          <a:prstGeom prst="rect">
            <a:avLst/>
          </a:prstGeom>
        </p:spPr>
      </p:pic>
      <p:pic>
        <p:nvPicPr>
          <p:cNvPr id="7" name="Picture 6" descr="An open book with light shining on it&#10;&#10;AI-generated content may be incorrect.">
            <a:extLst>
              <a:ext uri="{FF2B5EF4-FFF2-40B4-BE49-F238E27FC236}">
                <a16:creationId xmlns:a16="http://schemas.microsoft.com/office/drawing/2014/main" id="{96DAD35A-9CB7-62B0-3D88-B62EF6B6805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07757" y="1963530"/>
            <a:ext cx="3594100" cy="2032000"/>
          </a:xfrm>
          <a:prstGeom prst="rect">
            <a:avLst/>
          </a:prstGeom>
        </p:spPr>
      </p:pic>
    </p:spTree>
    <p:extLst>
      <p:ext uri="{BB962C8B-B14F-4D97-AF65-F5344CB8AC3E}">
        <p14:creationId xmlns:p14="http://schemas.microsoft.com/office/powerpoint/2010/main" val="321457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8361-CCA7-B383-B2B6-23FB7ACA386B}"/>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10</a:t>
            </a:r>
            <a:endParaRPr lang="en-US" dirty="0"/>
          </a:p>
        </p:txBody>
      </p:sp>
      <p:sp>
        <p:nvSpPr>
          <p:cNvPr id="5" name="TextBox 4">
            <a:extLst>
              <a:ext uri="{FF2B5EF4-FFF2-40B4-BE49-F238E27FC236}">
                <a16:creationId xmlns:a16="http://schemas.microsoft.com/office/drawing/2014/main" id="{9F70C449-7E62-E959-851C-15EC662B2D93}"/>
              </a:ext>
            </a:extLst>
          </p:cNvPr>
          <p:cNvSpPr txBox="1"/>
          <p:nvPr/>
        </p:nvSpPr>
        <p:spPr>
          <a:xfrm>
            <a:off x="330200" y="1955800"/>
            <a:ext cx="11442700" cy="4455835"/>
          </a:xfrm>
          <a:prstGeom prst="rect">
            <a:avLst/>
          </a:prstGeom>
          <a:noFill/>
        </p:spPr>
        <p:txBody>
          <a:bodyPr wrap="square" rtlCol="0">
            <a:spAutoFit/>
          </a:bodyPr>
          <a:lstStyle/>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with Gideon who was integrated with the plans of God.</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at the riverside.</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in the darkness.</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with their trumpet blasts.</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with their shattering pottery.</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with their blazing torches.</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with their shouting.</a:t>
            </a:r>
          </a:p>
          <a:p>
            <a:pPr marL="285750" indent="-285750" algn="r">
              <a:lnSpc>
                <a:spcPct val="150000"/>
              </a:lnSpc>
              <a:buFont typeface="Wingdings" pitchFamily="2" charset="2"/>
              <a:buChar char="Ø"/>
            </a:pPr>
            <a:r>
              <a:rPr lang="en-US" sz="2400" dirty="0">
                <a:latin typeface="Arial" panose="020B0604020202020204" pitchFamily="34" charset="0"/>
                <a:cs typeface="Arial" panose="020B0604020202020204" pitchFamily="34" charset="0"/>
              </a:rPr>
              <a:t>They were integrated in the victory that only God could give them.</a:t>
            </a:r>
          </a:p>
        </p:txBody>
      </p:sp>
      <p:pic>
        <p:nvPicPr>
          <p:cNvPr id="7" name="Picture 6">
            <a:extLst>
              <a:ext uri="{FF2B5EF4-FFF2-40B4-BE49-F238E27FC236}">
                <a16:creationId xmlns:a16="http://schemas.microsoft.com/office/drawing/2014/main" id="{2D71B608-3A54-41AA-690B-B854800557D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8200" y="2599403"/>
            <a:ext cx="2612278" cy="3166397"/>
          </a:xfrm>
          <a:prstGeom prst="rect">
            <a:avLst/>
          </a:prstGeom>
        </p:spPr>
      </p:pic>
    </p:spTree>
    <p:extLst>
      <p:ext uri="{BB962C8B-B14F-4D97-AF65-F5344CB8AC3E}">
        <p14:creationId xmlns:p14="http://schemas.microsoft.com/office/powerpoint/2010/main" val="5105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1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000" fill="hold"/>
                                        <p:tgtEl>
                                          <p:spTgt spid="7"/>
                                        </p:tgtEl>
                                        <p:attrNameLst>
                                          <p:attrName>ppt_x</p:attrName>
                                        </p:attrNameLst>
                                      </p:cBhvr>
                                      <p:tavLst>
                                        <p:tav tm="0">
                                          <p:val>
                                            <p:strVal val="1+#ppt_w/2"/>
                                          </p:val>
                                        </p:tav>
                                        <p:tav tm="100000">
                                          <p:val>
                                            <p:strVal val="#ppt_x"/>
                                          </p:val>
                                        </p:tav>
                                      </p:tavLst>
                                    </p:anim>
                                    <p:anim calcmode="lin" valueType="num">
                                      <p:cBhvr additive="base">
                                        <p:cTn id="5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7C83-6000-24E5-6CCB-C568C848C84B}"/>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11</a:t>
            </a:r>
            <a:endParaRPr lang="en-US" dirty="0"/>
          </a:p>
        </p:txBody>
      </p:sp>
      <p:sp>
        <p:nvSpPr>
          <p:cNvPr id="3" name="TextBox 2">
            <a:extLst>
              <a:ext uri="{FF2B5EF4-FFF2-40B4-BE49-F238E27FC236}">
                <a16:creationId xmlns:a16="http://schemas.microsoft.com/office/drawing/2014/main" id="{720B869E-7F1B-FDAF-16EF-7E07DEBF9E3D}"/>
              </a:ext>
            </a:extLst>
          </p:cNvPr>
          <p:cNvSpPr txBox="1"/>
          <p:nvPr/>
        </p:nvSpPr>
        <p:spPr>
          <a:xfrm>
            <a:off x="1181100" y="2019300"/>
            <a:ext cx="98171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SITUATION FACING THE CHURCH TODAY</a:t>
            </a:r>
          </a:p>
        </p:txBody>
      </p:sp>
      <p:sp>
        <p:nvSpPr>
          <p:cNvPr id="4" name="TextBox 3">
            <a:extLst>
              <a:ext uri="{FF2B5EF4-FFF2-40B4-BE49-F238E27FC236}">
                <a16:creationId xmlns:a16="http://schemas.microsoft.com/office/drawing/2014/main" id="{73EF7661-43AA-3CAE-0F37-A65A480621BB}"/>
              </a:ext>
            </a:extLst>
          </p:cNvPr>
          <p:cNvSpPr txBox="1"/>
          <p:nvPr/>
        </p:nvSpPr>
        <p:spPr>
          <a:xfrm>
            <a:off x="1003300" y="2871132"/>
            <a:ext cx="10871200" cy="252376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Rapidly rising secularism</a:t>
            </a:r>
          </a:p>
          <a:p>
            <a:r>
              <a:rPr lang="en-US" sz="2800" dirty="0">
                <a:latin typeface="Arial" panose="020B0604020202020204" pitchFamily="34" charset="0"/>
                <a:cs typeface="Arial" panose="020B0604020202020204" pitchFamily="34" charset="0"/>
              </a:rPr>
              <a:t>Social unrest</a:t>
            </a:r>
          </a:p>
          <a:p>
            <a:r>
              <a:rPr lang="en-US" sz="2800" dirty="0">
                <a:latin typeface="Arial" panose="020B0604020202020204" pitchFamily="34" charset="0"/>
                <a:cs typeface="Arial" panose="020B0604020202020204" pitchFamily="34" charset="0"/>
              </a:rPr>
              <a:t>Military action both formal and ”ad hoc”</a:t>
            </a:r>
          </a:p>
          <a:p>
            <a:r>
              <a:rPr lang="en-US" sz="2800" dirty="0">
                <a:latin typeface="Arial" panose="020B0604020202020204" pitchFamily="34" charset="0"/>
                <a:cs typeface="Arial" panose="020B0604020202020204" pitchFamily="34" charset="0"/>
              </a:rPr>
              <a:t>Loss of faith</a:t>
            </a:r>
          </a:p>
          <a:p>
            <a:r>
              <a:rPr lang="en-US" sz="2800" dirty="0">
                <a:latin typeface="Arial" panose="020B0604020202020204" pitchFamily="34" charset="0"/>
                <a:cs typeface="Arial" panose="020B0604020202020204" pitchFamily="34" charset="0"/>
              </a:rPr>
              <a:t>Economic prosperity AND uncertainty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FFF95B-A6E7-ED90-BF4D-D5C76134C863}"/>
              </a:ext>
            </a:extLst>
          </p:cNvPr>
          <p:cNvSpPr txBox="1"/>
          <p:nvPr/>
        </p:nvSpPr>
        <p:spPr>
          <a:xfrm>
            <a:off x="7620000" y="2819400"/>
            <a:ext cx="4470400" cy="3539430"/>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“For our struggle is not against flesh and blood but against rulers, against the authorities, against the powers of this dark world and against the spiritual forces of evil in the heavenly realms” Eph 6:12</a:t>
            </a:r>
          </a:p>
        </p:txBody>
      </p:sp>
    </p:spTree>
    <p:extLst>
      <p:ext uri="{BB962C8B-B14F-4D97-AF65-F5344CB8AC3E}">
        <p14:creationId xmlns:p14="http://schemas.microsoft.com/office/powerpoint/2010/main" val="7441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76E5-09A1-4129-DB81-96FB6737689B}"/>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12</a:t>
            </a:r>
            <a:endParaRPr lang="en-US" dirty="0"/>
          </a:p>
        </p:txBody>
      </p:sp>
      <p:sp>
        <p:nvSpPr>
          <p:cNvPr id="3" name="TextBox 2">
            <a:extLst>
              <a:ext uri="{FF2B5EF4-FFF2-40B4-BE49-F238E27FC236}">
                <a16:creationId xmlns:a16="http://schemas.microsoft.com/office/drawing/2014/main" id="{216ABDB1-0E96-21BC-F5FC-41C6A4F6FD48}"/>
              </a:ext>
            </a:extLst>
          </p:cNvPr>
          <p:cNvSpPr txBox="1"/>
          <p:nvPr/>
        </p:nvSpPr>
        <p:spPr>
          <a:xfrm>
            <a:off x="431800" y="1550988"/>
            <a:ext cx="81026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SITUATION TODAY continued.</a:t>
            </a:r>
          </a:p>
        </p:txBody>
      </p:sp>
      <p:sp>
        <p:nvSpPr>
          <p:cNvPr id="4" name="TextBox 3">
            <a:extLst>
              <a:ext uri="{FF2B5EF4-FFF2-40B4-BE49-F238E27FC236}">
                <a16:creationId xmlns:a16="http://schemas.microsoft.com/office/drawing/2014/main" id="{73A6934A-CADF-D701-5796-17422D10747A}"/>
              </a:ext>
            </a:extLst>
          </p:cNvPr>
          <p:cNvSpPr txBox="1"/>
          <p:nvPr/>
        </p:nvSpPr>
        <p:spPr>
          <a:xfrm>
            <a:off x="457200" y="2226608"/>
            <a:ext cx="11277600" cy="587853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Sheer Size of the Task</a:t>
            </a:r>
          </a:p>
          <a:p>
            <a:r>
              <a:rPr lang="en-US" sz="2800" dirty="0">
                <a:latin typeface="Arial" panose="020B0604020202020204" pitchFamily="34" charset="0"/>
                <a:cs typeface="Arial" panose="020B0604020202020204" pitchFamily="34" charset="0"/>
              </a:rPr>
              <a:t>“And this Gospel of the kingdom shall be preached in all the world for as a testimony to all nations and then the end will come.”  Matthew 24:14</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24 Million Adventists growing at about 1 million per year or a bit more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8.142 Billion world population growing at about 70-80 million or more.</a:t>
            </a:r>
          </a:p>
          <a:p>
            <a:pPr algn="ctr"/>
            <a:r>
              <a:rPr lang="en-US" sz="4000" dirty="0">
                <a:latin typeface="Arial" panose="020B0604020202020204" pitchFamily="34" charset="0"/>
                <a:cs typeface="Arial" panose="020B0604020202020204" pitchFamily="34" charset="0"/>
              </a:rPr>
              <a:t>THE TASK IS </a:t>
            </a:r>
            <a:r>
              <a:rPr lang="en-US" sz="4000" u="sng" dirty="0">
                <a:solidFill>
                  <a:srgbClr val="FF0000"/>
                </a:solidFill>
                <a:latin typeface="Arial" panose="020B0604020202020204" pitchFamily="34" charset="0"/>
                <a:cs typeface="Arial" panose="020B0604020202020204" pitchFamily="34" charset="0"/>
              </a:rPr>
              <a:t>NOT</a:t>
            </a:r>
            <a:r>
              <a:rPr lang="en-US" sz="4000" dirty="0">
                <a:latin typeface="Arial" panose="020B0604020202020204" pitchFamily="34" charset="0"/>
                <a:cs typeface="Arial" panose="020B0604020202020204" pitchFamily="34" charset="0"/>
              </a:rPr>
              <a:t> DOABLE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98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9922-8FEA-8A99-78EC-0A6B8ACCF16C}"/>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13</a:t>
            </a:r>
            <a:endParaRPr lang="en-US" dirty="0"/>
          </a:p>
        </p:txBody>
      </p:sp>
      <p:sp>
        <p:nvSpPr>
          <p:cNvPr id="3" name="TextBox 2">
            <a:extLst>
              <a:ext uri="{FF2B5EF4-FFF2-40B4-BE49-F238E27FC236}">
                <a16:creationId xmlns:a16="http://schemas.microsoft.com/office/drawing/2014/main" id="{F71670F5-1E3B-2EBB-18DD-678680CA044B}"/>
              </a:ext>
            </a:extLst>
          </p:cNvPr>
          <p:cNvSpPr txBox="1"/>
          <p:nvPr/>
        </p:nvSpPr>
        <p:spPr>
          <a:xfrm>
            <a:off x="1130300" y="1690688"/>
            <a:ext cx="10350500" cy="483209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Gideon’s army of 300 was 0.24% of the 120,000 strong Midianites-  But GOD gave him the victory–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Just like He defeated Jericho’s massive walls, and Egypt’s gods and army, and so much more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Our Adventist army of 24,000,000 is 0.29% of the 8.142000000 world’s population—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AND God will have His Victory again-  </a:t>
            </a:r>
          </a:p>
          <a:p>
            <a:r>
              <a:rPr lang="en-US" sz="2800" dirty="0">
                <a:latin typeface="Arial" panose="020B0604020202020204" pitchFamily="34" charset="0"/>
                <a:cs typeface="Arial" panose="020B0604020202020204" pitchFamily="34" charset="0"/>
              </a:rPr>
              <a:t>				        just like HE </a:t>
            </a:r>
            <a:r>
              <a:rPr lang="en-US" sz="2800" dirty="0">
                <a:solidFill>
                  <a:srgbClr val="FF0000"/>
                </a:solidFill>
                <a:latin typeface="Arial" panose="020B0604020202020204" pitchFamily="34" charset="0"/>
                <a:cs typeface="Arial" panose="020B0604020202020204" pitchFamily="34" charset="0"/>
              </a:rPr>
              <a:t>ALWAYS </a:t>
            </a:r>
            <a:r>
              <a:rPr lang="en-US" sz="2800" dirty="0">
                <a:latin typeface="Arial" panose="020B0604020202020204" pitchFamily="34" charset="0"/>
                <a:cs typeface="Arial" panose="020B0604020202020204" pitchFamily="34" charset="0"/>
              </a:rPr>
              <a:t>HAS BEFORE</a:t>
            </a:r>
          </a:p>
        </p:txBody>
      </p:sp>
    </p:spTree>
    <p:extLst>
      <p:ext uri="{BB962C8B-B14F-4D97-AF65-F5344CB8AC3E}">
        <p14:creationId xmlns:p14="http://schemas.microsoft.com/office/powerpoint/2010/main" val="29342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8393-B843-26BC-02D2-409422E7F8A0}"/>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14</a:t>
            </a:r>
            <a:endParaRPr lang="en-US" dirty="0"/>
          </a:p>
        </p:txBody>
      </p:sp>
      <p:sp>
        <p:nvSpPr>
          <p:cNvPr id="3" name="TextBox 2">
            <a:extLst>
              <a:ext uri="{FF2B5EF4-FFF2-40B4-BE49-F238E27FC236}">
                <a16:creationId xmlns:a16="http://schemas.microsoft.com/office/drawing/2014/main" id="{04BDD7E2-D6D3-D313-3E5C-DC267A73359D}"/>
              </a:ext>
            </a:extLst>
          </p:cNvPr>
          <p:cNvSpPr txBox="1"/>
          <p:nvPr/>
        </p:nvSpPr>
        <p:spPr>
          <a:xfrm>
            <a:off x="1054100" y="1968500"/>
            <a:ext cx="102997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GROUNDED ON THE </a:t>
            </a:r>
            <a:r>
              <a:rPr lang="en-US" sz="3200" dirty="0">
                <a:solidFill>
                  <a:srgbClr val="FF0000"/>
                </a:solidFill>
                <a:latin typeface="Arial" panose="020B0604020202020204" pitchFamily="34" charset="0"/>
                <a:cs typeface="Arial" panose="020B0604020202020204" pitchFamily="34" charset="0"/>
              </a:rPr>
              <a:t>BIBLE</a:t>
            </a:r>
            <a:r>
              <a:rPr lang="en-US" sz="3200" dirty="0">
                <a:latin typeface="Arial" panose="020B0604020202020204" pitchFamily="34" charset="0"/>
                <a:cs typeface="Arial" panose="020B0604020202020204" pitchFamily="34" charset="0"/>
              </a:rPr>
              <a:t> and</a:t>
            </a:r>
          </a:p>
          <a:p>
            <a:endParaRPr lang="en-US" sz="3200" dirty="0">
              <a:latin typeface="Arial" panose="020B0604020202020204" pitchFamily="34" charset="0"/>
              <a:cs typeface="Arial" panose="020B0604020202020204" pitchFamily="34" charset="0"/>
            </a:endParaRPr>
          </a:p>
          <a:p>
            <a:pPr algn="r"/>
            <a:r>
              <a:rPr lang="en-US" sz="3200" dirty="0">
                <a:latin typeface="Arial" panose="020B0604020202020204" pitchFamily="34" charset="0"/>
                <a:cs typeface="Arial" panose="020B0604020202020204" pitchFamily="34" charset="0"/>
              </a:rPr>
              <a:t>FOCUSED ON THE </a:t>
            </a:r>
            <a:r>
              <a:rPr lang="en-US" sz="3200" dirty="0">
                <a:solidFill>
                  <a:srgbClr val="FF0000"/>
                </a:solidFill>
                <a:latin typeface="Arial" panose="020B0604020202020204" pitchFamily="34" charset="0"/>
                <a:cs typeface="Arial" panose="020B0604020202020204" pitchFamily="34" charset="0"/>
              </a:rPr>
              <a:t>MISSION</a:t>
            </a:r>
          </a:p>
        </p:txBody>
      </p:sp>
      <p:sp>
        <p:nvSpPr>
          <p:cNvPr id="5" name="TextBox 4">
            <a:extLst>
              <a:ext uri="{FF2B5EF4-FFF2-40B4-BE49-F238E27FC236}">
                <a16:creationId xmlns:a16="http://schemas.microsoft.com/office/drawing/2014/main" id="{945E58C6-C82E-1346-F413-EAB9CA709AD7}"/>
              </a:ext>
            </a:extLst>
          </p:cNvPr>
          <p:cNvSpPr txBox="1"/>
          <p:nvPr/>
        </p:nvSpPr>
        <p:spPr>
          <a:xfrm>
            <a:off x="1054100" y="4241800"/>
            <a:ext cx="102997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Then choose for yourselves this day whom you will serve.  …But as for me and my household, we will serve the LORD.”  </a:t>
            </a:r>
          </a:p>
        </p:txBody>
      </p:sp>
    </p:spTree>
    <p:extLst>
      <p:ext uri="{BB962C8B-B14F-4D97-AF65-F5344CB8AC3E}">
        <p14:creationId xmlns:p14="http://schemas.microsoft.com/office/powerpoint/2010/main" val="13903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F38B-F0B6-6C3D-9CAC-866EDEFD7551}"/>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13</a:t>
            </a:r>
            <a:endParaRPr lang="en-US" dirty="0"/>
          </a:p>
        </p:txBody>
      </p:sp>
      <p:pic>
        <p:nvPicPr>
          <p:cNvPr id="7" name="Picture 6" descr="A painting of a person with long hair&#10;&#10;AI-generated content may be incorrect.">
            <a:extLst>
              <a:ext uri="{FF2B5EF4-FFF2-40B4-BE49-F238E27FC236}">
                <a16:creationId xmlns:a16="http://schemas.microsoft.com/office/drawing/2014/main" id="{1330C7D0-C071-3C4C-F2D0-F5F76ADEC7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22800" y="1881187"/>
            <a:ext cx="3746500" cy="4683125"/>
          </a:xfrm>
          <a:prstGeom prst="rect">
            <a:avLst/>
          </a:prstGeom>
        </p:spPr>
      </p:pic>
    </p:spTree>
    <p:extLst>
      <p:ext uri="{BB962C8B-B14F-4D97-AF65-F5344CB8AC3E}">
        <p14:creationId xmlns:p14="http://schemas.microsoft.com/office/powerpoint/2010/main" val="143482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0DAB-BC80-5501-35A4-D55B777F887C}"/>
              </a:ext>
            </a:extLst>
          </p:cNvPr>
          <p:cNvSpPr>
            <a:spLocks noGrp="1"/>
          </p:cNvSpPr>
          <p:nvPr>
            <p:ph type="title"/>
          </p:nvPr>
        </p:nvSpPr>
        <p:spPr>
          <a:xfrm>
            <a:off x="838200" y="365125"/>
            <a:ext cx="10515600" cy="7445375"/>
          </a:xfrm>
        </p:spPr>
        <p:txBody>
          <a:bodyPr>
            <a:normAutofit/>
          </a:bodyPr>
          <a:lstStyle/>
          <a:p>
            <a:pPr algn="ctr"/>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br>
              <a:rPr lang="en-US"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West Central Africa Division</a:t>
            </a:r>
            <a:br>
              <a:rPr lang="en-US" sz="40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of</a:t>
            </a:r>
            <a:br>
              <a:rPr lang="en-US" sz="32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The General Conference of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Seventh-day Adventists</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ANNUAL COUNCIL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Accra, Ghana, November 2, 2025</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94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A8F6-29AC-85C8-BDF6-2F85CEC53920}"/>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a:t>
            </a:r>
            <a:endParaRPr lang="en-US" dirty="0"/>
          </a:p>
        </p:txBody>
      </p:sp>
      <p:pic>
        <p:nvPicPr>
          <p:cNvPr id="5" name="Picture 4" descr="&#10;&#10;.">
            <a:extLst>
              <a:ext uri="{FF2B5EF4-FFF2-40B4-BE49-F238E27FC236}">
                <a16:creationId xmlns:a16="http://schemas.microsoft.com/office/drawing/2014/main" id="{E1BC14F0-C4B4-401B-53EB-053E99372E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46900" y="2484569"/>
            <a:ext cx="4897232" cy="3290940"/>
          </a:xfrm>
          <a:prstGeom prst="rect">
            <a:avLst/>
          </a:prstGeom>
        </p:spPr>
      </p:pic>
      <p:sp>
        <p:nvSpPr>
          <p:cNvPr id="6" name="TextBox 5">
            <a:extLst>
              <a:ext uri="{FF2B5EF4-FFF2-40B4-BE49-F238E27FC236}">
                <a16:creationId xmlns:a16="http://schemas.microsoft.com/office/drawing/2014/main" id="{4CCF1B68-A643-B932-46BE-4FA005B9CDD2}"/>
              </a:ext>
            </a:extLst>
          </p:cNvPr>
          <p:cNvSpPr txBox="1"/>
          <p:nvPr/>
        </p:nvSpPr>
        <p:spPr>
          <a:xfrm>
            <a:off x="838200" y="2946400"/>
            <a:ext cx="5687932"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Integrated for </a:t>
            </a:r>
            <a:r>
              <a:rPr lang="en-US" sz="3600" dirty="0">
                <a:solidFill>
                  <a:srgbClr val="FF0000"/>
                </a:solidFill>
                <a:latin typeface="Arial" panose="020B0604020202020204" pitchFamily="34" charset="0"/>
                <a:cs typeface="Arial" panose="020B0604020202020204" pitchFamily="34" charset="0"/>
              </a:rPr>
              <a:t>Battle--</a:t>
            </a:r>
          </a:p>
          <a:p>
            <a:endParaRPr lang="en-US" sz="3600" dirty="0">
              <a:solidFill>
                <a:srgbClr val="FF0000"/>
              </a:solidFill>
              <a:latin typeface="Arial" panose="020B0604020202020204" pitchFamily="34" charset="0"/>
              <a:cs typeface="Arial" panose="020B0604020202020204" pitchFamily="34" charset="0"/>
            </a:endParaRPr>
          </a:p>
          <a:p>
            <a:r>
              <a:rPr lang="en-US" sz="3600" dirty="0">
                <a:solidFill>
                  <a:srgbClr val="FF0000"/>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Integrated for </a:t>
            </a:r>
            <a:r>
              <a:rPr lang="en-US" sz="3600" dirty="0">
                <a:solidFill>
                  <a:srgbClr val="FF0000"/>
                </a:solidFill>
                <a:latin typeface="Arial" panose="020B0604020202020204" pitchFamily="34" charset="0"/>
                <a:cs typeface="Arial" panose="020B0604020202020204" pitchFamily="34" charset="0"/>
              </a:rPr>
              <a:t>Victory</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7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500"/>
                                        <p:tgtEl>
                                          <p:spTgt spid="5"/>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9202-9ED5-9608-8C48-EF939996EC85}"/>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4</a:t>
            </a:r>
            <a:endParaRPr lang="en-US" dirty="0"/>
          </a:p>
        </p:txBody>
      </p:sp>
      <p:sp>
        <p:nvSpPr>
          <p:cNvPr id="5" name="TextBox 4">
            <a:extLst>
              <a:ext uri="{FF2B5EF4-FFF2-40B4-BE49-F238E27FC236}">
                <a16:creationId xmlns:a16="http://schemas.microsoft.com/office/drawing/2014/main" id="{A944CDC0-42E0-1D84-81B5-9365CBAE8A00}"/>
              </a:ext>
            </a:extLst>
          </p:cNvPr>
          <p:cNvSpPr txBox="1"/>
          <p:nvPr/>
        </p:nvSpPr>
        <p:spPr>
          <a:xfrm>
            <a:off x="698500" y="3429000"/>
            <a:ext cx="6096000" cy="954107"/>
          </a:xfrm>
          <a:prstGeom prst="rect">
            <a:avLst/>
          </a:prstGeom>
          <a:noFill/>
        </p:spPr>
        <p:txBody>
          <a:bodyPr wrap="square">
            <a:spAutoFit/>
          </a:bodyPr>
          <a:lstStyle/>
          <a:p>
            <a:pPr marL="0" marR="0" indent="0" algn="l" defTabSz="355600" rtl="0" fontAlgn="auto" latinLnBrk="0" hangingPunct="0">
              <a:lnSpc>
                <a:spcPct val="100000"/>
              </a:lnSpc>
              <a:spcBef>
                <a:spcPts val="4700"/>
              </a:spcBef>
              <a:spcAft>
                <a:spcPts val="0"/>
              </a:spcAft>
              <a:buClrTx/>
              <a:buSzTx/>
              <a:buFontTx/>
              <a:buNone/>
              <a:tabLst/>
            </a:pPr>
            <a:r>
              <a:rPr kumimoji="0" lang="en-US" sz="2800" b="0" i="0" u="none" strike="noStrike" cap="none" spc="0" normalizeH="0" baseline="0" dirty="0">
                <a:ln>
                  <a:noFill/>
                </a:ln>
                <a:solidFill>
                  <a:schemeClr val="accent1">
                    <a:satOff val="-9155"/>
                    <a:lumOff val="-32673"/>
                  </a:schemeClr>
                </a:solidFill>
                <a:effectLst/>
                <a:uFillTx/>
                <a:latin typeface="Arial" panose="020B0604020202020204" pitchFamily="34" charset="0"/>
                <a:cs typeface="Arial" panose="020B0604020202020204" pitchFamily="34" charset="0"/>
                <a:sym typeface="Graphik Light"/>
              </a:rPr>
              <a:t>“The LORD is with you, mighty warrior.”  (Judges 6:12 b) </a:t>
            </a:r>
          </a:p>
        </p:txBody>
      </p:sp>
      <p:pic>
        <p:nvPicPr>
          <p:cNvPr id="7" name="Picture 6" descr="A person in a garment&#10;&#10;AI-generated content may be incorrect.">
            <a:extLst>
              <a:ext uri="{FF2B5EF4-FFF2-40B4-BE49-F238E27FC236}">
                <a16:creationId xmlns:a16="http://schemas.microsoft.com/office/drawing/2014/main" id="{301B325B-E3FF-1E0B-DB21-00572105BB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35799" y="101600"/>
            <a:ext cx="4555495" cy="6858000"/>
          </a:xfrm>
          <a:prstGeom prst="rect">
            <a:avLst/>
          </a:prstGeom>
        </p:spPr>
      </p:pic>
    </p:spTree>
    <p:extLst>
      <p:ext uri="{BB962C8B-B14F-4D97-AF65-F5344CB8AC3E}">
        <p14:creationId xmlns:p14="http://schemas.microsoft.com/office/powerpoint/2010/main" val="2620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8750-4C97-E590-97F8-87C06D4D19DC}"/>
              </a:ext>
            </a:extLst>
          </p:cNvPr>
          <p:cNvSpPr>
            <a:spLocks noGrp="1"/>
          </p:cNvSpPr>
          <p:nvPr>
            <p:ph type="title"/>
          </p:nvPr>
        </p:nvSpPr>
        <p:spPr>
          <a:xfrm>
            <a:off x="838200" y="682625"/>
            <a:ext cx="10515600" cy="1325563"/>
          </a:xfrm>
        </p:spPr>
        <p:txBody>
          <a:bodyPr>
            <a:normAutofit fontScale="90000"/>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3600" dirty="0">
                <a:solidFill>
                  <a:schemeClr val="accent1">
                    <a:satOff val="-9155"/>
                    <a:lumOff val="-32673"/>
                  </a:schemeClr>
                </a:solidFill>
                <a:latin typeface="Arial" panose="020B0604020202020204" pitchFamily="34" charset="0"/>
                <a:cs typeface="Arial" panose="020B0604020202020204" pitchFamily="34" charset="0"/>
                <a:sym typeface="Graphik Light"/>
              </a:rPr>
              <a:t>INTEGRATION begins at the TOP</a:t>
            </a:r>
            <a:br>
              <a:rPr lang="en-US" sz="3600" dirty="0">
                <a:solidFill>
                  <a:schemeClr val="accent1">
                    <a:satOff val="-9155"/>
                    <a:lumOff val="-32673"/>
                  </a:schemeClr>
                </a:solidFill>
                <a:latin typeface="Arial" panose="020B0604020202020204" pitchFamily="34" charset="0"/>
                <a:cs typeface="Arial" panose="020B0604020202020204" pitchFamily="34" charset="0"/>
                <a:sym typeface="Graphik Light"/>
              </a:rPr>
            </a:br>
            <a:endParaRPr lang="en-US" sz="3600" dirty="0"/>
          </a:p>
        </p:txBody>
      </p:sp>
      <p:sp>
        <p:nvSpPr>
          <p:cNvPr id="3" name="TextBox 2">
            <a:extLst>
              <a:ext uri="{FF2B5EF4-FFF2-40B4-BE49-F238E27FC236}">
                <a16:creationId xmlns:a16="http://schemas.microsoft.com/office/drawing/2014/main" id="{DA251EC5-5B62-A473-5904-E9F882A892FE}"/>
              </a:ext>
            </a:extLst>
          </p:cNvPr>
          <p:cNvSpPr txBox="1"/>
          <p:nvPr/>
        </p:nvSpPr>
        <p:spPr>
          <a:xfrm>
            <a:off x="977900" y="1928058"/>
            <a:ext cx="10668000" cy="5539978"/>
          </a:xfrm>
          <a:prstGeom prst="rect">
            <a:avLst/>
          </a:prstGeom>
          <a:noFill/>
        </p:spPr>
        <p:txBody>
          <a:bodyPr wrap="square" rtlCol="0">
            <a:spAutoFit/>
          </a:bodyPr>
          <a:lstStyle/>
          <a:p>
            <a:pPr marL="457200" indent="-457200">
              <a:buFont typeface="Wingdings" pitchFamily="2" charset="2"/>
              <a:buChar char="Ø"/>
            </a:pPr>
            <a:r>
              <a:rPr lang="en-US" sz="2800" dirty="0">
                <a:latin typeface="Arial" panose="020B0604020202020204" pitchFamily="34" charset="0"/>
                <a:cs typeface="Arial" panose="020B0604020202020204" pitchFamily="34" charset="0"/>
              </a:rPr>
              <a:t>Gideon </a:t>
            </a:r>
            <a:r>
              <a:rPr lang="en-US" sz="2800" dirty="0">
                <a:solidFill>
                  <a:srgbClr val="FF0000"/>
                </a:solidFill>
                <a:latin typeface="Arial" panose="020B0604020202020204" pitchFamily="34" charset="0"/>
                <a:cs typeface="Arial" panose="020B0604020202020204" pitchFamily="34" charset="0"/>
              </a:rPr>
              <a:t>is not</a:t>
            </a:r>
            <a:r>
              <a:rPr lang="en-US" sz="2800" dirty="0">
                <a:latin typeface="Arial" panose="020B0604020202020204" pitchFamily="34" charset="0"/>
                <a:cs typeface="Arial" panose="020B0604020202020204" pitchFamily="34" charset="0"/>
              </a:rPr>
              <a:t> at the top-- He is from the </a:t>
            </a:r>
            <a:r>
              <a:rPr lang="en-US" sz="2800" dirty="0">
                <a:solidFill>
                  <a:srgbClr val="FF0000"/>
                </a:solidFill>
                <a:latin typeface="Arial" panose="020B0604020202020204" pitchFamily="34" charset="0"/>
                <a:cs typeface="Arial" panose="020B0604020202020204" pitchFamily="34" charset="0"/>
              </a:rPr>
              <a:t>smallest</a:t>
            </a:r>
            <a:r>
              <a:rPr lang="en-US" sz="2800" dirty="0">
                <a:latin typeface="Arial" panose="020B0604020202020204" pitchFamily="34" charset="0"/>
                <a:cs typeface="Arial" panose="020B0604020202020204" pitchFamily="34" charset="0"/>
              </a:rPr>
              <a:t> family in his tribe, and the </a:t>
            </a:r>
            <a:r>
              <a:rPr lang="en-US" sz="2800" dirty="0">
                <a:solidFill>
                  <a:srgbClr val="FF0000"/>
                </a:solidFill>
                <a:latin typeface="Arial" panose="020B0604020202020204" pitchFamily="34" charset="0"/>
                <a:cs typeface="Arial" panose="020B0604020202020204" pitchFamily="34" charset="0"/>
              </a:rPr>
              <a:t>youngest</a:t>
            </a:r>
            <a:r>
              <a:rPr lang="en-US" sz="2800" dirty="0">
                <a:latin typeface="Arial" panose="020B0604020202020204" pitchFamily="34" charset="0"/>
                <a:cs typeface="Arial" panose="020B0604020202020204" pitchFamily="34" charset="0"/>
              </a:rPr>
              <a:t> member of the family.</a:t>
            </a:r>
          </a:p>
          <a:p>
            <a:r>
              <a:rPr lang="en-US" sz="2800" dirty="0">
                <a:latin typeface="Arial" panose="020B0604020202020204" pitchFamily="34" charset="0"/>
                <a:cs typeface="Arial" panose="020B0604020202020204" pitchFamily="34" charset="0"/>
              </a:rPr>
              <a:t> </a:t>
            </a:r>
          </a:p>
          <a:p>
            <a:pPr marL="457200" indent="-457200">
              <a:buFont typeface="Wingdings" pitchFamily="2" charset="2"/>
              <a:buChar char="Ø"/>
            </a:pPr>
            <a:r>
              <a:rPr lang="en-US" sz="2800" dirty="0">
                <a:latin typeface="Arial" panose="020B0604020202020204" pitchFamily="34" charset="0"/>
                <a:cs typeface="Arial" panose="020B0604020202020204" pitchFamily="34" charset="0"/>
              </a:rPr>
              <a:t>God </a:t>
            </a:r>
            <a:r>
              <a:rPr lang="en-US" sz="2800" dirty="0">
                <a:solidFill>
                  <a:srgbClr val="FF0000"/>
                </a:solidFill>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at the top and He </a:t>
            </a:r>
            <a:r>
              <a:rPr lang="en-US" sz="2800" dirty="0">
                <a:solidFill>
                  <a:srgbClr val="FF0000"/>
                </a:solidFill>
                <a:latin typeface="Arial" panose="020B0604020202020204" pitchFamily="34" charset="0"/>
                <a:cs typeface="Arial" panose="020B0604020202020204" pitchFamily="34" charset="0"/>
              </a:rPr>
              <a:t>invites</a:t>
            </a:r>
            <a:r>
              <a:rPr lang="en-US" sz="2800" dirty="0">
                <a:latin typeface="Arial" panose="020B0604020202020204" pitchFamily="34" charset="0"/>
                <a:cs typeface="Arial" panose="020B0604020202020204" pitchFamily="34" charset="0"/>
              </a:rPr>
              <a:t> Gideon into integration with HIM. </a:t>
            </a:r>
          </a:p>
          <a:p>
            <a:endParaRPr lang="en-US" sz="2800" dirty="0">
              <a:latin typeface="Arial" panose="020B0604020202020204" pitchFamily="34" charset="0"/>
              <a:cs typeface="Arial" panose="020B0604020202020204" pitchFamily="34" charset="0"/>
            </a:endParaRPr>
          </a:p>
          <a:p>
            <a:pPr marL="457200" indent="-457200">
              <a:buFont typeface="Wingdings" pitchFamily="2" charset="2"/>
              <a:buChar char="Ø"/>
            </a:pPr>
            <a:r>
              <a:rPr lang="en-US" sz="2800" dirty="0">
                <a:latin typeface="Arial" panose="020B0604020202020204" pitchFamily="34" charset="0"/>
                <a:cs typeface="Arial" panose="020B0604020202020204" pitchFamily="34" charset="0"/>
              </a:rPr>
              <a:t>The LORD rarely invites leaders into integration with HIM who are already convinced of their ability-</a:t>
            </a:r>
          </a:p>
          <a:p>
            <a:endParaRPr lang="en-US" sz="2800" dirty="0">
              <a:latin typeface="Arial" panose="020B0604020202020204" pitchFamily="34" charset="0"/>
              <a:cs typeface="Arial" panose="020B0604020202020204" pitchFamily="34" charset="0"/>
            </a:endParaRPr>
          </a:p>
          <a:p>
            <a:pPr marL="457200" indent="-457200">
              <a:buFont typeface="Wingdings" pitchFamily="2" charset="2"/>
              <a:buChar char="Ø"/>
            </a:pPr>
            <a:r>
              <a:rPr lang="en-US" sz="2800" dirty="0">
                <a:latin typeface="Arial" panose="020B0604020202020204" pitchFamily="34" charset="0"/>
                <a:cs typeface="Arial" panose="020B0604020202020204" pitchFamily="34" charset="0"/>
              </a:rPr>
              <a:t> Moses, Joshua, David, Isaiah, Jeremiah, Daniel, Joseph.  And 11 of the disciples.  </a:t>
            </a:r>
          </a:p>
          <a:p>
            <a:pPr marL="457200" indent="-457200">
              <a:buFont typeface="Wingdings" pitchFamily="2" charset="2"/>
              <a:buChar char="Ø"/>
            </a:pP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4784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F153-14B4-086C-3CB1-574907060566}"/>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6</a:t>
            </a:r>
            <a:endParaRPr lang="en-US" dirty="0"/>
          </a:p>
        </p:txBody>
      </p:sp>
      <p:sp>
        <p:nvSpPr>
          <p:cNvPr id="3" name="TextBox 2">
            <a:extLst>
              <a:ext uri="{FF2B5EF4-FFF2-40B4-BE49-F238E27FC236}">
                <a16:creationId xmlns:a16="http://schemas.microsoft.com/office/drawing/2014/main" id="{5709B691-F25A-2053-9F6C-9AEED4B9838C}"/>
              </a:ext>
            </a:extLst>
          </p:cNvPr>
          <p:cNvSpPr txBox="1"/>
          <p:nvPr/>
        </p:nvSpPr>
        <p:spPr>
          <a:xfrm>
            <a:off x="197590" y="1943100"/>
            <a:ext cx="11796819" cy="5273238"/>
          </a:xfrm>
          <a:prstGeom prst="rect">
            <a:avLst/>
          </a:prstGeom>
          <a:noFill/>
        </p:spPr>
        <p:txBody>
          <a:bodyPr wrap="none" rtlCol="0">
            <a:spAutoFit/>
          </a:bodyPr>
          <a:lstStyle/>
          <a:p>
            <a:pPr defTabSz="355600" hangingPunct="0">
              <a:spcBef>
                <a:spcPts val="4700"/>
              </a:spcBef>
            </a:pPr>
            <a:r>
              <a:rPr kumimoji="0" lang="en-US" sz="2800" b="0" i="0" u="none" strike="noStrike" cap="none" spc="0" normalizeH="0" baseline="0" dirty="0">
                <a:ln>
                  <a:noFill/>
                </a:ln>
                <a:solidFill>
                  <a:schemeClr val="accent1">
                    <a:satOff val="-9155"/>
                    <a:lumOff val="-32673"/>
                  </a:schemeClr>
                </a:solidFill>
                <a:effectLst/>
                <a:uFillTx/>
                <a:latin typeface="Arial" panose="020B0604020202020204" pitchFamily="34" charset="0"/>
                <a:cs typeface="Arial" panose="020B0604020202020204" pitchFamily="34" charset="0"/>
                <a:sym typeface="Graphik Light"/>
              </a:rPr>
              <a:t>Seven years of oppression from Midian, Amalekites and others.</a:t>
            </a:r>
          </a:p>
          <a:p>
            <a:pPr defTabSz="355600" hangingPunct="0">
              <a:spcBef>
                <a:spcPts val="4700"/>
              </a:spcBef>
            </a:pPr>
            <a:r>
              <a:rPr lang="en-US" sz="2800" dirty="0">
                <a:latin typeface="Arial" panose="020B0604020202020204" pitchFamily="34" charset="0"/>
                <a:cs typeface="Arial" panose="020B0604020202020204" pitchFamily="34" charset="0"/>
              </a:rPr>
              <a:t>			Destroyed crops, stole food, stole cattle, sheep, donkeys</a:t>
            </a:r>
          </a:p>
          <a:p>
            <a:pPr defTabSz="355600" hangingPunct="0">
              <a:spcBef>
                <a:spcPts val="4700"/>
              </a:spcBef>
            </a:pPr>
            <a:r>
              <a:rPr kumimoji="0" lang="en-US" sz="2800" b="0" i="0" u="none" strike="noStrike" cap="none" spc="0" normalizeH="0" baseline="0" dirty="0">
                <a:ln>
                  <a:noFill/>
                </a:ln>
                <a:solidFill>
                  <a:schemeClr val="accent1">
                    <a:satOff val="-9155"/>
                    <a:lumOff val="-32673"/>
                  </a:schemeClr>
                </a:solidFill>
                <a:effectLst/>
                <a:uFillTx/>
                <a:latin typeface="Arial" panose="020B0604020202020204" pitchFamily="34" charset="0"/>
                <a:cs typeface="Arial" panose="020B0604020202020204" pitchFamily="34" charset="0"/>
                <a:sym typeface="Graphik Light"/>
              </a:rPr>
              <a:t>			</a:t>
            </a:r>
            <a:r>
              <a:rPr lang="en-US" sz="2800" dirty="0">
                <a:latin typeface="Arial" panose="020B0604020202020204" pitchFamily="34" charset="0"/>
                <a:cs typeface="Arial" panose="020B0604020202020204" pitchFamily="34" charset="0"/>
              </a:rPr>
              <a:t>left nothing for the Israelites and forced them into caves for shelter</a:t>
            </a:r>
          </a:p>
          <a:p>
            <a:pPr defTabSz="355600" hangingPunct="0">
              <a:spcBef>
                <a:spcPts val="4700"/>
              </a:spcBef>
            </a:pPr>
            <a:r>
              <a:rPr lang="en-US" sz="4000" dirty="0">
                <a:latin typeface="Arial" panose="020B0604020202020204" pitchFamily="34" charset="0"/>
                <a:cs typeface="Arial" panose="020B0604020202020204" pitchFamily="34" charset="0"/>
              </a:rPr>
              <a:t>BECAUSE ISRAEL HAD FORSAKEN THE LORD </a:t>
            </a:r>
          </a:p>
          <a:p>
            <a:pPr defTabSz="355600" hangingPunct="0">
              <a:spcBef>
                <a:spcPts val="4700"/>
              </a:spcBef>
            </a:pPr>
            <a:endParaRPr kumimoji="0" lang="en-US" sz="2800" b="0" i="0" u="none" strike="noStrike" cap="none" spc="0" normalizeH="0" baseline="0" dirty="0">
              <a:ln>
                <a:noFill/>
              </a:ln>
              <a:solidFill>
                <a:schemeClr val="accent1">
                  <a:satOff val="-9155"/>
                  <a:lumOff val="-32673"/>
                </a:schemeClr>
              </a:solidFill>
              <a:effectLst/>
              <a:uFillTx/>
              <a:latin typeface="Graphik-Light"/>
              <a:ea typeface="Graphik-Light"/>
              <a:cs typeface="Graphik-Light"/>
              <a:sym typeface="Graphik Light"/>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8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EEFD-E34E-B978-FBC4-C8E2C4E9C8E8}"/>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7</a:t>
            </a:r>
            <a:endParaRPr lang="en-US" dirty="0"/>
          </a:p>
        </p:txBody>
      </p:sp>
      <p:sp>
        <p:nvSpPr>
          <p:cNvPr id="3" name="TextBox 2">
            <a:extLst>
              <a:ext uri="{FF2B5EF4-FFF2-40B4-BE49-F238E27FC236}">
                <a16:creationId xmlns:a16="http://schemas.microsoft.com/office/drawing/2014/main" id="{E0BA6124-0D31-DA08-9CE0-6BC68D8A0A5A}"/>
              </a:ext>
            </a:extLst>
          </p:cNvPr>
          <p:cNvSpPr txBox="1"/>
          <p:nvPr/>
        </p:nvSpPr>
        <p:spPr>
          <a:xfrm>
            <a:off x="114300" y="1360488"/>
            <a:ext cx="12192000" cy="5814412"/>
          </a:xfrm>
          <a:prstGeom prst="rect">
            <a:avLst/>
          </a:prstGeom>
          <a:noFill/>
        </p:spPr>
        <p:txBody>
          <a:bodyPr wrap="square" rtlCol="0">
            <a:spAutoFit/>
          </a:bodyPr>
          <a:lstStyle/>
          <a:p>
            <a:pPr algn="ctr" defTabSz="355600" hangingPunct="0">
              <a:spcBef>
                <a:spcPts val="4700"/>
              </a:spcBef>
            </a:pPr>
            <a:r>
              <a:rPr kumimoji="0" lang="en-US" sz="2800" b="0" i="0" u="none" strike="noStrike" cap="none" spc="0" normalizeH="0" baseline="0" dirty="0">
                <a:ln>
                  <a:noFill/>
                </a:ln>
                <a:solidFill>
                  <a:schemeClr val="accent1">
                    <a:satOff val="-9155"/>
                    <a:lumOff val="-32673"/>
                  </a:schemeClr>
                </a:solidFill>
                <a:effectLst/>
                <a:uFillTx/>
                <a:latin typeface="Arial" panose="020B0604020202020204" pitchFamily="34" charset="0"/>
                <a:cs typeface="Arial" panose="020B0604020202020204" pitchFamily="34" charset="0"/>
                <a:sym typeface="Graphik Light"/>
              </a:rPr>
              <a:t>TESTING THE INTEGRATION</a:t>
            </a:r>
          </a:p>
          <a:p>
            <a:pPr marL="742950" indent="-742950" defTabSz="355600" hangingPunct="0">
              <a:spcBef>
                <a:spcPts val="4700"/>
              </a:spcBef>
              <a:buFontTx/>
              <a:buAutoNum type="arabicPeriod"/>
            </a:pPr>
            <a:r>
              <a:rPr lang="en-US" sz="2400" dirty="0">
                <a:latin typeface="Arial" panose="020B0604020202020204" pitchFamily="34" charset="0"/>
                <a:cs typeface="Arial" panose="020B0604020202020204" pitchFamily="34" charset="0"/>
              </a:rPr>
              <a:t>Obedience in removing his father’s altar to Baal, and the Asherah pole.  Replacing it with an altar to the LORD. </a:t>
            </a:r>
          </a:p>
          <a:p>
            <a:pPr marL="742950" indent="-742950" defTabSz="355600" hangingPunct="0">
              <a:spcBef>
                <a:spcPts val="4700"/>
              </a:spcBef>
              <a:buFontTx/>
              <a:buAutoNum type="arabicPeriod"/>
            </a:pPr>
            <a:r>
              <a:rPr lang="en-US" sz="2400" dirty="0">
                <a:latin typeface="Arial" panose="020B0604020202020204" pitchFamily="34" charset="0"/>
                <a:cs typeface="Arial" panose="020B0604020202020204" pitchFamily="34" charset="0"/>
              </a:rPr>
              <a:t>Testing with the wet fleece and dry ground---and the dry fleece and wet ground</a:t>
            </a:r>
          </a:p>
          <a:p>
            <a:pPr marL="742950" indent="-742950" defTabSz="355600" hangingPunct="0">
              <a:spcBef>
                <a:spcPts val="4700"/>
              </a:spcBef>
              <a:buFontTx/>
              <a:buAutoNum type="arabicPeriod"/>
            </a:pPr>
            <a:r>
              <a:rPr lang="en-US" sz="2400" dirty="0">
                <a:latin typeface="Arial" panose="020B0604020202020204" pitchFamily="34" charset="0"/>
                <a:cs typeface="Arial" panose="020B0604020202020204" pitchFamily="34" charset="0"/>
              </a:rPr>
              <a:t>Too many soldiers. Send the scared men home.  BUT--</a:t>
            </a:r>
          </a:p>
          <a:p>
            <a:pPr marL="742950" indent="-742950" defTabSz="355600" hangingPunct="0">
              <a:spcBef>
                <a:spcPts val="4700"/>
              </a:spcBef>
              <a:buFontTx/>
              <a:buAutoNum type="arabicPeriod"/>
            </a:pPr>
            <a:r>
              <a:rPr lang="en-US" sz="2400" dirty="0">
                <a:latin typeface="Arial" panose="020B0604020202020204" pitchFamily="34" charset="0"/>
                <a:cs typeface="Arial" panose="020B0604020202020204" pitchFamily="34" charset="0"/>
              </a:rPr>
              <a:t>Still too many soldiers</a:t>
            </a:r>
          </a:p>
          <a:p>
            <a:pPr defTabSz="355600" hangingPunct="0">
              <a:spcBef>
                <a:spcPts val="4700"/>
              </a:spcBef>
            </a:pPr>
            <a:endParaRPr kumimoji="0" lang="en-US" sz="2800" b="0" i="0" u="none" strike="noStrike" cap="none" spc="0" normalizeH="0" baseline="0" dirty="0">
              <a:ln>
                <a:noFill/>
              </a:ln>
              <a:solidFill>
                <a:schemeClr val="accent1">
                  <a:satOff val="-9155"/>
                  <a:lumOff val="-32673"/>
                </a:schemeClr>
              </a:solidFill>
              <a:effectLst/>
              <a:uFillTx/>
              <a:latin typeface="Arial" panose="020B0604020202020204" pitchFamily="34" charset="0"/>
              <a:cs typeface="Arial" panose="020B0604020202020204" pitchFamily="34" charset="0"/>
              <a:sym typeface="Graphik Light"/>
            </a:endParaRPr>
          </a:p>
        </p:txBody>
      </p:sp>
      <p:pic>
        <p:nvPicPr>
          <p:cNvPr id="5" name="Picture 4" descr="A stream in the woods&#10;&#10;AI-generated content may be incorrect.">
            <a:extLst>
              <a:ext uri="{FF2B5EF4-FFF2-40B4-BE49-F238E27FC236}">
                <a16:creationId xmlns:a16="http://schemas.microsoft.com/office/drawing/2014/main" id="{8833F8DB-BEC0-F528-7EE6-4303087913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40758" y="4351865"/>
            <a:ext cx="3436942" cy="2291294"/>
          </a:xfrm>
          <a:prstGeom prst="rect">
            <a:avLst/>
          </a:prstGeom>
        </p:spPr>
      </p:pic>
    </p:spTree>
    <p:extLst>
      <p:ext uri="{BB962C8B-B14F-4D97-AF65-F5344CB8AC3E}">
        <p14:creationId xmlns:p14="http://schemas.microsoft.com/office/powerpoint/2010/main" val="23006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500" fill="hold"/>
                                        <p:tgtEl>
                                          <p:spTgt spid="5"/>
                                        </p:tgtEl>
                                        <p:attrNameLst>
                                          <p:attrName>ppt_x</p:attrName>
                                        </p:attrNameLst>
                                      </p:cBhvr>
                                      <p:tavLst>
                                        <p:tav tm="0">
                                          <p:val>
                                            <p:strVal val="0-#ppt_w/2"/>
                                          </p:val>
                                        </p:tav>
                                        <p:tav tm="100000">
                                          <p:val>
                                            <p:strVal val="#ppt_x"/>
                                          </p:val>
                                        </p:tav>
                                      </p:tavLst>
                                    </p:anim>
                                    <p:anim calcmode="lin" valueType="num">
                                      <p:cBhvr additive="base">
                                        <p:cTn id="3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10E90-0763-5E3F-55A4-FF32C9311BDB}"/>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8</a:t>
            </a:r>
            <a:endParaRPr lang="en-US" dirty="0"/>
          </a:p>
        </p:txBody>
      </p:sp>
      <p:sp>
        <p:nvSpPr>
          <p:cNvPr id="3" name="TextBox 2">
            <a:extLst>
              <a:ext uri="{FF2B5EF4-FFF2-40B4-BE49-F238E27FC236}">
                <a16:creationId xmlns:a16="http://schemas.microsoft.com/office/drawing/2014/main" id="{612E36EB-6815-76CD-7551-80F1AF12B924}"/>
              </a:ext>
            </a:extLst>
          </p:cNvPr>
          <p:cNvSpPr txBox="1"/>
          <p:nvPr/>
        </p:nvSpPr>
        <p:spPr>
          <a:xfrm>
            <a:off x="990600" y="2362200"/>
            <a:ext cx="10515600"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three hundred chosen men not only possessed courage and self-control, they were men of faith.  They had not defiled themselves with idolatry.  God could direct them and through them He could work deliverance for Israel.  God is honored not so much by great numbers as by the character of those who serve him.”  </a:t>
            </a:r>
            <a:r>
              <a:rPr lang="en-US" sz="2800" u="sng" dirty="0">
                <a:latin typeface="Arial" panose="020B0604020202020204" pitchFamily="34" charset="0"/>
                <a:cs typeface="Arial" panose="020B0604020202020204" pitchFamily="34" charset="0"/>
              </a:rPr>
              <a:t>The Beginning of the End</a:t>
            </a:r>
            <a:r>
              <a:rPr lang="en-US" sz="2800" dirty="0">
                <a:latin typeface="Arial" panose="020B0604020202020204" pitchFamily="34" charset="0"/>
                <a:cs typeface="Arial" panose="020B0604020202020204" pitchFamily="34" charset="0"/>
              </a:rPr>
              <a:t> p 277b (Patriarchs and Prophets)</a:t>
            </a:r>
          </a:p>
        </p:txBody>
      </p:sp>
    </p:spTree>
    <p:extLst>
      <p:ext uri="{BB962C8B-B14F-4D97-AF65-F5344CB8AC3E}">
        <p14:creationId xmlns:p14="http://schemas.microsoft.com/office/powerpoint/2010/main" val="32350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B231-D0E1-1F8F-EB90-FF5859E778E1}"/>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Integrated for </a:t>
            </a:r>
            <a:r>
              <a:rPr lang="en-US" u="sng" dirty="0">
                <a:solidFill>
                  <a:srgbClr val="FF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9</a:t>
            </a:r>
            <a:endParaRPr lang="en-US" dirty="0"/>
          </a:p>
        </p:txBody>
      </p:sp>
      <p:sp>
        <p:nvSpPr>
          <p:cNvPr id="3" name="TextBox 2">
            <a:extLst>
              <a:ext uri="{FF2B5EF4-FFF2-40B4-BE49-F238E27FC236}">
                <a16:creationId xmlns:a16="http://schemas.microsoft.com/office/drawing/2014/main" id="{7A4D5F55-4751-9D3D-0FD7-07D5ABC35F30}"/>
              </a:ext>
            </a:extLst>
          </p:cNvPr>
          <p:cNvSpPr txBox="1"/>
          <p:nvPr/>
        </p:nvSpPr>
        <p:spPr>
          <a:xfrm>
            <a:off x="965200" y="1690688"/>
            <a:ext cx="6464300" cy="800219"/>
          </a:xfrm>
          <a:prstGeom prst="rect">
            <a:avLst/>
          </a:prstGeom>
          <a:noFill/>
        </p:spPr>
        <p:txBody>
          <a:bodyPr wrap="square" rtlCol="0">
            <a:spAutoFit/>
          </a:bodyPr>
          <a:lstStyle/>
          <a:p>
            <a:r>
              <a:rPr lang="en-US" sz="2800" dirty="0">
                <a:solidFill>
                  <a:schemeClr val="accent1">
                    <a:satOff val="-9155"/>
                    <a:lumOff val="-32673"/>
                  </a:schemeClr>
                </a:solidFill>
                <a:latin typeface="Arial" panose="020B0604020202020204" pitchFamily="34" charset="0"/>
                <a:cs typeface="Arial" panose="020B0604020202020204" pitchFamily="34" charset="0"/>
                <a:sym typeface="Graphik Light"/>
              </a:rPr>
              <a:t>THE POWER OF INTEGRATION </a:t>
            </a:r>
          </a:p>
          <a:p>
            <a:endParaRPr lang="en-US" dirty="0"/>
          </a:p>
        </p:txBody>
      </p:sp>
      <p:sp>
        <p:nvSpPr>
          <p:cNvPr id="4" name="TextBox 3">
            <a:extLst>
              <a:ext uri="{FF2B5EF4-FFF2-40B4-BE49-F238E27FC236}">
                <a16:creationId xmlns:a16="http://schemas.microsoft.com/office/drawing/2014/main" id="{8CBD6832-9561-86C8-7D91-CA5B21F434C1}"/>
              </a:ext>
            </a:extLst>
          </p:cNvPr>
          <p:cNvSpPr txBox="1"/>
          <p:nvPr/>
        </p:nvSpPr>
        <p:spPr>
          <a:xfrm>
            <a:off x="1092200" y="2743200"/>
            <a:ext cx="9664700" cy="3021340"/>
          </a:xfrm>
          <a:prstGeom prst="rect">
            <a:avLst/>
          </a:prstGeom>
          <a:noFill/>
        </p:spPr>
        <p:txBody>
          <a:bodyPr wrap="square" rtlCol="0">
            <a:spAutoFit/>
          </a:bodyPr>
          <a:lstStyle/>
          <a:p>
            <a:pPr marL="457200" indent="-457200" defTabSz="355600" hangingPunct="0">
              <a:spcBef>
                <a:spcPts val="4700"/>
              </a:spcBef>
              <a:buFont typeface="Wingdings" pitchFamily="2" charset="2"/>
              <a:buChar char="Ø"/>
            </a:pPr>
            <a:r>
              <a:rPr lang="en-US" sz="2800" dirty="0">
                <a:latin typeface="Arial" panose="020B0604020202020204" pitchFamily="34" charset="0"/>
                <a:cs typeface="Arial" panose="020B0604020202020204" pitchFamily="34" charset="0"/>
              </a:rPr>
              <a:t>Few in number</a:t>
            </a:r>
          </a:p>
          <a:p>
            <a:pPr marL="457200" indent="-457200" defTabSz="355600" hangingPunct="0">
              <a:spcBef>
                <a:spcPts val="4700"/>
              </a:spcBef>
              <a:buFont typeface="Wingdings" pitchFamily="2" charset="2"/>
              <a:buChar char="Ø"/>
            </a:pPr>
            <a:r>
              <a:rPr lang="en-US" sz="2800" dirty="0">
                <a:latin typeface="Arial" panose="020B0604020202020204" pitchFamily="34" charset="0"/>
                <a:cs typeface="Arial" panose="020B0604020202020204" pitchFamily="34" charset="0"/>
              </a:rPr>
              <a:t>Not trained in warfare</a:t>
            </a:r>
          </a:p>
          <a:p>
            <a:pPr marL="457200" indent="-457200" defTabSz="355600" hangingPunct="0">
              <a:spcBef>
                <a:spcPts val="4700"/>
              </a:spcBef>
              <a:buFont typeface="Wingdings" pitchFamily="2" charset="2"/>
              <a:buChar char="Ø"/>
            </a:pPr>
            <a:r>
              <a:rPr lang="en-US" sz="2800" dirty="0">
                <a:solidFill>
                  <a:schemeClr val="accent1">
                    <a:satOff val="-9155"/>
                    <a:lumOff val="-32673"/>
                  </a:schemeClr>
                </a:solidFill>
                <a:latin typeface="Arial" panose="020B0604020202020204" pitchFamily="34" charset="0"/>
                <a:cs typeface="Arial" panose="020B0604020202020204" pitchFamily="34" charset="0"/>
                <a:sym typeface="Graphik Light"/>
              </a:rPr>
              <a:t>Strange weaponry– no swords, no spears, no cattle prods, nothing but torches, trumpets and </a:t>
            </a:r>
            <a:r>
              <a:rPr lang="en-US" sz="2800" dirty="0">
                <a:latin typeface="Arial" panose="020B0604020202020204" pitchFamily="34" charset="0"/>
                <a:cs typeface="Arial" panose="020B0604020202020204" pitchFamily="34" charset="0"/>
              </a:rPr>
              <a:t>pottery</a:t>
            </a:r>
            <a:endParaRPr lang="en-US" sz="2800" dirty="0"/>
          </a:p>
        </p:txBody>
      </p:sp>
      <p:pic>
        <p:nvPicPr>
          <p:cNvPr id="9" name="Picture 8" descr="A close up of a flame&#10;&#10;AI-generated content may be incorrect.">
            <a:extLst>
              <a:ext uri="{FF2B5EF4-FFF2-40B4-BE49-F238E27FC236}">
                <a16:creationId xmlns:a16="http://schemas.microsoft.com/office/drawing/2014/main" id="{7E5E6EFE-A1ED-5B1C-4AD5-97CC97B1E2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3850" y="1380392"/>
            <a:ext cx="2885230" cy="1921608"/>
          </a:xfrm>
          <a:prstGeom prst="rect">
            <a:avLst/>
          </a:prstGeom>
        </p:spPr>
      </p:pic>
      <p:pic>
        <p:nvPicPr>
          <p:cNvPr id="12" name="Picture 11" descr="A horn of a ram&#10;&#10;AI-generated content may be incorrect.">
            <a:extLst>
              <a:ext uri="{FF2B5EF4-FFF2-40B4-BE49-F238E27FC236}">
                <a16:creationId xmlns:a16="http://schemas.microsoft.com/office/drawing/2014/main" id="{6DCB7C58-1FC7-8D07-E250-4DE50C810C5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16716" y="2731751"/>
            <a:ext cx="1937544" cy="1937544"/>
          </a:xfrm>
          <a:prstGeom prst="rect">
            <a:avLst/>
          </a:prstGeom>
        </p:spPr>
      </p:pic>
      <p:pic>
        <p:nvPicPr>
          <p:cNvPr id="17" name="Picture 16" descr="A close-up of a pot&#10;&#10;AI-generated content may be incorrect.">
            <a:extLst>
              <a:ext uri="{FF2B5EF4-FFF2-40B4-BE49-F238E27FC236}">
                <a16:creationId xmlns:a16="http://schemas.microsoft.com/office/drawing/2014/main" id="{0396244B-7908-9AD1-ABD5-940F845706C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040144" y="5232910"/>
            <a:ext cx="2032000" cy="1524269"/>
          </a:xfrm>
          <a:prstGeom prst="rect">
            <a:avLst/>
          </a:prstGeom>
        </p:spPr>
      </p:pic>
    </p:spTree>
    <p:extLst>
      <p:ext uri="{BB962C8B-B14F-4D97-AF65-F5344CB8AC3E}">
        <p14:creationId xmlns:p14="http://schemas.microsoft.com/office/powerpoint/2010/main" val="36340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0-#ppt_w/2"/>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9"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TotalTime>
  <Words>809</Words>
  <Application>Microsoft Macintosh PowerPoint</Application>
  <PresentationFormat>Widescreen</PresentationFormat>
  <Paragraphs>83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Graphik-Light</vt:lpstr>
      <vt:lpstr>Wingdings</vt:lpstr>
      <vt:lpstr>Office Theme</vt:lpstr>
      <vt:lpstr>INTEGRATED FOR MISSION</vt:lpstr>
      <vt:lpstr>Integrated for Mission  West Central Africa Division of The General Conference of  Seventh-day Adventists  ANNUAL COUNCIL Accra, Ghana, November 2, 2025 </vt:lpstr>
      <vt:lpstr>Integrated for Mission               3</vt:lpstr>
      <vt:lpstr>Integrated for Mission          4</vt:lpstr>
      <vt:lpstr>Integrated for Mission           5                              INTEGRATION begins at the TOP </vt:lpstr>
      <vt:lpstr>Integrated for Mission          6</vt:lpstr>
      <vt:lpstr>Integrated for Mission          7</vt:lpstr>
      <vt:lpstr>Integrated for Mission          8</vt:lpstr>
      <vt:lpstr>Integrated for Mission          9</vt:lpstr>
      <vt:lpstr>Integrated for Mission        10</vt:lpstr>
      <vt:lpstr>Integrated for Mission        11</vt:lpstr>
      <vt:lpstr>Integrated for Mission        12</vt:lpstr>
      <vt:lpstr>Integrated for Mission        13</vt:lpstr>
      <vt:lpstr>Integrated for Mission        14</vt:lpstr>
      <vt:lpstr>Integrated for Mission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Lemon, Thomas</dc:creator>
  <cp:lastModifiedBy>Lemon, Thomas</cp:lastModifiedBy>
  <cp:revision>2</cp:revision>
  <dcterms:created xsi:type="dcterms:W3CDTF">2025-10-29T14:22:22Z</dcterms:created>
  <dcterms:modified xsi:type="dcterms:W3CDTF">2025-11-01T21:01:12Z</dcterms:modified>
</cp:coreProperties>
</file>