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75" r:id="rId3"/>
    <p:sldId id="277" r:id="rId4"/>
    <p:sldId id="350" r:id="rId5"/>
    <p:sldId id="276" r:id="rId6"/>
    <p:sldId id="351" r:id="rId7"/>
    <p:sldId id="291" r:id="rId8"/>
    <p:sldId id="352" r:id="rId9"/>
    <p:sldId id="292" r:id="rId10"/>
    <p:sldId id="353" r:id="rId11"/>
    <p:sldId id="293" r:id="rId12"/>
    <p:sldId id="294" r:id="rId13"/>
    <p:sldId id="278" r:id="rId14"/>
    <p:sldId id="342" r:id="rId15"/>
    <p:sldId id="343" r:id="rId16"/>
    <p:sldId id="344" r:id="rId17"/>
    <p:sldId id="296" r:id="rId18"/>
    <p:sldId id="297" r:id="rId19"/>
    <p:sldId id="279" r:id="rId20"/>
    <p:sldId id="298" r:id="rId21"/>
    <p:sldId id="300" r:id="rId22"/>
    <p:sldId id="301" r:id="rId23"/>
    <p:sldId id="299" r:id="rId24"/>
    <p:sldId id="303" r:id="rId25"/>
    <p:sldId id="304" r:id="rId26"/>
    <p:sldId id="305" r:id="rId27"/>
    <p:sldId id="345" r:id="rId28"/>
    <p:sldId id="307" r:id="rId29"/>
    <p:sldId id="308" r:id="rId30"/>
    <p:sldId id="309" r:id="rId31"/>
    <p:sldId id="354" r:id="rId32"/>
    <p:sldId id="310" r:id="rId33"/>
    <p:sldId id="311" r:id="rId34"/>
    <p:sldId id="312" r:id="rId35"/>
    <p:sldId id="355" r:id="rId36"/>
    <p:sldId id="313" r:id="rId37"/>
    <p:sldId id="314" r:id="rId38"/>
    <p:sldId id="346" r:id="rId39"/>
    <p:sldId id="347" r:id="rId40"/>
    <p:sldId id="315" r:id="rId41"/>
    <p:sldId id="348" r:id="rId42"/>
    <p:sldId id="316" r:id="rId43"/>
    <p:sldId id="317" r:id="rId44"/>
    <p:sldId id="318" r:id="rId45"/>
    <p:sldId id="356" r:id="rId46"/>
    <p:sldId id="281" r:id="rId47"/>
    <p:sldId id="286" r:id="rId48"/>
    <p:sldId id="319" r:id="rId49"/>
    <p:sldId id="322" r:id="rId50"/>
    <p:sldId id="323" r:id="rId51"/>
    <p:sldId id="324" r:id="rId52"/>
    <p:sldId id="325" r:id="rId53"/>
    <p:sldId id="326" r:id="rId54"/>
    <p:sldId id="327" r:id="rId55"/>
    <p:sldId id="328" r:id="rId56"/>
    <p:sldId id="329" r:id="rId57"/>
    <p:sldId id="330" r:id="rId58"/>
    <p:sldId id="331" r:id="rId59"/>
    <p:sldId id="332" r:id="rId60"/>
    <p:sldId id="333" r:id="rId61"/>
    <p:sldId id="334" r:id="rId62"/>
    <p:sldId id="335" r:id="rId63"/>
    <p:sldId id="336" r:id="rId64"/>
    <p:sldId id="337" r:id="rId65"/>
    <p:sldId id="338" r:id="rId66"/>
    <p:sldId id="339" r:id="rId67"/>
    <p:sldId id="340" r:id="rId68"/>
    <p:sldId id="341" r:id="rId6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E1F0"/>
    <a:srgbClr val="95BFE4"/>
    <a:srgbClr val="22344A"/>
    <a:srgbClr val="644C00"/>
    <a:srgbClr val="483700"/>
    <a:srgbClr val="1E55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94660"/>
  </p:normalViewPr>
  <p:slideViewPr>
    <p:cSldViewPr snapToGrid="0">
      <p:cViewPr varScale="1">
        <p:scale>
          <a:sx n="71" d="100"/>
          <a:sy n="71" d="100"/>
        </p:scale>
        <p:origin x="65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A05E0F5-B813-3F6C-C85B-E3A077FD069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84267" y="6171392"/>
            <a:ext cx="1282164" cy="581518"/>
          </a:xfrm>
          <a:prstGeom prst="rect">
            <a:avLst/>
          </a:prstGeom>
        </p:spPr>
      </p:pic>
    </p:spTree>
    <p:extLst>
      <p:ext uri="{BB962C8B-B14F-4D97-AF65-F5344CB8AC3E}">
        <p14:creationId xmlns:p14="http://schemas.microsoft.com/office/powerpoint/2010/main" val="857662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351383" y="1119673"/>
            <a:ext cx="6495661" cy="468378"/>
          </a:xfrm>
        </p:spPr>
        <p:txBody>
          <a:bodyPr>
            <a:noAutofit/>
          </a:bodyPr>
          <a:lstStyle>
            <a:lvl1pPr>
              <a:defRPr sz="3600" b="1">
                <a:solidFill>
                  <a:srgbClr val="1E5570"/>
                </a:solidFill>
                <a:latin typeface="+mn-lt"/>
              </a:defRPr>
            </a:lvl1pPr>
          </a:lstStyle>
          <a:p>
            <a:r>
              <a:rPr lang="pt-BR" dirty="0"/>
              <a:t>Clique para editar o título mestre</a:t>
            </a:r>
          </a:p>
        </p:txBody>
      </p:sp>
      <p:sp>
        <p:nvSpPr>
          <p:cNvPr id="3" name="Espaço Reservado para Conteúdo 2"/>
          <p:cNvSpPr>
            <a:spLocks noGrp="1"/>
          </p:cNvSpPr>
          <p:nvPr>
            <p:ph idx="1"/>
          </p:nvPr>
        </p:nvSpPr>
        <p:spPr>
          <a:xfrm>
            <a:off x="1351382" y="1825625"/>
            <a:ext cx="6495662" cy="3912702"/>
          </a:xfrm>
        </p:spPr>
        <p:txBody>
          <a:bodyPr/>
          <a:lstStyle>
            <a:lvl1pPr>
              <a:defRPr>
                <a:solidFill>
                  <a:schemeClr val="tx1">
                    <a:lumMod val="75000"/>
                    <a:lumOff val="25000"/>
                  </a:schemeClr>
                </a:solidFill>
                <a:latin typeface="+mn-lt"/>
              </a:defRPr>
            </a:lvl1pPr>
            <a:lvl2pPr>
              <a:defRPr>
                <a:solidFill>
                  <a:schemeClr val="tx1">
                    <a:lumMod val="75000"/>
                    <a:lumOff val="25000"/>
                  </a:schemeClr>
                </a:solidFill>
                <a:latin typeface="+mn-lt"/>
              </a:defRPr>
            </a:lvl2pPr>
            <a:lvl3pPr>
              <a:defRPr>
                <a:solidFill>
                  <a:schemeClr val="tx1">
                    <a:lumMod val="75000"/>
                    <a:lumOff val="25000"/>
                  </a:schemeClr>
                </a:solidFill>
                <a:latin typeface="+mn-lt"/>
              </a:defRPr>
            </a:lvl3pPr>
            <a:lvl4pPr>
              <a:defRPr>
                <a:solidFill>
                  <a:schemeClr val="tx1">
                    <a:lumMod val="75000"/>
                    <a:lumOff val="25000"/>
                  </a:schemeClr>
                </a:solidFill>
                <a:latin typeface="+mn-lt"/>
              </a:defRPr>
            </a:lvl4pPr>
            <a:lvl5pPr>
              <a:defRPr>
                <a:solidFill>
                  <a:schemeClr val="tx1">
                    <a:lumMod val="75000"/>
                    <a:lumOff val="25000"/>
                  </a:schemeClr>
                </a:solidFill>
                <a:latin typeface="+mn-lt"/>
              </a:defRPr>
            </a:lvl5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pic>
        <p:nvPicPr>
          <p:cNvPr id="4" name="Imagem 3">
            <a:extLst>
              <a:ext uri="{FF2B5EF4-FFF2-40B4-BE49-F238E27FC236}">
                <a16:creationId xmlns:a16="http://schemas.microsoft.com/office/drawing/2014/main" id="{38D5A5F8-C631-CF05-D587-88B51534234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579399" y="6103026"/>
            <a:ext cx="1282164" cy="581518"/>
          </a:xfrm>
          <a:prstGeom prst="rect">
            <a:avLst/>
          </a:prstGeom>
        </p:spPr>
      </p:pic>
    </p:spTree>
    <p:extLst>
      <p:ext uri="{BB962C8B-B14F-4D97-AF65-F5344CB8AC3E}">
        <p14:creationId xmlns:p14="http://schemas.microsoft.com/office/powerpoint/2010/main" val="3682700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4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1">
                <a:solidFill>
                  <a:schemeClr val="bg1"/>
                </a:solidFill>
                <a:latin typeface="+mn-lt"/>
              </a:defRPr>
            </a:lvl1pPr>
          </a:lstStyle>
          <a:p>
            <a:r>
              <a:rPr lang="pt-BR"/>
              <a:t>Clique para editar o título mestre</a:t>
            </a:r>
          </a:p>
        </p:txBody>
      </p:sp>
      <p:sp>
        <p:nvSpPr>
          <p:cNvPr id="3" name="Espaço Reservado para Conteúdo 2"/>
          <p:cNvSpPr>
            <a:spLocks noGrp="1"/>
          </p:cNvSpPr>
          <p:nvPr>
            <p:ph idx="1"/>
          </p:nvPr>
        </p:nvSpPr>
        <p:spPr>
          <a:xfrm>
            <a:off x="838200" y="1825625"/>
            <a:ext cx="7820608" cy="4351338"/>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pic>
        <p:nvPicPr>
          <p:cNvPr id="4" name="Imagem 3">
            <a:extLst>
              <a:ext uri="{FF2B5EF4-FFF2-40B4-BE49-F238E27FC236}">
                <a16:creationId xmlns:a16="http://schemas.microsoft.com/office/drawing/2014/main" id="{092F77BE-83C6-419A-C7EB-BEA96D4D2D0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579399" y="6103026"/>
            <a:ext cx="1282164" cy="581518"/>
          </a:xfrm>
          <a:prstGeom prst="rect">
            <a:avLst/>
          </a:prstGeom>
        </p:spPr>
      </p:pic>
    </p:spTree>
    <p:extLst>
      <p:ext uri="{BB962C8B-B14F-4D97-AF65-F5344CB8AC3E}">
        <p14:creationId xmlns:p14="http://schemas.microsoft.com/office/powerpoint/2010/main" val="4086028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id="{2C4A4EE9-5BDB-ECC7-022B-6594F144E483}"/>
              </a:ext>
            </a:extLst>
          </p:cNvPr>
          <p:cNvSpPr>
            <a:spLocks noGrp="1"/>
          </p:cNvSpPr>
          <p:nvPr>
            <p:ph type="subTitle" idx="1"/>
          </p:nvPr>
        </p:nvSpPr>
        <p:spPr>
          <a:xfrm>
            <a:off x="1455576" y="1292500"/>
            <a:ext cx="6568751" cy="4272999"/>
          </a:xfrm>
        </p:spPr>
        <p:txBody>
          <a:bodyPr anchor="ctr">
            <a:normAutofit/>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Clique para editar o estilo do subtítulo Mestre</a:t>
            </a:r>
          </a:p>
        </p:txBody>
      </p:sp>
      <p:pic>
        <p:nvPicPr>
          <p:cNvPr id="2" name="Imagem 1">
            <a:extLst>
              <a:ext uri="{FF2B5EF4-FFF2-40B4-BE49-F238E27FC236}">
                <a16:creationId xmlns:a16="http://schemas.microsoft.com/office/drawing/2014/main" id="{7A169D67-4AD9-4A7B-A5DE-D8752C7E563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579399" y="6103026"/>
            <a:ext cx="1282164" cy="581518"/>
          </a:xfrm>
          <a:prstGeom prst="rect">
            <a:avLst/>
          </a:prstGeom>
        </p:spPr>
      </p:pic>
    </p:spTree>
    <p:extLst>
      <p:ext uri="{BB962C8B-B14F-4D97-AF65-F5344CB8AC3E}">
        <p14:creationId xmlns:p14="http://schemas.microsoft.com/office/powerpoint/2010/main" val="3607020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ítulo 2">
            <a:extLst>
              <a:ext uri="{FF2B5EF4-FFF2-40B4-BE49-F238E27FC236}">
                <a16:creationId xmlns:a16="http://schemas.microsoft.com/office/drawing/2014/main" id="{BE86B524-00D6-5657-4DAA-B8A177392C53}"/>
              </a:ext>
            </a:extLst>
          </p:cNvPr>
          <p:cNvSpPr>
            <a:spLocks noGrp="1"/>
          </p:cNvSpPr>
          <p:nvPr>
            <p:ph type="subTitle" idx="1"/>
          </p:nvPr>
        </p:nvSpPr>
        <p:spPr>
          <a:xfrm>
            <a:off x="5337110" y="1409343"/>
            <a:ext cx="1688841" cy="4272999"/>
          </a:xfrm>
        </p:spPr>
        <p:txBody>
          <a:bodyPr anchor="ctr">
            <a:normAutofit/>
          </a:bodyPr>
          <a:lstStyle>
            <a:lvl1pPr marL="0" indent="0" algn="ctr">
              <a:buNone/>
              <a:defRPr sz="2400" b="1">
                <a:solidFill>
                  <a:srgbClr val="1E557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Clique para editar o estilo do subtítulo Mestre</a:t>
            </a:r>
          </a:p>
        </p:txBody>
      </p:sp>
      <p:pic>
        <p:nvPicPr>
          <p:cNvPr id="2" name="Imagem 1">
            <a:extLst>
              <a:ext uri="{FF2B5EF4-FFF2-40B4-BE49-F238E27FC236}">
                <a16:creationId xmlns:a16="http://schemas.microsoft.com/office/drawing/2014/main" id="{FE7B57F3-1DF0-9ED5-FE5F-224B66A0720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579399" y="6103026"/>
            <a:ext cx="1282164" cy="581518"/>
          </a:xfrm>
          <a:prstGeom prst="rect">
            <a:avLst/>
          </a:prstGeom>
        </p:spPr>
      </p:pic>
    </p:spTree>
    <p:extLst>
      <p:ext uri="{BB962C8B-B14F-4D97-AF65-F5344CB8AC3E}">
        <p14:creationId xmlns:p14="http://schemas.microsoft.com/office/powerpoint/2010/main" val="5870724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ítulo 2">
            <a:extLst>
              <a:ext uri="{FF2B5EF4-FFF2-40B4-BE49-F238E27FC236}">
                <a16:creationId xmlns:a16="http://schemas.microsoft.com/office/drawing/2014/main" id="{BE86B524-00D6-5657-4DAA-B8A177392C53}"/>
              </a:ext>
            </a:extLst>
          </p:cNvPr>
          <p:cNvSpPr>
            <a:spLocks noGrp="1"/>
          </p:cNvSpPr>
          <p:nvPr>
            <p:ph type="subTitle" idx="1"/>
          </p:nvPr>
        </p:nvSpPr>
        <p:spPr>
          <a:xfrm>
            <a:off x="2699657" y="1796143"/>
            <a:ext cx="6792685" cy="3265713"/>
          </a:xfrm>
        </p:spPr>
        <p:txBody>
          <a:bodyPr anchor="ctr">
            <a:normAutofit/>
          </a:bodyPr>
          <a:lstStyle>
            <a:lvl1pPr marL="0" indent="0" algn="ctr">
              <a:buNone/>
              <a:defRPr sz="2800" b="1">
                <a:solidFill>
                  <a:srgbClr val="1E557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Clique para editar o estilo do subtítulo Mestre</a:t>
            </a:r>
          </a:p>
        </p:txBody>
      </p:sp>
      <p:pic>
        <p:nvPicPr>
          <p:cNvPr id="3" name="Imagem 2">
            <a:extLst>
              <a:ext uri="{FF2B5EF4-FFF2-40B4-BE49-F238E27FC236}">
                <a16:creationId xmlns:a16="http://schemas.microsoft.com/office/drawing/2014/main" id="{0C2D01B2-E1B1-72BB-4742-4CE9E2036BF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579399" y="6103026"/>
            <a:ext cx="1282164" cy="581518"/>
          </a:xfrm>
          <a:prstGeom prst="rect">
            <a:avLst/>
          </a:prstGeom>
        </p:spPr>
      </p:pic>
    </p:spTree>
    <p:extLst>
      <p:ext uri="{BB962C8B-B14F-4D97-AF65-F5344CB8AC3E}">
        <p14:creationId xmlns:p14="http://schemas.microsoft.com/office/powerpoint/2010/main" val="1577092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300065" y="1204069"/>
            <a:ext cx="8021217" cy="4272999"/>
          </a:xfrm>
        </p:spPr>
        <p:txBody>
          <a:bodyPr anchor="ctr">
            <a:normAutofit/>
          </a:bodyPr>
          <a:lstStyle>
            <a:lvl1pPr marL="0" indent="0" algn="ctr">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Clique para editar o estilo do subtítulo Mestre</a:t>
            </a:r>
          </a:p>
        </p:txBody>
      </p:sp>
      <p:pic>
        <p:nvPicPr>
          <p:cNvPr id="4" name="Imagem 3">
            <a:extLst>
              <a:ext uri="{FF2B5EF4-FFF2-40B4-BE49-F238E27FC236}">
                <a16:creationId xmlns:a16="http://schemas.microsoft.com/office/drawing/2014/main" id="{B98C72BE-0DC8-34E5-502C-CBB265DAA9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579399" y="6103026"/>
            <a:ext cx="1282164" cy="581518"/>
          </a:xfrm>
          <a:prstGeom prst="rect">
            <a:avLst/>
          </a:prstGeom>
        </p:spPr>
      </p:pic>
    </p:spTree>
    <p:extLst>
      <p:ext uri="{BB962C8B-B14F-4D97-AF65-F5344CB8AC3E}">
        <p14:creationId xmlns:p14="http://schemas.microsoft.com/office/powerpoint/2010/main" val="14317860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464906" y="1194738"/>
            <a:ext cx="9262188" cy="4272999"/>
          </a:xfrm>
        </p:spPr>
        <p:txBody>
          <a:bodyPr anchor="ctr">
            <a:normAutofit/>
          </a:bodyPr>
          <a:lstStyle>
            <a:lvl1pPr marL="0" indent="0" algn="ctr">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Clique para editar o estilo do subtítulo Mestre</a:t>
            </a:r>
          </a:p>
        </p:txBody>
      </p:sp>
    </p:spTree>
    <p:extLst>
      <p:ext uri="{BB962C8B-B14F-4D97-AF65-F5344CB8AC3E}">
        <p14:creationId xmlns:p14="http://schemas.microsoft.com/office/powerpoint/2010/main" val="663692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1">
                <a:solidFill>
                  <a:srgbClr val="1E5570"/>
                </a:solidFill>
                <a:latin typeface="+mn-lt"/>
              </a:defRPr>
            </a:lvl1pPr>
          </a:lstStyle>
          <a:p>
            <a:r>
              <a:rPr lang="pt-BR" dirty="0"/>
              <a:t>Clique para editar o título mestre</a:t>
            </a:r>
          </a:p>
        </p:txBody>
      </p:sp>
      <p:sp>
        <p:nvSpPr>
          <p:cNvPr id="3" name="Espaço Reservado para Conteúdo 2"/>
          <p:cNvSpPr>
            <a:spLocks noGrp="1"/>
          </p:cNvSpPr>
          <p:nvPr>
            <p:ph idx="1"/>
          </p:nvPr>
        </p:nvSpPr>
        <p:spPr>
          <a:xfrm>
            <a:off x="838200" y="1825625"/>
            <a:ext cx="7820608" cy="4351338"/>
          </a:xfrm>
        </p:spPr>
        <p:txBody>
          <a:bodyPr/>
          <a:lstStyle>
            <a:lvl1pPr>
              <a:defRPr>
                <a:solidFill>
                  <a:schemeClr val="tx1">
                    <a:lumMod val="75000"/>
                    <a:lumOff val="25000"/>
                  </a:schemeClr>
                </a:solidFill>
                <a:latin typeface="+mn-lt"/>
              </a:defRPr>
            </a:lvl1pPr>
            <a:lvl2pPr>
              <a:defRPr>
                <a:solidFill>
                  <a:schemeClr val="tx1">
                    <a:lumMod val="75000"/>
                    <a:lumOff val="25000"/>
                  </a:schemeClr>
                </a:solidFill>
                <a:latin typeface="+mn-lt"/>
              </a:defRPr>
            </a:lvl2pPr>
            <a:lvl3pPr>
              <a:defRPr>
                <a:solidFill>
                  <a:schemeClr val="tx1">
                    <a:lumMod val="75000"/>
                    <a:lumOff val="25000"/>
                  </a:schemeClr>
                </a:solidFill>
                <a:latin typeface="+mn-lt"/>
              </a:defRPr>
            </a:lvl3pPr>
            <a:lvl4pPr>
              <a:defRPr>
                <a:solidFill>
                  <a:schemeClr val="tx1">
                    <a:lumMod val="75000"/>
                    <a:lumOff val="25000"/>
                  </a:schemeClr>
                </a:solidFill>
                <a:latin typeface="+mn-lt"/>
              </a:defRPr>
            </a:lvl4pPr>
            <a:lvl5pPr>
              <a:defRPr>
                <a:solidFill>
                  <a:schemeClr val="tx1">
                    <a:lumMod val="75000"/>
                    <a:lumOff val="25000"/>
                  </a:schemeClr>
                </a:solidFill>
                <a:latin typeface="+mn-lt"/>
              </a:defRPr>
            </a:lvl5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pic>
        <p:nvPicPr>
          <p:cNvPr id="4" name="Imagem 3">
            <a:extLst>
              <a:ext uri="{FF2B5EF4-FFF2-40B4-BE49-F238E27FC236}">
                <a16:creationId xmlns:a16="http://schemas.microsoft.com/office/drawing/2014/main" id="{9409FA86-7CA0-2776-CC6C-763F2575ABA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579399" y="6103026"/>
            <a:ext cx="1282164" cy="581518"/>
          </a:xfrm>
          <a:prstGeom prst="rect">
            <a:avLst/>
          </a:prstGeom>
        </p:spPr>
      </p:pic>
    </p:spTree>
    <p:extLst>
      <p:ext uri="{BB962C8B-B14F-4D97-AF65-F5344CB8AC3E}">
        <p14:creationId xmlns:p14="http://schemas.microsoft.com/office/powerpoint/2010/main" val="100258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1">
                <a:solidFill>
                  <a:srgbClr val="1E5570"/>
                </a:solidFill>
                <a:latin typeface="+mn-lt"/>
              </a:defRPr>
            </a:lvl1pPr>
          </a:lstStyle>
          <a:p>
            <a:r>
              <a:rPr lang="pt-BR" dirty="0"/>
              <a:t>Clique para editar o título mestre</a:t>
            </a:r>
          </a:p>
        </p:txBody>
      </p:sp>
      <p:sp>
        <p:nvSpPr>
          <p:cNvPr id="3" name="Espaço Reservado para Conteúdo 2"/>
          <p:cNvSpPr>
            <a:spLocks noGrp="1"/>
          </p:cNvSpPr>
          <p:nvPr>
            <p:ph idx="1"/>
          </p:nvPr>
        </p:nvSpPr>
        <p:spPr>
          <a:xfrm>
            <a:off x="838200" y="1825625"/>
            <a:ext cx="7820608" cy="4351338"/>
          </a:xfrm>
        </p:spPr>
        <p:txBody>
          <a:bodyPr/>
          <a:lstStyle>
            <a:lvl1pPr>
              <a:defRPr>
                <a:solidFill>
                  <a:schemeClr val="tx1">
                    <a:lumMod val="75000"/>
                    <a:lumOff val="25000"/>
                  </a:schemeClr>
                </a:solidFill>
                <a:latin typeface="+mn-lt"/>
              </a:defRPr>
            </a:lvl1pPr>
            <a:lvl2pPr>
              <a:defRPr>
                <a:solidFill>
                  <a:schemeClr val="tx1">
                    <a:lumMod val="75000"/>
                    <a:lumOff val="25000"/>
                  </a:schemeClr>
                </a:solidFill>
                <a:latin typeface="+mn-lt"/>
              </a:defRPr>
            </a:lvl2pPr>
            <a:lvl3pPr>
              <a:defRPr>
                <a:solidFill>
                  <a:schemeClr val="tx1">
                    <a:lumMod val="75000"/>
                    <a:lumOff val="25000"/>
                  </a:schemeClr>
                </a:solidFill>
                <a:latin typeface="+mn-lt"/>
              </a:defRPr>
            </a:lvl3pPr>
            <a:lvl4pPr>
              <a:defRPr>
                <a:solidFill>
                  <a:schemeClr val="tx1">
                    <a:lumMod val="75000"/>
                    <a:lumOff val="25000"/>
                  </a:schemeClr>
                </a:solidFill>
                <a:latin typeface="+mn-lt"/>
              </a:defRPr>
            </a:lvl4pPr>
            <a:lvl5pPr>
              <a:defRPr>
                <a:solidFill>
                  <a:schemeClr val="tx1">
                    <a:lumMod val="75000"/>
                    <a:lumOff val="25000"/>
                  </a:schemeClr>
                </a:solidFill>
                <a:latin typeface="+mn-lt"/>
              </a:defRPr>
            </a:lvl5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pic>
        <p:nvPicPr>
          <p:cNvPr id="4" name="Imagem 3">
            <a:extLst>
              <a:ext uri="{FF2B5EF4-FFF2-40B4-BE49-F238E27FC236}">
                <a16:creationId xmlns:a16="http://schemas.microsoft.com/office/drawing/2014/main" id="{57EBB40A-B9D2-992A-A05A-D11E519B4B6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579399" y="6103026"/>
            <a:ext cx="1282164" cy="581518"/>
          </a:xfrm>
          <a:prstGeom prst="rect">
            <a:avLst/>
          </a:prstGeom>
        </p:spPr>
      </p:pic>
    </p:spTree>
    <p:extLst>
      <p:ext uri="{BB962C8B-B14F-4D97-AF65-F5344CB8AC3E}">
        <p14:creationId xmlns:p14="http://schemas.microsoft.com/office/powerpoint/2010/main" val="21633510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Slide de Título">
    <p:bg>
      <p:bgPr>
        <a:solidFill>
          <a:schemeClr val="bg1"/>
        </a:solidFill>
        <a:effectLst/>
      </p:bgPr>
    </p:bg>
    <p:spTree>
      <p:nvGrpSpPr>
        <p:cNvPr id="1" name=""/>
        <p:cNvGrpSpPr/>
        <p:nvPr/>
      </p:nvGrpSpPr>
      <p:grpSpPr>
        <a:xfrm>
          <a:off x="0" y="0"/>
          <a:ext cx="0" cy="0"/>
          <a:chOff x="0" y="0"/>
          <a:chExt cx="0" cy="0"/>
        </a:xfrm>
      </p:grpSpPr>
      <p:pic>
        <p:nvPicPr>
          <p:cNvPr id="4" name="Imagem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9594" y="6092777"/>
            <a:ext cx="636149" cy="636149"/>
          </a:xfrm>
          <a:prstGeom prst="rect">
            <a:avLst/>
          </a:prstGeom>
        </p:spPr>
      </p:pic>
      <p:pic>
        <p:nvPicPr>
          <p:cNvPr id="5" name="Imagem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5432" y="6153150"/>
            <a:ext cx="1127962" cy="443128"/>
          </a:xfrm>
          <a:prstGeom prst="rect">
            <a:avLst/>
          </a:prstGeom>
        </p:spPr>
      </p:pic>
    </p:spTree>
    <p:extLst>
      <p:ext uri="{BB962C8B-B14F-4D97-AF65-F5344CB8AC3E}">
        <p14:creationId xmlns:p14="http://schemas.microsoft.com/office/powerpoint/2010/main" val="1417824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824496" y="893942"/>
            <a:ext cx="10543008" cy="1693149"/>
          </a:xfrm>
        </p:spPr>
        <p:txBody>
          <a:bodyPr anchor="ctr">
            <a:normAutofit/>
          </a:bodyPr>
          <a:lstStyle>
            <a:lvl1pPr algn="ctr">
              <a:defRPr sz="4800" b="1">
                <a:solidFill>
                  <a:srgbClr val="1E5570"/>
                </a:solidFill>
                <a:latin typeface="Arial" panose="020B0604020202020204" pitchFamily="34" charset="0"/>
                <a:cs typeface="Arial" panose="020B0604020202020204" pitchFamily="34" charset="0"/>
              </a:defRPr>
            </a:lvl1pPr>
          </a:lstStyle>
          <a:p>
            <a:r>
              <a:rPr lang="pt-BR" dirty="0"/>
              <a:t>Clique para editar o título mestre</a:t>
            </a:r>
          </a:p>
        </p:txBody>
      </p:sp>
      <p:pic>
        <p:nvPicPr>
          <p:cNvPr id="4" name="Imagem 3"/>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030898" y="6279501"/>
            <a:ext cx="1867041" cy="539033"/>
          </a:xfrm>
          <a:prstGeom prst="rect">
            <a:avLst/>
          </a:prstGeom>
        </p:spPr>
      </p:pic>
      <p:pic>
        <p:nvPicPr>
          <p:cNvPr id="3" name="Imagem 2">
            <a:extLst>
              <a:ext uri="{FF2B5EF4-FFF2-40B4-BE49-F238E27FC236}">
                <a16:creationId xmlns:a16="http://schemas.microsoft.com/office/drawing/2014/main" id="{CAAF28C3-3629-E3CF-B69F-180BDEBD6BFB}"/>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84267" y="6171392"/>
            <a:ext cx="1282164" cy="581518"/>
          </a:xfrm>
          <a:prstGeom prst="rect">
            <a:avLst/>
          </a:prstGeom>
        </p:spPr>
      </p:pic>
    </p:spTree>
    <p:extLst>
      <p:ext uri="{BB962C8B-B14F-4D97-AF65-F5344CB8AC3E}">
        <p14:creationId xmlns:p14="http://schemas.microsoft.com/office/powerpoint/2010/main" val="25382644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Slide de Título">
    <p:bg>
      <p:bgPr>
        <a:solidFill>
          <a:schemeClr val="bg1"/>
        </a:solidFill>
        <a:effectLst/>
      </p:bgPr>
    </p:bg>
    <p:spTree>
      <p:nvGrpSpPr>
        <p:cNvPr id="1" name=""/>
        <p:cNvGrpSpPr/>
        <p:nvPr/>
      </p:nvGrpSpPr>
      <p:grpSpPr>
        <a:xfrm>
          <a:off x="0" y="0"/>
          <a:ext cx="0" cy="0"/>
          <a:chOff x="0" y="0"/>
          <a:chExt cx="0" cy="0"/>
        </a:xfrm>
      </p:grpSpPr>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9065" y="6185573"/>
            <a:ext cx="581453" cy="581453"/>
          </a:xfrm>
          <a:prstGeom prst="rect">
            <a:avLst/>
          </a:prstGeom>
        </p:spPr>
      </p:pic>
      <p:pic>
        <p:nvPicPr>
          <p:cNvPr id="7" name="Imagem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67189" y="6257925"/>
            <a:ext cx="1030980" cy="405028"/>
          </a:xfrm>
          <a:prstGeom prst="rect">
            <a:avLst/>
          </a:prstGeom>
        </p:spPr>
      </p:pic>
    </p:spTree>
    <p:extLst>
      <p:ext uri="{BB962C8B-B14F-4D97-AF65-F5344CB8AC3E}">
        <p14:creationId xmlns:p14="http://schemas.microsoft.com/office/powerpoint/2010/main" val="2149198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Slide de Título">
    <p:bg>
      <p:bgPr>
        <a:solidFill>
          <a:schemeClr val="bg1"/>
        </a:solidFill>
        <a:effectLst/>
      </p:bgPr>
    </p:bg>
    <p:spTree>
      <p:nvGrpSpPr>
        <p:cNvPr id="1" name=""/>
        <p:cNvGrpSpPr/>
        <p:nvPr/>
      </p:nvGrpSpPr>
      <p:grpSpPr>
        <a:xfrm>
          <a:off x="0" y="0"/>
          <a:ext cx="0" cy="0"/>
          <a:chOff x="0" y="0"/>
          <a:chExt cx="0" cy="0"/>
        </a:xfrm>
      </p:grpSpPr>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9065" y="6185573"/>
            <a:ext cx="581453" cy="581453"/>
          </a:xfrm>
          <a:prstGeom prst="rect">
            <a:avLst/>
          </a:prstGeom>
        </p:spPr>
      </p:pic>
      <p:pic>
        <p:nvPicPr>
          <p:cNvPr id="7" name="Imagem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67189" y="6257925"/>
            <a:ext cx="1030980" cy="405028"/>
          </a:xfrm>
          <a:prstGeom prst="rect">
            <a:avLst/>
          </a:prstGeom>
        </p:spPr>
      </p:pic>
    </p:spTree>
    <p:extLst>
      <p:ext uri="{BB962C8B-B14F-4D97-AF65-F5344CB8AC3E}">
        <p14:creationId xmlns:p14="http://schemas.microsoft.com/office/powerpoint/2010/main" val="3760852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Slide de Título">
    <p:bg>
      <p:bgPr>
        <a:solidFill>
          <a:schemeClr val="bg1"/>
        </a:solidFill>
        <a:effectLst/>
      </p:bgPr>
    </p:bg>
    <p:spTree>
      <p:nvGrpSpPr>
        <p:cNvPr id="1" name=""/>
        <p:cNvGrpSpPr/>
        <p:nvPr/>
      </p:nvGrpSpPr>
      <p:grpSpPr>
        <a:xfrm>
          <a:off x="0" y="0"/>
          <a:ext cx="0" cy="0"/>
          <a:chOff x="0" y="0"/>
          <a:chExt cx="0" cy="0"/>
        </a:xfrm>
      </p:grpSpPr>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9065" y="6185573"/>
            <a:ext cx="581453" cy="581453"/>
          </a:xfrm>
          <a:prstGeom prst="rect">
            <a:avLst/>
          </a:prstGeom>
        </p:spPr>
      </p:pic>
      <p:pic>
        <p:nvPicPr>
          <p:cNvPr id="7" name="Imagem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67189" y="6257925"/>
            <a:ext cx="1030980" cy="405028"/>
          </a:xfrm>
          <a:prstGeom prst="rect">
            <a:avLst/>
          </a:prstGeom>
        </p:spPr>
      </p:pic>
    </p:spTree>
    <p:extLst>
      <p:ext uri="{BB962C8B-B14F-4D97-AF65-F5344CB8AC3E}">
        <p14:creationId xmlns:p14="http://schemas.microsoft.com/office/powerpoint/2010/main" val="23999193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Slide de Título">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0146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Slide de Título">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325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Slide de Título">
    <p:bg>
      <p:bgPr>
        <a:solidFill>
          <a:schemeClr val="bg1"/>
        </a:solidFill>
        <a:effectLst/>
      </p:bgPr>
    </p:bg>
    <p:spTree>
      <p:nvGrpSpPr>
        <p:cNvPr id="1" name=""/>
        <p:cNvGrpSpPr/>
        <p:nvPr/>
      </p:nvGrpSpPr>
      <p:grpSpPr>
        <a:xfrm>
          <a:off x="0" y="0"/>
          <a:ext cx="0" cy="0"/>
          <a:chOff x="0" y="0"/>
          <a:chExt cx="0" cy="0"/>
        </a:xfrm>
      </p:grpSpPr>
      <p:pic>
        <p:nvPicPr>
          <p:cNvPr id="4" name="Imagem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9065" y="6185573"/>
            <a:ext cx="581453" cy="581453"/>
          </a:xfrm>
          <a:prstGeom prst="rect">
            <a:avLst/>
          </a:prstGeom>
        </p:spPr>
      </p:pic>
      <p:pic>
        <p:nvPicPr>
          <p:cNvPr id="5" name="Imagem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67189" y="6257925"/>
            <a:ext cx="1030980" cy="405028"/>
          </a:xfrm>
          <a:prstGeom prst="rect">
            <a:avLst/>
          </a:prstGeom>
        </p:spPr>
      </p:pic>
    </p:spTree>
    <p:extLst>
      <p:ext uri="{BB962C8B-B14F-4D97-AF65-F5344CB8AC3E}">
        <p14:creationId xmlns:p14="http://schemas.microsoft.com/office/powerpoint/2010/main" val="361953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Slide de Título">
    <p:bg>
      <p:bgPr>
        <a:solidFill>
          <a:schemeClr val="bg1"/>
        </a:solidFill>
        <a:effectLst/>
      </p:bgPr>
    </p:bg>
    <p:spTree>
      <p:nvGrpSpPr>
        <p:cNvPr id="1" name=""/>
        <p:cNvGrpSpPr/>
        <p:nvPr/>
      </p:nvGrpSpPr>
      <p:grpSpPr>
        <a:xfrm>
          <a:off x="0" y="0"/>
          <a:ext cx="0" cy="0"/>
          <a:chOff x="0" y="0"/>
          <a:chExt cx="0" cy="0"/>
        </a:xfrm>
      </p:grpSpPr>
      <p:pic>
        <p:nvPicPr>
          <p:cNvPr id="4" name="Imagem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69244" y="6185573"/>
            <a:ext cx="581453" cy="581453"/>
          </a:xfrm>
          <a:prstGeom prst="rect">
            <a:avLst/>
          </a:prstGeom>
        </p:spPr>
      </p:pic>
      <p:pic>
        <p:nvPicPr>
          <p:cNvPr id="5" name="Imagem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7368" y="6257925"/>
            <a:ext cx="1030980" cy="405028"/>
          </a:xfrm>
          <a:prstGeom prst="rect">
            <a:avLst/>
          </a:prstGeom>
        </p:spPr>
      </p:pic>
    </p:spTree>
    <p:extLst>
      <p:ext uri="{BB962C8B-B14F-4D97-AF65-F5344CB8AC3E}">
        <p14:creationId xmlns:p14="http://schemas.microsoft.com/office/powerpoint/2010/main" val="3966787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Título e Conteúdo">
    <p:bg>
      <p:bgPr>
        <a:solidFill>
          <a:schemeClr val="bg1"/>
        </a:solidFill>
        <a:effectLst/>
      </p:bgPr>
    </p:bg>
    <p:spTree>
      <p:nvGrpSpPr>
        <p:cNvPr id="1" name=""/>
        <p:cNvGrpSpPr/>
        <p:nvPr/>
      </p:nvGrpSpPr>
      <p:grpSpPr>
        <a:xfrm>
          <a:off x="0" y="0"/>
          <a:ext cx="0" cy="0"/>
          <a:chOff x="0" y="0"/>
          <a:chExt cx="0" cy="0"/>
        </a:xfrm>
      </p:grpSpPr>
      <p:pic>
        <p:nvPicPr>
          <p:cNvPr id="4" name="Imagem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9594" y="6092777"/>
            <a:ext cx="636149" cy="636149"/>
          </a:xfrm>
          <a:prstGeom prst="rect">
            <a:avLst/>
          </a:prstGeom>
        </p:spPr>
      </p:pic>
      <p:pic>
        <p:nvPicPr>
          <p:cNvPr id="5" name="Imagem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5432" y="6153150"/>
            <a:ext cx="1127962" cy="443128"/>
          </a:xfrm>
          <a:prstGeom prst="rect">
            <a:avLst/>
          </a:prstGeom>
        </p:spPr>
      </p:pic>
    </p:spTree>
    <p:extLst>
      <p:ext uri="{BB962C8B-B14F-4D97-AF65-F5344CB8AC3E}">
        <p14:creationId xmlns:p14="http://schemas.microsoft.com/office/powerpoint/2010/main" val="17688037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Título e Conteúdo">
    <p:bg>
      <p:bgPr>
        <a:solidFill>
          <a:schemeClr val="bg1"/>
        </a:solidFill>
        <a:effectLst/>
      </p:bgPr>
    </p:bg>
    <p:spTree>
      <p:nvGrpSpPr>
        <p:cNvPr id="1" name=""/>
        <p:cNvGrpSpPr/>
        <p:nvPr/>
      </p:nvGrpSpPr>
      <p:grpSpPr>
        <a:xfrm>
          <a:off x="0" y="0"/>
          <a:ext cx="0" cy="0"/>
          <a:chOff x="0" y="0"/>
          <a:chExt cx="0" cy="0"/>
        </a:xfrm>
      </p:grpSpPr>
      <p:pic>
        <p:nvPicPr>
          <p:cNvPr id="4" name="Imagem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9594" y="6092777"/>
            <a:ext cx="636149" cy="636149"/>
          </a:xfrm>
          <a:prstGeom prst="rect">
            <a:avLst/>
          </a:prstGeom>
        </p:spPr>
      </p:pic>
      <p:pic>
        <p:nvPicPr>
          <p:cNvPr id="5" name="Imagem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5432" y="6153150"/>
            <a:ext cx="1127962" cy="443128"/>
          </a:xfrm>
          <a:prstGeom prst="rect">
            <a:avLst/>
          </a:prstGeom>
        </p:spPr>
      </p:pic>
    </p:spTree>
    <p:extLst>
      <p:ext uri="{BB962C8B-B14F-4D97-AF65-F5344CB8AC3E}">
        <p14:creationId xmlns:p14="http://schemas.microsoft.com/office/powerpoint/2010/main" val="6509182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Título e Conteúdo">
    <p:bg>
      <p:bgPr>
        <a:solidFill>
          <a:schemeClr val="bg1"/>
        </a:solidFill>
        <a:effectLst/>
      </p:bgPr>
    </p:bg>
    <p:spTree>
      <p:nvGrpSpPr>
        <p:cNvPr id="1" name=""/>
        <p:cNvGrpSpPr/>
        <p:nvPr/>
      </p:nvGrpSpPr>
      <p:grpSpPr>
        <a:xfrm>
          <a:off x="0" y="0"/>
          <a:ext cx="0" cy="0"/>
          <a:chOff x="0" y="0"/>
          <a:chExt cx="0" cy="0"/>
        </a:xfrm>
      </p:grpSpPr>
      <p:pic>
        <p:nvPicPr>
          <p:cNvPr id="6" name="Imagem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9594" y="6092777"/>
            <a:ext cx="636149" cy="636149"/>
          </a:xfrm>
          <a:prstGeom prst="rect">
            <a:avLst/>
          </a:prstGeom>
        </p:spPr>
      </p:pic>
      <p:pic>
        <p:nvPicPr>
          <p:cNvPr id="7" name="Imagem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5432" y="6153150"/>
            <a:ext cx="1127962" cy="443128"/>
          </a:xfrm>
          <a:prstGeom prst="rect">
            <a:avLst/>
          </a:prstGeom>
        </p:spPr>
      </p:pic>
    </p:spTree>
    <p:extLst>
      <p:ext uri="{BB962C8B-B14F-4D97-AF65-F5344CB8AC3E}">
        <p14:creationId xmlns:p14="http://schemas.microsoft.com/office/powerpoint/2010/main" val="4029317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1">
                <a:solidFill>
                  <a:srgbClr val="1E5570"/>
                </a:solidFill>
                <a:latin typeface="+mn-lt"/>
              </a:defRPr>
            </a:lvl1pPr>
          </a:lstStyle>
          <a:p>
            <a:r>
              <a:rPr lang="pt-BR"/>
              <a:t>Clique para editar o título mestre</a:t>
            </a:r>
          </a:p>
        </p:txBody>
      </p:sp>
      <p:sp>
        <p:nvSpPr>
          <p:cNvPr id="3" name="Espaço Reservado para Conteúdo 2"/>
          <p:cNvSpPr>
            <a:spLocks noGrp="1"/>
          </p:cNvSpPr>
          <p:nvPr>
            <p:ph idx="1"/>
          </p:nvPr>
        </p:nvSpPr>
        <p:spPr/>
        <p:txBody>
          <a:bodyPr/>
          <a:lstStyle>
            <a:lvl1pPr>
              <a:defRPr>
                <a:solidFill>
                  <a:schemeClr val="tx1">
                    <a:lumMod val="75000"/>
                    <a:lumOff val="25000"/>
                  </a:schemeClr>
                </a:solidFill>
                <a:latin typeface="+mn-lt"/>
              </a:defRPr>
            </a:lvl1pPr>
            <a:lvl2pPr>
              <a:defRPr>
                <a:solidFill>
                  <a:schemeClr val="tx1">
                    <a:lumMod val="75000"/>
                    <a:lumOff val="25000"/>
                  </a:schemeClr>
                </a:solidFill>
                <a:latin typeface="+mn-lt"/>
              </a:defRPr>
            </a:lvl2pPr>
            <a:lvl3pPr>
              <a:defRPr>
                <a:solidFill>
                  <a:schemeClr val="tx1">
                    <a:lumMod val="75000"/>
                    <a:lumOff val="25000"/>
                  </a:schemeClr>
                </a:solidFill>
                <a:latin typeface="+mn-lt"/>
              </a:defRPr>
            </a:lvl3pPr>
            <a:lvl4pPr>
              <a:defRPr>
                <a:solidFill>
                  <a:schemeClr val="tx1">
                    <a:lumMod val="75000"/>
                    <a:lumOff val="25000"/>
                  </a:schemeClr>
                </a:solidFill>
                <a:latin typeface="+mn-lt"/>
              </a:defRPr>
            </a:lvl4pPr>
            <a:lvl5pPr>
              <a:defRPr>
                <a:solidFill>
                  <a:schemeClr val="tx1">
                    <a:lumMod val="75000"/>
                    <a:lumOff val="25000"/>
                  </a:schemeClr>
                </a:solidFill>
                <a:latin typeface="+mn-lt"/>
              </a:defRPr>
            </a:lvl5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pic>
        <p:nvPicPr>
          <p:cNvPr id="4" name="Imagem 3">
            <a:extLst>
              <a:ext uri="{FF2B5EF4-FFF2-40B4-BE49-F238E27FC236}">
                <a16:creationId xmlns:a16="http://schemas.microsoft.com/office/drawing/2014/main" id="{7FAC2A0F-A1A4-FA9B-E56C-C938F182A2F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579399" y="6103026"/>
            <a:ext cx="1282163" cy="581518"/>
          </a:xfrm>
          <a:prstGeom prst="rect">
            <a:avLst/>
          </a:prstGeom>
        </p:spPr>
      </p:pic>
    </p:spTree>
    <p:extLst>
      <p:ext uri="{BB962C8B-B14F-4D97-AF65-F5344CB8AC3E}">
        <p14:creationId xmlns:p14="http://schemas.microsoft.com/office/powerpoint/2010/main" val="39799934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fld id="{60C61133-B0A9-4EB4-9B6B-97E3788E7A7A}" type="datetimeFigureOut">
              <a:rPr lang="pt-BR" smtClean="0"/>
              <a:t>01/11/2025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02EA48D-3E3A-43C2-B565-CE5AD4EBEA1A}" type="slidenum">
              <a:rPr lang="pt-BR" smtClean="0"/>
              <a:t>‹#›</a:t>
            </a:fld>
            <a:endParaRPr lang="pt-BR"/>
          </a:p>
        </p:txBody>
      </p:sp>
    </p:spTree>
    <p:extLst>
      <p:ext uri="{BB962C8B-B14F-4D97-AF65-F5344CB8AC3E}">
        <p14:creationId xmlns:p14="http://schemas.microsoft.com/office/powerpoint/2010/main" val="1141393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60C61133-B0A9-4EB4-9B6B-97E3788E7A7A}" type="datetimeFigureOut">
              <a:rPr lang="pt-BR" smtClean="0"/>
              <a:t>01/11/2025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02EA48D-3E3A-43C2-B565-CE5AD4EBEA1A}" type="slidenum">
              <a:rPr lang="pt-BR" smtClean="0"/>
              <a:t>‹#›</a:t>
            </a:fld>
            <a:endParaRPr lang="pt-BR"/>
          </a:p>
        </p:txBody>
      </p:sp>
    </p:spTree>
    <p:extLst>
      <p:ext uri="{BB962C8B-B14F-4D97-AF65-F5344CB8AC3E}">
        <p14:creationId xmlns:p14="http://schemas.microsoft.com/office/powerpoint/2010/main" val="35221763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60C61133-B0A9-4EB4-9B6B-97E3788E7A7A}" type="datetimeFigureOut">
              <a:rPr lang="pt-BR" smtClean="0"/>
              <a:t>01/11/2025</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E02EA48D-3E3A-43C2-B565-CE5AD4EBEA1A}" type="slidenum">
              <a:rPr lang="pt-BR" smtClean="0"/>
              <a:t>‹#›</a:t>
            </a:fld>
            <a:endParaRPr lang="pt-BR"/>
          </a:p>
        </p:txBody>
      </p:sp>
    </p:spTree>
    <p:extLst>
      <p:ext uri="{BB962C8B-B14F-4D97-AF65-F5344CB8AC3E}">
        <p14:creationId xmlns:p14="http://schemas.microsoft.com/office/powerpoint/2010/main" val="27735857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60C61133-B0A9-4EB4-9B6B-97E3788E7A7A}" type="datetimeFigureOut">
              <a:rPr lang="pt-BR" smtClean="0"/>
              <a:t>01/11/2025</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E02EA48D-3E3A-43C2-B565-CE5AD4EBEA1A}" type="slidenum">
              <a:rPr lang="pt-BR" smtClean="0"/>
              <a:t>‹#›</a:t>
            </a:fld>
            <a:endParaRPr lang="pt-BR"/>
          </a:p>
        </p:txBody>
      </p:sp>
    </p:spTree>
    <p:extLst>
      <p:ext uri="{BB962C8B-B14F-4D97-AF65-F5344CB8AC3E}">
        <p14:creationId xmlns:p14="http://schemas.microsoft.com/office/powerpoint/2010/main" val="29196142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60C61133-B0A9-4EB4-9B6B-97E3788E7A7A}" type="datetimeFigureOut">
              <a:rPr lang="pt-BR" smtClean="0"/>
              <a:t>01/11/2025</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E02EA48D-3E3A-43C2-B565-CE5AD4EBEA1A}" type="slidenum">
              <a:rPr lang="pt-BR" smtClean="0"/>
              <a:t>‹#›</a:t>
            </a:fld>
            <a:endParaRPr lang="pt-BR"/>
          </a:p>
        </p:txBody>
      </p:sp>
    </p:spTree>
    <p:extLst>
      <p:ext uri="{BB962C8B-B14F-4D97-AF65-F5344CB8AC3E}">
        <p14:creationId xmlns:p14="http://schemas.microsoft.com/office/powerpoint/2010/main" val="20628320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60C61133-B0A9-4EB4-9B6B-97E3788E7A7A}" type="datetimeFigureOut">
              <a:rPr lang="pt-BR" smtClean="0"/>
              <a:t>01/11/2025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02EA48D-3E3A-43C2-B565-CE5AD4EBEA1A}" type="slidenum">
              <a:rPr lang="pt-BR" smtClean="0"/>
              <a:t>‹#›</a:t>
            </a:fld>
            <a:endParaRPr lang="pt-BR"/>
          </a:p>
        </p:txBody>
      </p:sp>
    </p:spTree>
    <p:extLst>
      <p:ext uri="{BB962C8B-B14F-4D97-AF65-F5344CB8AC3E}">
        <p14:creationId xmlns:p14="http://schemas.microsoft.com/office/powerpoint/2010/main" val="19112640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60C61133-B0A9-4EB4-9B6B-97E3788E7A7A}" type="datetimeFigureOut">
              <a:rPr lang="pt-BR" smtClean="0"/>
              <a:t>01/11/2025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02EA48D-3E3A-43C2-B565-CE5AD4EBEA1A}" type="slidenum">
              <a:rPr lang="pt-BR" smtClean="0"/>
              <a:t>‹#›</a:t>
            </a:fld>
            <a:endParaRPr lang="pt-BR"/>
          </a:p>
        </p:txBody>
      </p:sp>
    </p:spTree>
    <p:extLst>
      <p:ext uri="{BB962C8B-B14F-4D97-AF65-F5344CB8AC3E}">
        <p14:creationId xmlns:p14="http://schemas.microsoft.com/office/powerpoint/2010/main" val="25784838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0C61133-B0A9-4EB4-9B6B-97E3788E7A7A}" type="datetimeFigureOut">
              <a:rPr lang="pt-BR" smtClean="0"/>
              <a:t>01/11/2025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02EA48D-3E3A-43C2-B565-CE5AD4EBEA1A}" type="slidenum">
              <a:rPr lang="pt-BR" smtClean="0"/>
              <a:t>‹#›</a:t>
            </a:fld>
            <a:endParaRPr lang="pt-BR"/>
          </a:p>
        </p:txBody>
      </p:sp>
    </p:spTree>
    <p:extLst>
      <p:ext uri="{BB962C8B-B14F-4D97-AF65-F5344CB8AC3E}">
        <p14:creationId xmlns:p14="http://schemas.microsoft.com/office/powerpoint/2010/main" val="42303422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0C61133-B0A9-4EB4-9B6B-97E3788E7A7A}" type="datetimeFigureOut">
              <a:rPr lang="pt-BR" smtClean="0"/>
              <a:t>01/11/2025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02EA48D-3E3A-43C2-B565-CE5AD4EBEA1A}" type="slidenum">
              <a:rPr lang="pt-BR" smtClean="0"/>
              <a:t>‹#›</a:t>
            </a:fld>
            <a:endParaRPr lang="pt-BR"/>
          </a:p>
        </p:txBody>
      </p:sp>
    </p:spTree>
    <p:extLst>
      <p:ext uri="{BB962C8B-B14F-4D97-AF65-F5344CB8AC3E}">
        <p14:creationId xmlns:p14="http://schemas.microsoft.com/office/powerpoint/2010/main" val="3483965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1">
                <a:solidFill>
                  <a:srgbClr val="1E5570"/>
                </a:solidFill>
                <a:latin typeface="+mn-lt"/>
              </a:defRPr>
            </a:lvl1pPr>
          </a:lstStyle>
          <a:p>
            <a:r>
              <a:rPr lang="pt-BR" dirty="0"/>
              <a:t>Clique para editar o título mestre</a:t>
            </a:r>
          </a:p>
        </p:txBody>
      </p:sp>
      <p:sp>
        <p:nvSpPr>
          <p:cNvPr id="3" name="Espaço Reservado para Conteúdo 2"/>
          <p:cNvSpPr>
            <a:spLocks noGrp="1"/>
          </p:cNvSpPr>
          <p:nvPr>
            <p:ph idx="1"/>
          </p:nvPr>
        </p:nvSpPr>
        <p:spPr>
          <a:xfrm>
            <a:off x="838200" y="1825625"/>
            <a:ext cx="7820608" cy="4351338"/>
          </a:xfrm>
        </p:spPr>
        <p:txBody>
          <a:bodyPr/>
          <a:lstStyle>
            <a:lvl1pPr>
              <a:defRPr>
                <a:solidFill>
                  <a:schemeClr val="tx1">
                    <a:lumMod val="75000"/>
                    <a:lumOff val="25000"/>
                  </a:schemeClr>
                </a:solidFill>
                <a:latin typeface="+mn-lt"/>
              </a:defRPr>
            </a:lvl1pPr>
            <a:lvl2pPr>
              <a:defRPr>
                <a:solidFill>
                  <a:schemeClr val="tx1">
                    <a:lumMod val="75000"/>
                    <a:lumOff val="25000"/>
                  </a:schemeClr>
                </a:solidFill>
                <a:latin typeface="+mn-lt"/>
              </a:defRPr>
            </a:lvl2pPr>
            <a:lvl3pPr>
              <a:defRPr>
                <a:solidFill>
                  <a:schemeClr val="tx1">
                    <a:lumMod val="75000"/>
                    <a:lumOff val="25000"/>
                  </a:schemeClr>
                </a:solidFill>
                <a:latin typeface="+mn-lt"/>
              </a:defRPr>
            </a:lvl3pPr>
            <a:lvl4pPr>
              <a:defRPr>
                <a:solidFill>
                  <a:schemeClr val="tx1">
                    <a:lumMod val="75000"/>
                    <a:lumOff val="25000"/>
                  </a:schemeClr>
                </a:solidFill>
                <a:latin typeface="+mn-lt"/>
              </a:defRPr>
            </a:lvl4pPr>
            <a:lvl5pPr>
              <a:defRPr>
                <a:solidFill>
                  <a:schemeClr val="tx1">
                    <a:lumMod val="75000"/>
                    <a:lumOff val="25000"/>
                  </a:schemeClr>
                </a:solidFill>
                <a:latin typeface="+mn-lt"/>
              </a:defRPr>
            </a:lvl5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pic>
        <p:nvPicPr>
          <p:cNvPr id="4" name="Imagem 3">
            <a:extLst>
              <a:ext uri="{FF2B5EF4-FFF2-40B4-BE49-F238E27FC236}">
                <a16:creationId xmlns:a16="http://schemas.microsoft.com/office/drawing/2014/main" id="{55B62DA6-C8A8-C87A-F3D5-BC7AC09772D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22554" y="6103026"/>
            <a:ext cx="1282163" cy="581518"/>
          </a:xfrm>
          <a:prstGeom prst="rect">
            <a:avLst/>
          </a:prstGeom>
        </p:spPr>
      </p:pic>
    </p:spTree>
    <p:extLst>
      <p:ext uri="{BB962C8B-B14F-4D97-AF65-F5344CB8AC3E}">
        <p14:creationId xmlns:p14="http://schemas.microsoft.com/office/powerpoint/2010/main" val="3532999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1242203"/>
            <a:ext cx="10515600" cy="1325563"/>
          </a:xfrm>
        </p:spPr>
        <p:txBody>
          <a:bodyPr/>
          <a:lstStyle>
            <a:lvl1pPr algn="ctr">
              <a:defRPr b="1">
                <a:solidFill>
                  <a:srgbClr val="1E5570"/>
                </a:solidFill>
                <a:latin typeface="+mn-lt"/>
              </a:defRPr>
            </a:lvl1pPr>
          </a:lstStyle>
          <a:p>
            <a:r>
              <a:rPr lang="pt-BR" dirty="0"/>
              <a:t>Clique para editar o título mestre</a:t>
            </a:r>
          </a:p>
        </p:txBody>
      </p:sp>
    </p:spTree>
    <p:extLst>
      <p:ext uri="{BB962C8B-B14F-4D97-AF65-F5344CB8AC3E}">
        <p14:creationId xmlns:p14="http://schemas.microsoft.com/office/powerpoint/2010/main" val="4115048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6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482790" y="1352940"/>
            <a:ext cx="9226420" cy="4077476"/>
          </a:xfrm>
        </p:spPr>
        <p:txBody>
          <a:bodyPr/>
          <a:lstStyle>
            <a:lvl1pPr algn="ctr">
              <a:defRPr b="0">
                <a:solidFill>
                  <a:schemeClr val="bg1"/>
                </a:solidFill>
                <a:latin typeface="+mn-lt"/>
              </a:defRPr>
            </a:lvl1pPr>
          </a:lstStyle>
          <a:p>
            <a:r>
              <a:rPr lang="pt-BR" dirty="0"/>
              <a:t>Clique para editar o título mestre</a:t>
            </a:r>
          </a:p>
        </p:txBody>
      </p:sp>
    </p:spTree>
    <p:extLst>
      <p:ext uri="{BB962C8B-B14F-4D97-AF65-F5344CB8AC3E}">
        <p14:creationId xmlns:p14="http://schemas.microsoft.com/office/powerpoint/2010/main" val="2766465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1">
                <a:solidFill>
                  <a:srgbClr val="1E5570"/>
                </a:solidFill>
                <a:latin typeface="+mn-lt"/>
              </a:defRPr>
            </a:lvl1pPr>
          </a:lstStyle>
          <a:p>
            <a:r>
              <a:rPr lang="pt-BR"/>
              <a:t>Clique para editar o título mestre</a:t>
            </a:r>
          </a:p>
        </p:txBody>
      </p:sp>
      <p:sp>
        <p:nvSpPr>
          <p:cNvPr id="3" name="Espaço Reservado para Conteúdo 2"/>
          <p:cNvSpPr>
            <a:spLocks noGrp="1"/>
          </p:cNvSpPr>
          <p:nvPr>
            <p:ph idx="1"/>
          </p:nvPr>
        </p:nvSpPr>
        <p:spPr>
          <a:xfrm>
            <a:off x="838200" y="1825625"/>
            <a:ext cx="7820608" cy="4351338"/>
          </a:xfrm>
        </p:spPr>
        <p:txBody>
          <a:bodyPr/>
          <a:lstStyle>
            <a:lvl1pPr>
              <a:defRPr>
                <a:solidFill>
                  <a:schemeClr val="tx1">
                    <a:lumMod val="75000"/>
                    <a:lumOff val="25000"/>
                  </a:schemeClr>
                </a:solidFill>
                <a:latin typeface="+mn-lt"/>
              </a:defRPr>
            </a:lvl1pPr>
            <a:lvl2pPr>
              <a:defRPr>
                <a:solidFill>
                  <a:schemeClr val="tx1">
                    <a:lumMod val="75000"/>
                    <a:lumOff val="25000"/>
                  </a:schemeClr>
                </a:solidFill>
                <a:latin typeface="+mn-lt"/>
              </a:defRPr>
            </a:lvl2pPr>
            <a:lvl3pPr>
              <a:defRPr>
                <a:solidFill>
                  <a:schemeClr val="tx1">
                    <a:lumMod val="75000"/>
                    <a:lumOff val="25000"/>
                  </a:schemeClr>
                </a:solidFill>
                <a:latin typeface="+mn-lt"/>
              </a:defRPr>
            </a:lvl3pPr>
            <a:lvl4pPr>
              <a:defRPr>
                <a:solidFill>
                  <a:schemeClr val="tx1">
                    <a:lumMod val="75000"/>
                    <a:lumOff val="25000"/>
                  </a:schemeClr>
                </a:solidFill>
                <a:latin typeface="+mn-lt"/>
              </a:defRPr>
            </a:lvl4pPr>
            <a:lvl5pPr>
              <a:defRPr>
                <a:solidFill>
                  <a:schemeClr val="tx1">
                    <a:lumMod val="75000"/>
                    <a:lumOff val="25000"/>
                  </a:schemeClr>
                </a:solidFill>
                <a:latin typeface="+mn-lt"/>
              </a:defRPr>
            </a:lvl5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pic>
        <p:nvPicPr>
          <p:cNvPr id="5" name="Imagem 4">
            <a:extLst>
              <a:ext uri="{FF2B5EF4-FFF2-40B4-BE49-F238E27FC236}">
                <a16:creationId xmlns:a16="http://schemas.microsoft.com/office/drawing/2014/main" id="{78AE7E10-120B-00B3-EF0F-5E3688DDABC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579399" y="6103026"/>
            <a:ext cx="1282164" cy="581518"/>
          </a:xfrm>
          <a:prstGeom prst="rect">
            <a:avLst/>
          </a:prstGeom>
        </p:spPr>
      </p:pic>
    </p:spTree>
    <p:extLst>
      <p:ext uri="{BB962C8B-B14F-4D97-AF65-F5344CB8AC3E}">
        <p14:creationId xmlns:p14="http://schemas.microsoft.com/office/powerpoint/2010/main" val="1003265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4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1">
                <a:solidFill>
                  <a:schemeClr val="bg1"/>
                </a:solidFill>
                <a:latin typeface="+mn-lt"/>
              </a:defRPr>
            </a:lvl1pPr>
          </a:lstStyle>
          <a:p>
            <a:r>
              <a:rPr lang="pt-BR"/>
              <a:t>Clique para editar o título mestre</a:t>
            </a:r>
          </a:p>
        </p:txBody>
      </p:sp>
      <p:sp>
        <p:nvSpPr>
          <p:cNvPr id="3" name="Espaço Reservado para Conteúdo 2"/>
          <p:cNvSpPr>
            <a:spLocks noGrp="1"/>
          </p:cNvSpPr>
          <p:nvPr>
            <p:ph idx="1"/>
          </p:nvPr>
        </p:nvSpPr>
        <p:spPr>
          <a:xfrm>
            <a:off x="838200" y="1825625"/>
            <a:ext cx="7820608" cy="4351338"/>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pic>
        <p:nvPicPr>
          <p:cNvPr id="5" name="Imagem 4">
            <a:extLst>
              <a:ext uri="{FF2B5EF4-FFF2-40B4-BE49-F238E27FC236}">
                <a16:creationId xmlns:a16="http://schemas.microsoft.com/office/drawing/2014/main" id="{AFA9E5CB-4AD6-1A9E-C983-A001382129D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579399" y="6103026"/>
            <a:ext cx="1282164" cy="581518"/>
          </a:xfrm>
          <a:prstGeom prst="rect">
            <a:avLst/>
          </a:prstGeom>
        </p:spPr>
      </p:pic>
    </p:spTree>
    <p:extLst>
      <p:ext uri="{BB962C8B-B14F-4D97-AF65-F5344CB8AC3E}">
        <p14:creationId xmlns:p14="http://schemas.microsoft.com/office/powerpoint/2010/main" val="1825321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id="{32CDA625-253A-9F2B-CFEE-C347E2C30AD6}"/>
              </a:ext>
            </a:extLst>
          </p:cNvPr>
          <p:cNvSpPr>
            <a:spLocks noGrp="1"/>
          </p:cNvSpPr>
          <p:nvPr>
            <p:ph type="subTitle" idx="1"/>
          </p:nvPr>
        </p:nvSpPr>
        <p:spPr>
          <a:xfrm>
            <a:off x="1334279" y="1292500"/>
            <a:ext cx="4945224" cy="4272999"/>
          </a:xfrm>
        </p:spPr>
        <p:txBody>
          <a:bodyPr anchor="ctr">
            <a:normAutofit/>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Clique para editar o estilo do subtítulo Mestre</a:t>
            </a:r>
          </a:p>
        </p:txBody>
      </p:sp>
      <p:pic>
        <p:nvPicPr>
          <p:cNvPr id="2" name="Imagem 1">
            <a:extLst>
              <a:ext uri="{FF2B5EF4-FFF2-40B4-BE49-F238E27FC236}">
                <a16:creationId xmlns:a16="http://schemas.microsoft.com/office/drawing/2014/main" id="{CF8B58EC-7D28-D748-E8E5-01C4B07778C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579399" y="6103026"/>
            <a:ext cx="1282164" cy="581518"/>
          </a:xfrm>
          <a:prstGeom prst="rect">
            <a:avLst/>
          </a:prstGeom>
        </p:spPr>
      </p:pic>
    </p:spTree>
    <p:extLst>
      <p:ext uri="{BB962C8B-B14F-4D97-AF65-F5344CB8AC3E}">
        <p14:creationId xmlns:p14="http://schemas.microsoft.com/office/powerpoint/2010/main" val="2051224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0"/>
          <a:srcRect/>
          <a:tile tx="0" ty="0" sx="100000" sy="100000" flip="none" algn="tl"/>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C61133-B0A9-4EB4-9B6B-97E3788E7A7A}" type="datetimeFigureOut">
              <a:rPr lang="pt-BR" smtClean="0"/>
              <a:t>01/11/2025</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2EA48D-3E3A-43C2-B565-CE5AD4EBEA1A}" type="slidenum">
              <a:rPr lang="pt-BR" smtClean="0"/>
              <a:t>‹#›</a:t>
            </a:fld>
            <a:endParaRPr lang="pt-BR"/>
          </a:p>
        </p:txBody>
      </p:sp>
    </p:spTree>
    <p:extLst>
      <p:ext uri="{BB962C8B-B14F-4D97-AF65-F5344CB8AC3E}">
        <p14:creationId xmlns:p14="http://schemas.microsoft.com/office/powerpoint/2010/main" val="1257787859"/>
      </p:ext>
    </p:extLst>
  </p:cSld>
  <p:clrMap bg1="lt1" tx1="dk1" bg2="lt2" tx2="dk2" accent1="accent1" accent2="accent2" accent3="accent3" accent4="accent4" accent5="accent5" accent6="accent6" hlink="hlink" folHlink="folHlink"/>
  <p:sldLayoutIdLst>
    <p:sldLayoutId id="2147483677" r:id="rId1"/>
    <p:sldLayoutId id="2147483660" r:id="rId2"/>
    <p:sldLayoutId id="2147483650" r:id="rId3"/>
    <p:sldLayoutId id="2147483661" r:id="rId4"/>
    <p:sldLayoutId id="2147483684" r:id="rId5"/>
    <p:sldLayoutId id="2147483689" r:id="rId6"/>
    <p:sldLayoutId id="2147483662" r:id="rId7"/>
    <p:sldLayoutId id="2147483687" r:id="rId8"/>
    <p:sldLayoutId id="2147483678" r:id="rId9"/>
    <p:sldLayoutId id="2147483663" r:id="rId10"/>
    <p:sldLayoutId id="2147483664" r:id="rId11"/>
    <p:sldLayoutId id="2147483685" r:id="rId12"/>
    <p:sldLayoutId id="2147483665" r:id="rId13"/>
    <p:sldLayoutId id="2147483683" r:id="rId14"/>
    <p:sldLayoutId id="2147483649" r:id="rId15"/>
    <p:sldLayoutId id="2147483667" r:id="rId16"/>
    <p:sldLayoutId id="2147483686" r:id="rId17"/>
    <p:sldLayoutId id="2147483688" r:id="rId18"/>
    <p:sldLayoutId id="2147483668" r:id="rId19"/>
    <p:sldLayoutId id="2147483669" r:id="rId20"/>
    <p:sldLayoutId id="2147483681" r:id="rId21"/>
    <p:sldLayoutId id="2147483682" r:id="rId22"/>
    <p:sldLayoutId id="2147483670" r:id="rId23"/>
    <p:sldLayoutId id="2147483671" r:id="rId24"/>
    <p:sldLayoutId id="2147483672" r:id="rId25"/>
    <p:sldLayoutId id="2147483680" r:id="rId26"/>
    <p:sldLayoutId id="2147483674" r:id="rId27"/>
    <p:sldLayoutId id="2147483679" r:id="rId28"/>
    <p:sldLayoutId id="2147483675" r:id="rId29"/>
    <p:sldLayoutId id="2147483651" r:id="rId30"/>
    <p:sldLayoutId id="2147483652" r:id="rId31"/>
    <p:sldLayoutId id="2147483653" r:id="rId32"/>
    <p:sldLayoutId id="2147483654" r:id="rId33"/>
    <p:sldLayoutId id="2147483655" r:id="rId34"/>
    <p:sldLayoutId id="2147483656" r:id="rId35"/>
    <p:sldLayoutId id="2147483657" r:id="rId36"/>
    <p:sldLayoutId id="2147483658" r:id="rId37"/>
    <p:sldLayoutId id="2147483659"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1853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86572-B6F2-1D28-58D3-A3509BDF179C}"/>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932CB3EC-2E6B-65BC-08FB-13B5B331936C}"/>
              </a:ext>
            </a:extLst>
          </p:cNvPr>
          <p:cNvSpPr>
            <a:spLocks noGrp="1"/>
          </p:cNvSpPr>
          <p:nvPr>
            <p:ph idx="1"/>
          </p:nvPr>
        </p:nvSpPr>
        <p:spPr>
          <a:xfrm>
            <a:off x="838200" y="2028825"/>
            <a:ext cx="10515600" cy="4238160"/>
          </a:xfrm>
        </p:spPr>
        <p:txBody>
          <a:bodyPr>
            <a:normAutofit/>
          </a:bodyPr>
          <a:lstStyle/>
          <a:p>
            <a:pPr marL="0" indent="0" algn="ctr">
              <a:buNone/>
            </a:pPr>
            <a:r>
              <a:rPr lang="en-US" sz="4000" b="1" dirty="0"/>
              <a:t>Please note that within the same period, the East-Central Africa Division, which started with two million members gained over two million members to double her membership. </a:t>
            </a:r>
          </a:p>
        </p:txBody>
      </p:sp>
      <p:sp>
        <p:nvSpPr>
          <p:cNvPr id="6" name="Título 1">
            <a:extLst>
              <a:ext uri="{FF2B5EF4-FFF2-40B4-BE49-F238E27FC236}">
                <a16:creationId xmlns:a16="http://schemas.microsoft.com/office/drawing/2014/main" id="{A545198E-7EFF-753E-5D39-6CC02F7C1F5C}"/>
              </a:ext>
            </a:extLst>
          </p:cNvPr>
          <p:cNvSpPr>
            <a:spLocks noGrp="1"/>
          </p:cNvSpPr>
          <p:nvPr>
            <p:ph type="title"/>
          </p:nvPr>
        </p:nvSpPr>
        <p:spPr>
          <a:xfrm>
            <a:off x="838200" y="365126"/>
            <a:ext cx="10515600" cy="705392"/>
          </a:xfrm>
        </p:spPr>
        <p:txBody>
          <a:bodyPr>
            <a:normAutofit/>
          </a:bodyPr>
          <a:lstStyle/>
          <a:p>
            <a:pPr algn="ctr"/>
            <a:r>
              <a:rPr lang="pt-BR" sz="2800" dirty="0"/>
              <a:t>A.	Introduction: A Historical Reflection</a:t>
            </a:r>
          </a:p>
        </p:txBody>
      </p:sp>
    </p:spTree>
    <p:extLst>
      <p:ext uri="{BB962C8B-B14F-4D97-AF65-F5344CB8AC3E}">
        <p14:creationId xmlns:p14="http://schemas.microsoft.com/office/powerpoint/2010/main" val="907919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4BF7F-D084-918F-F182-0CC55D73D0EE}"/>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B25A68A6-2EC7-4F95-08C6-2AFB44F2B7DB}"/>
              </a:ext>
            </a:extLst>
          </p:cNvPr>
          <p:cNvSpPr>
            <a:spLocks noGrp="1"/>
          </p:cNvSpPr>
          <p:nvPr>
            <p:ph idx="1"/>
          </p:nvPr>
        </p:nvSpPr>
        <p:spPr>
          <a:xfrm>
            <a:off x="838200" y="1561179"/>
            <a:ext cx="10515600" cy="4505092"/>
          </a:xfrm>
        </p:spPr>
        <p:txBody>
          <a:bodyPr>
            <a:normAutofit lnSpcReduction="10000"/>
          </a:bodyPr>
          <a:lstStyle/>
          <a:p>
            <a:pPr marL="0" indent="0" algn="ctr">
              <a:buNone/>
            </a:pPr>
            <a:r>
              <a:rPr lang="en-US" sz="3600" b="1" dirty="0"/>
              <a:t>As we turn a new page in our faith and mission journey in WAD, I want to share with you from my heart one thing I know we can do to </a:t>
            </a:r>
            <a:r>
              <a:rPr lang="en-US" sz="3600" b="1" dirty="0">
                <a:solidFill>
                  <a:srgbClr val="FF0000"/>
                </a:solidFill>
              </a:rPr>
              <a:t>speed up our mission, sharpen our focus and hasten the return of our Lord</a:t>
            </a:r>
            <a:r>
              <a:rPr lang="en-US" sz="3600" b="1" dirty="0"/>
              <a:t>. It is selflessness in service and ministry. How can we eliminate the spirit of </a:t>
            </a:r>
            <a:r>
              <a:rPr lang="en-US" sz="3600" b="1" dirty="0">
                <a:solidFill>
                  <a:srgbClr val="644C00"/>
                </a:solidFill>
              </a:rPr>
              <a:t>self-seeking</a:t>
            </a:r>
            <a:r>
              <a:rPr lang="en-US" sz="3600" b="1" dirty="0"/>
              <a:t>, </a:t>
            </a:r>
            <a:r>
              <a:rPr lang="en-US" sz="3600" b="1" dirty="0">
                <a:solidFill>
                  <a:schemeClr val="accent5">
                    <a:lumMod val="75000"/>
                  </a:schemeClr>
                </a:solidFill>
              </a:rPr>
              <a:t>self-promotion</a:t>
            </a:r>
            <a:r>
              <a:rPr lang="en-US" sz="3600" b="1" dirty="0"/>
              <a:t>, and </a:t>
            </a:r>
            <a:r>
              <a:rPr lang="en-US" sz="3600" b="1" dirty="0">
                <a:solidFill>
                  <a:srgbClr val="22344A"/>
                </a:solidFill>
              </a:rPr>
              <a:t>self-centeredness</a:t>
            </a:r>
            <a:r>
              <a:rPr lang="en-US" sz="3600" b="1" dirty="0"/>
              <a:t> that too often creeps into our councils, our committees, and our relationships? </a:t>
            </a:r>
          </a:p>
        </p:txBody>
      </p:sp>
      <p:sp>
        <p:nvSpPr>
          <p:cNvPr id="6" name="Título 1">
            <a:extLst>
              <a:ext uri="{FF2B5EF4-FFF2-40B4-BE49-F238E27FC236}">
                <a16:creationId xmlns:a16="http://schemas.microsoft.com/office/drawing/2014/main" id="{5A8334B8-FFF9-0C61-27D8-069BE928336E}"/>
              </a:ext>
            </a:extLst>
          </p:cNvPr>
          <p:cNvSpPr>
            <a:spLocks noGrp="1"/>
          </p:cNvSpPr>
          <p:nvPr>
            <p:ph type="title"/>
          </p:nvPr>
        </p:nvSpPr>
        <p:spPr>
          <a:xfrm>
            <a:off x="838200" y="365126"/>
            <a:ext cx="10515600" cy="705392"/>
          </a:xfrm>
        </p:spPr>
        <p:txBody>
          <a:bodyPr>
            <a:normAutofit/>
          </a:bodyPr>
          <a:lstStyle/>
          <a:p>
            <a:pPr algn="ctr"/>
            <a:r>
              <a:rPr lang="pt-BR" sz="2800" dirty="0"/>
              <a:t>A.	Introduction: A Historical Reflection</a:t>
            </a:r>
          </a:p>
        </p:txBody>
      </p:sp>
    </p:spTree>
    <p:extLst>
      <p:ext uri="{BB962C8B-B14F-4D97-AF65-F5344CB8AC3E}">
        <p14:creationId xmlns:p14="http://schemas.microsoft.com/office/powerpoint/2010/main" val="1134450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40A6B-E5EF-53DC-4718-4916CC22A0D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1B491E8-4B41-8CE0-B9D7-08985D75CCDE}"/>
              </a:ext>
            </a:extLst>
          </p:cNvPr>
          <p:cNvSpPr>
            <a:spLocks noGrp="1"/>
          </p:cNvSpPr>
          <p:nvPr>
            <p:ph type="title"/>
          </p:nvPr>
        </p:nvSpPr>
        <p:spPr>
          <a:xfrm>
            <a:off x="860502" y="2059549"/>
            <a:ext cx="8082776" cy="2738902"/>
          </a:xfrm>
        </p:spPr>
        <p:txBody>
          <a:bodyPr>
            <a:normAutofit/>
          </a:bodyPr>
          <a:lstStyle/>
          <a:p>
            <a:pPr lvl="0" algn="ctr"/>
            <a:r>
              <a:rPr lang="en-US" dirty="0"/>
              <a:t>B.</a:t>
            </a:r>
            <a:br>
              <a:rPr lang="en-US" dirty="0"/>
            </a:br>
            <a:r>
              <a:rPr lang="en-US" dirty="0"/>
              <a:t>THE CALL TO SELF-DENIAL IN SERVICE AND MINISTRY</a:t>
            </a:r>
          </a:p>
        </p:txBody>
      </p:sp>
    </p:spTree>
    <p:extLst>
      <p:ext uri="{BB962C8B-B14F-4D97-AF65-F5344CB8AC3E}">
        <p14:creationId xmlns:p14="http://schemas.microsoft.com/office/powerpoint/2010/main" val="1414962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857028-02AC-132D-2401-0F31D2BC649B}"/>
              </a:ext>
            </a:extLst>
          </p:cNvPr>
          <p:cNvSpPr>
            <a:spLocks noGrp="1"/>
          </p:cNvSpPr>
          <p:nvPr>
            <p:ph type="title"/>
          </p:nvPr>
        </p:nvSpPr>
        <p:spPr>
          <a:xfrm>
            <a:off x="838200" y="365126"/>
            <a:ext cx="10515600" cy="906114"/>
          </a:xfrm>
        </p:spPr>
        <p:txBody>
          <a:bodyPr>
            <a:normAutofit/>
          </a:bodyPr>
          <a:lstStyle/>
          <a:p>
            <a:pPr lvl="0" algn="ctr"/>
            <a:r>
              <a:rPr lang="en-US" sz="3600" dirty="0"/>
              <a:t>B.	The Call to Self-Denial in Service and Ministry</a:t>
            </a:r>
          </a:p>
        </p:txBody>
      </p:sp>
      <p:sp>
        <p:nvSpPr>
          <p:cNvPr id="3" name="Espaço Reservado para Conteúdo 2">
            <a:extLst>
              <a:ext uri="{FF2B5EF4-FFF2-40B4-BE49-F238E27FC236}">
                <a16:creationId xmlns:a16="http://schemas.microsoft.com/office/drawing/2014/main" id="{0CC0B090-0541-9C62-CD02-7E151B2E6754}"/>
              </a:ext>
            </a:extLst>
          </p:cNvPr>
          <p:cNvSpPr>
            <a:spLocks noGrp="1"/>
          </p:cNvSpPr>
          <p:nvPr>
            <p:ph idx="1"/>
          </p:nvPr>
        </p:nvSpPr>
        <p:spPr>
          <a:xfrm>
            <a:off x="838200" y="2097740"/>
            <a:ext cx="7859751" cy="3151375"/>
          </a:xfrm>
        </p:spPr>
        <p:txBody>
          <a:bodyPr>
            <a:normAutofit/>
          </a:bodyPr>
          <a:lstStyle/>
          <a:p>
            <a:pPr marL="0" indent="0">
              <a:buNone/>
            </a:pPr>
            <a:r>
              <a:rPr lang="en-US" sz="3600" dirty="0"/>
              <a:t>All three synoptic gospels capture Christ’s statement on self-denial as the basis for discipleship. When He had called the people to Himself, with His disciples also, He said to them</a:t>
            </a:r>
            <a:endParaRPr lang="pt-BR" sz="3600" dirty="0"/>
          </a:p>
        </p:txBody>
      </p:sp>
    </p:spTree>
    <p:extLst>
      <p:ext uri="{BB962C8B-B14F-4D97-AF65-F5344CB8AC3E}">
        <p14:creationId xmlns:p14="http://schemas.microsoft.com/office/powerpoint/2010/main" val="1674632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385FC-4C6C-8075-2096-E20EA8D723CD}"/>
            </a:ext>
          </a:extLst>
        </p:cNvPr>
        <p:cNvGrpSpPr/>
        <p:nvPr/>
      </p:nvGrpSpPr>
      <p:grpSpPr>
        <a:xfrm>
          <a:off x="0" y="0"/>
          <a:ext cx="0" cy="0"/>
          <a:chOff x="0" y="0"/>
          <a:chExt cx="0" cy="0"/>
        </a:xfrm>
      </p:grpSpPr>
      <p:sp>
        <p:nvSpPr>
          <p:cNvPr id="2" name="Subtítulo 1">
            <a:extLst>
              <a:ext uri="{FF2B5EF4-FFF2-40B4-BE49-F238E27FC236}">
                <a16:creationId xmlns:a16="http://schemas.microsoft.com/office/drawing/2014/main" id="{EDD127D4-4F5D-B5A0-9672-D823856FD0BE}"/>
              </a:ext>
            </a:extLst>
          </p:cNvPr>
          <p:cNvSpPr>
            <a:spLocks noGrp="1"/>
          </p:cNvSpPr>
          <p:nvPr>
            <p:ph type="subTitle" idx="1"/>
          </p:nvPr>
        </p:nvSpPr>
        <p:spPr>
          <a:xfrm>
            <a:off x="1464906" y="2153665"/>
            <a:ext cx="9329474" cy="2797476"/>
          </a:xfrm>
          <a:noFill/>
          <a:ln w="38100">
            <a:solidFill>
              <a:srgbClr val="0070C0"/>
            </a:solidFill>
          </a:ln>
        </p:spPr>
        <p:txBody>
          <a:bodyPr/>
          <a:lstStyle/>
          <a:p>
            <a:r>
              <a:rPr lang="en-US" dirty="0"/>
              <a:t>“Then Jesus said to His disciples, ‘If anyone </a:t>
            </a:r>
            <a:r>
              <a:rPr lang="en-US" dirty="0">
                <a:solidFill>
                  <a:srgbClr val="FFFF00"/>
                </a:solidFill>
              </a:rPr>
              <a:t>desires</a:t>
            </a:r>
            <a:r>
              <a:rPr lang="en-US" dirty="0"/>
              <a:t> to come after Me, let him </a:t>
            </a:r>
            <a:r>
              <a:rPr lang="en-US" dirty="0">
                <a:solidFill>
                  <a:srgbClr val="FFFF00"/>
                </a:solidFill>
              </a:rPr>
              <a:t>deny himself</a:t>
            </a:r>
            <a:r>
              <a:rPr lang="en-US" dirty="0"/>
              <a:t>, and take up </a:t>
            </a:r>
            <a:r>
              <a:rPr lang="en-US" dirty="0">
                <a:solidFill>
                  <a:srgbClr val="FFFF00"/>
                </a:solidFill>
              </a:rPr>
              <a:t>his cross</a:t>
            </a:r>
            <a:r>
              <a:rPr lang="en-US" dirty="0"/>
              <a:t>, and </a:t>
            </a:r>
            <a:r>
              <a:rPr lang="en-US" dirty="0">
                <a:solidFill>
                  <a:srgbClr val="FFFF00"/>
                </a:solidFill>
              </a:rPr>
              <a:t>follow Me</a:t>
            </a:r>
            <a:r>
              <a:rPr lang="en-US" dirty="0"/>
              <a:t>.’”</a:t>
            </a:r>
            <a:endParaRPr lang="pt-BR" dirty="0"/>
          </a:p>
        </p:txBody>
      </p:sp>
      <p:sp>
        <p:nvSpPr>
          <p:cNvPr id="3" name="Subtítulo 1">
            <a:extLst>
              <a:ext uri="{FF2B5EF4-FFF2-40B4-BE49-F238E27FC236}">
                <a16:creationId xmlns:a16="http://schemas.microsoft.com/office/drawing/2014/main" id="{140C50EC-FF08-E4AF-AAC7-D895DA7B8AFF}"/>
              </a:ext>
            </a:extLst>
          </p:cNvPr>
          <p:cNvSpPr txBox="1">
            <a:spLocks/>
          </p:cNvSpPr>
          <p:nvPr/>
        </p:nvSpPr>
        <p:spPr>
          <a:xfrm>
            <a:off x="4044365" y="1674201"/>
            <a:ext cx="4103270" cy="958927"/>
          </a:xfrm>
          <a:prstGeom prst="rect">
            <a:avLst/>
          </a:prstGeom>
          <a:solidFill>
            <a:srgbClr val="22344A"/>
          </a:solidFill>
          <a:ln w="38100">
            <a:solidFill>
              <a:srgbClr val="0070C0"/>
            </a:solid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Matthew 16:24 </a:t>
            </a:r>
          </a:p>
        </p:txBody>
      </p:sp>
    </p:spTree>
    <p:extLst>
      <p:ext uri="{BB962C8B-B14F-4D97-AF65-F5344CB8AC3E}">
        <p14:creationId xmlns:p14="http://schemas.microsoft.com/office/powerpoint/2010/main" val="1231216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83A57-23C4-CC74-B0CD-377C17A378A8}"/>
            </a:ext>
          </a:extLst>
        </p:cNvPr>
        <p:cNvGrpSpPr/>
        <p:nvPr/>
      </p:nvGrpSpPr>
      <p:grpSpPr>
        <a:xfrm>
          <a:off x="0" y="0"/>
          <a:ext cx="0" cy="0"/>
          <a:chOff x="0" y="0"/>
          <a:chExt cx="0" cy="0"/>
        </a:xfrm>
      </p:grpSpPr>
      <p:sp>
        <p:nvSpPr>
          <p:cNvPr id="2" name="Subtítulo 1">
            <a:extLst>
              <a:ext uri="{FF2B5EF4-FFF2-40B4-BE49-F238E27FC236}">
                <a16:creationId xmlns:a16="http://schemas.microsoft.com/office/drawing/2014/main" id="{B9E7ED60-42D5-3984-F819-20E236C4C64C}"/>
              </a:ext>
            </a:extLst>
          </p:cNvPr>
          <p:cNvSpPr>
            <a:spLocks noGrp="1"/>
          </p:cNvSpPr>
          <p:nvPr>
            <p:ph type="subTitle" idx="1"/>
          </p:nvPr>
        </p:nvSpPr>
        <p:spPr>
          <a:xfrm>
            <a:off x="1464906" y="1936376"/>
            <a:ext cx="9329474" cy="3014765"/>
          </a:xfrm>
          <a:noFill/>
          <a:ln w="38100">
            <a:solidFill>
              <a:srgbClr val="0070C0"/>
            </a:solidFill>
          </a:ln>
        </p:spPr>
        <p:txBody>
          <a:bodyPr/>
          <a:lstStyle/>
          <a:p>
            <a:r>
              <a:rPr lang="en-US" dirty="0"/>
              <a:t>Whoever </a:t>
            </a:r>
            <a:r>
              <a:rPr lang="en-US" dirty="0">
                <a:solidFill>
                  <a:srgbClr val="FFFF00"/>
                </a:solidFill>
              </a:rPr>
              <a:t>desires</a:t>
            </a:r>
            <a:r>
              <a:rPr lang="en-US" dirty="0"/>
              <a:t> to come after Me, let him </a:t>
            </a:r>
            <a:r>
              <a:rPr lang="en-US" dirty="0">
                <a:solidFill>
                  <a:srgbClr val="FFFF00"/>
                </a:solidFill>
              </a:rPr>
              <a:t>deny himself</a:t>
            </a:r>
            <a:r>
              <a:rPr lang="en-US" dirty="0"/>
              <a:t>, and take up </a:t>
            </a:r>
            <a:r>
              <a:rPr lang="en-US" dirty="0">
                <a:solidFill>
                  <a:srgbClr val="FFFF00"/>
                </a:solidFill>
              </a:rPr>
              <a:t>his cross</a:t>
            </a:r>
            <a:r>
              <a:rPr lang="en-US" dirty="0"/>
              <a:t>, and </a:t>
            </a:r>
            <a:r>
              <a:rPr lang="en-US" dirty="0">
                <a:solidFill>
                  <a:srgbClr val="FFFF00"/>
                </a:solidFill>
              </a:rPr>
              <a:t>follow Me</a:t>
            </a:r>
            <a:r>
              <a:rPr lang="en-US" dirty="0"/>
              <a:t>.</a:t>
            </a:r>
            <a:endParaRPr lang="pt-BR" dirty="0"/>
          </a:p>
        </p:txBody>
      </p:sp>
      <p:sp>
        <p:nvSpPr>
          <p:cNvPr id="3" name="Subtítulo 1">
            <a:extLst>
              <a:ext uri="{FF2B5EF4-FFF2-40B4-BE49-F238E27FC236}">
                <a16:creationId xmlns:a16="http://schemas.microsoft.com/office/drawing/2014/main" id="{DA064223-3941-2AAF-FC76-2A2331FA5A32}"/>
              </a:ext>
            </a:extLst>
          </p:cNvPr>
          <p:cNvSpPr txBox="1">
            <a:spLocks/>
          </p:cNvSpPr>
          <p:nvPr/>
        </p:nvSpPr>
        <p:spPr>
          <a:xfrm>
            <a:off x="4044365" y="1416571"/>
            <a:ext cx="4103270" cy="958927"/>
          </a:xfrm>
          <a:prstGeom prst="rect">
            <a:avLst/>
          </a:prstGeom>
          <a:solidFill>
            <a:srgbClr val="22344A"/>
          </a:solidFill>
          <a:ln w="38100">
            <a:solidFill>
              <a:srgbClr val="0070C0"/>
            </a:solid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Mark 8:34</a:t>
            </a:r>
          </a:p>
        </p:txBody>
      </p:sp>
    </p:spTree>
    <p:extLst>
      <p:ext uri="{BB962C8B-B14F-4D97-AF65-F5344CB8AC3E}">
        <p14:creationId xmlns:p14="http://schemas.microsoft.com/office/powerpoint/2010/main" val="904876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F51DD-E955-8CBA-085E-1DEDD225AC75}"/>
            </a:ext>
          </a:extLst>
        </p:cNvPr>
        <p:cNvGrpSpPr/>
        <p:nvPr/>
      </p:nvGrpSpPr>
      <p:grpSpPr>
        <a:xfrm>
          <a:off x="0" y="0"/>
          <a:ext cx="0" cy="0"/>
          <a:chOff x="0" y="0"/>
          <a:chExt cx="0" cy="0"/>
        </a:xfrm>
      </p:grpSpPr>
      <p:sp>
        <p:nvSpPr>
          <p:cNvPr id="2" name="Subtítulo 1">
            <a:extLst>
              <a:ext uri="{FF2B5EF4-FFF2-40B4-BE49-F238E27FC236}">
                <a16:creationId xmlns:a16="http://schemas.microsoft.com/office/drawing/2014/main" id="{EFBDB39F-18DA-C158-C7D2-E3466CF7E98D}"/>
              </a:ext>
            </a:extLst>
          </p:cNvPr>
          <p:cNvSpPr>
            <a:spLocks noGrp="1"/>
          </p:cNvSpPr>
          <p:nvPr>
            <p:ph type="subTitle" idx="1"/>
          </p:nvPr>
        </p:nvSpPr>
        <p:spPr>
          <a:xfrm>
            <a:off x="1464906" y="1936376"/>
            <a:ext cx="9329474" cy="3014765"/>
          </a:xfrm>
          <a:noFill/>
          <a:ln w="38100">
            <a:solidFill>
              <a:srgbClr val="0070C0"/>
            </a:solidFill>
          </a:ln>
        </p:spPr>
        <p:txBody>
          <a:bodyPr/>
          <a:lstStyle/>
          <a:p>
            <a:r>
              <a:rPr lang="en-US" dirty="0"/>
              <a:t>Then He said to them all, “If anyone </a:t>
            </a:r>
            <a:r>
              <a:rPr lang="en-US" dirty="0">
                <a:solidFill>
                  <a:srgbClr val="FFFF00"/>
                </a:solidFill>
              </a:rPr>
              <a:t>desires</a:t>
            </a:r>
            <a:r>
              <a:rPr lang="en-US" dirty="0"/>
              <a:t> to come after Me, let him </a:t>
            </a:r>
            <a:r>
              <a:rPr lang="en-US" dirty="0">
                <a:solidFill>
                  <a:srgbClr val="FFFF00"/>
                </a:solidFill>
              </a:rPr>
              <a:t>deny himself</a:t>
            </a:r>
            <a:r>
              <a:rPr lang="en-US" dirty="0"/>
              <a:t>, and take up </a:t>
            </a:r>
            <a:r>
              <a:rPr lang="en-US" dirty="0">
                <a:solidFill>
                  <a:srgbClr val="FFFF00"/>
                </a:solidFill>
              </a:rPr>
              <a:t>his cross </a:t>
            </a:r>
            <a:r>
              <a:rPr lang="en-US" dirty="0"/>
              <a:t>daily, and </a:t>
            </a:r>
            <a:r>
              <a:rPr lang="en-US" dirty="0">
                <a:solidFill>
                  <a:srgbClr val="FFFF00"/>
                </a:solidFill>
              </a:rPr>
              <a:t>follow Me</a:t>
            </a:r>
            <a:r>
              <a:rPr lang="en-US" dirty="0"/>
              <a:t>.”</a:t>
            </a:r>
            <a:endParaRPr lang="pt-BR" dirty="0"/>
          </a:p>
        </p:txBody>
      </p:sp>
      <p:sp>
        <p:nvSpPr>
          <p:cNvPr id="3" name="Subtítulo 1">
            <a:extLst>
              <a:ext uri="{FF2B5EF4-FFF2-40B4-BE49-F238E27FC236}">
                <a16:creationId xmlns:a16="http://schemas.microsoft.com/office/drawing/2014/main" id="{647102A0-FD93-E826-914F-0E2F8E43D8C4}"/>
              </a:ext>
            </a:extLst>
          </p:cNvPr>
          <p:cNvSpPr txBox="1">
            <a:spLocks/>
          </p:cNvSpPr>
          <p:nvPr/>
        </p:nvSpPr>
        <p:spPr>
          <a:xfrm>
            <a:off x="4044365" y="1416571"/>
            <a:ext cx="4103270" cy="958927"/>
          </a:xfrm>
          <a:prstGeom prst="rect">
            <a:avLst/>
          </a:prstGeom>
          <a:solidFill>
            <a:srgbClr val="22344A"/>
          </a:solidFill>
          <a:ln w="38100">
            <a:solidFill>
              <a:srgbClr val="0070C0"/>
            </a:solid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Luke 9:24 </a:t>
            </a:r>
          </a:p>
        </p:txBody>
      </p:sp>
    </p:spTree>
    <p:extLst>
      <p:ext uri="{BB962C8B-B14F-4D97-AF65-F5344CB8AC3E}">
        <p14:creationId xmlns:p14="http://schemas.microsoft.com/office/powerpoint/2010/main" val="2491838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2B3C0-8200-E228-ECEB-7F8F97E4DC1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3EB5148-BB3A-BDAB-DFC5-3589F4218EE0}"/>
              </a:ext>
            </a:extLst>
          </p:cNvPr>
          <p:cNvSpPr>
            <a:spLocks noGrp="1"/>
          </p:cNvSpPr>
          <p:nvPr>
            <p:ph type="title"/>
          </p:nvPr>
        </p:nvSpPr>
        <p:spPr>
          <a:xfrm>
            <a:off x="838200" y="353974"/>
            <a:ext cx="10515600" cy="906114"/>
          </a:xfrm>
        </p:spPr>
        <p:txBody>
          <a:bodyPr>
            <a:normAutofit/>
          </a:bodyPr>
          <a:lstStyle/>
          <a:p>
            <a:pPr lvl="0" algn="ctr"/>
            <a:r>
              <a:rPr lang="en-US" sz="3600" dirty="0"/>
              <a:t>B.	The Call to Self-Denial in Service and Ministry</a:t>
            </a:r>
          </a:p>
        </p:txBody>
      </p:sp>
      <p:sp>
        <p:nvSpPr>
          <p:cNvPr id="3" name="Espaço Reservado para Conteúdo 2">
            <a:extLst>
              <a:ext uri="{FF2B5EF4-FFF2-40B4-BE49-F238E27FC236}">
                <a16:creationId xmlns:a16="http://schemas.microsoft.com/office/drawing/2014/main" id="{BC28BC80-235A-DF3C-E341-E16B0F90BA6B}"/>
              </a:ext>
            </a:extLst>
          </p:cNvPr>
          <p:cNvSpPr>
            <a:spLocks noGrp="1"/>
          </p:cNvSpPr>
          <p:nvPr>
            <p:ph idx="1"/>
          </p:nvPr>
        </p:nvSpPr>
        <p:spPr>
          <a:xfrm>
            <a:off x="838200" y="1940312"/>
            <a:ext cx="7859751" cy="3969835"/>
          </a:xfrm>
        </p:spPr>
        <p:txBody>
          <a:bodyPr>
            <a:normAutofit/>
          </a:bodyPr>
          <a:lstStyle/>
          <a:p>
            <a:pPr marL="0" indent="0">
              <a:buNone/>
            </a:pPr>
            <a:r>
              <a:rPr lang="en-US" sz="3600" dirty="0"/>
              <a:t>You will notice that this call to self-denial is made against the background of Peter’s confession: “You are the Christ, the Son of the living God” (Matthew 16:16, Mark 8:29, Luke 9:20). It is not enough to know Christ, mentally, intellectually…</a:t>
            </a:r>
          </a:p>
        </p:txBody>
      </p:sp>
    </p:spTree>
    <p:extLst>
      <p:ext uri="{BB962C8B-B14F-4D97-AF65-F5344CB8AC3E}">
        <p14:creationId xmlns:p14="http://schemas.microsoft.com/office/powerpoint/2010/main" val="1300221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FDECF-5886-3FFD-0328-F26DBF16E40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E1D435D-908E-37F2-27E9-0961EF8F5EBE}"/>
              </a:ext>
            </a:extLst>
          </p:cNvPr>
          <p:cNvSpPr>
            <a:spLocks noGrp="1"/>
          </p:cNvSpPr>
          <p:nvPr>
            <p:ph type="title"/>
          </p:nvPr>
        </p:nvSpPr>
        <p:spPr>
          <a:xfrm>
            <a:off x="838200" y="353974"/>
            <a:ext cx="10515600" cy="906114"/>
          </a:xfrm>
        </p:spPr>
        <p:txBody>
          <a:bodyPr>
            <a:normAutofit/>
          </a:bodyPr>
          <a:lstStyle/>
          <a:p>
            <a:pPr lvl="0" algn="ctr"/>
            <a:r>
              <a:rPr lang="en-US" sz="3600" dirty="0"/>
              <a:t>B.	The Call to Self-Denial in Service and Ministry</a:t>
            </a:r>
          </a:p>
        </p:txBody>
      </p:sp>
      <p:sp>
        <p:nvSpPr>
          <p:cNvPr id="3" name="Espaço Reservado para Conteúdo 2">
            <a:extLst>
              <a:ext uri="{FF2B5EF4-FFF2-40B4-BE49-F238E27FC236}">
                <a16:creationId xmlns:a16="http://schemas.microsoft.com/office/drawing/2014/main" id="{B517C0B7-4CFE-9363-A7B7-28966A83ECA9}"/>
              </a:ext>
            </a:extLst>
          </p:cNvPr>
          <p:cNvSpPr>
            <a:spLocks noGrp="1"/>
          </p:cNvSpPr>
          <p:nvPr>
            <p:ph idx="1"/>
          </p:nvPr>
        </p:nvSpPr>
        <p:spPr>
          <a:xfrm>
            <a:off x="838200" y="1940312"/>
            <a:ext cx="7859751" cy="3969835"/>
          </a:xfrm>
        </p:spPr>
        <p:txBody>
          <a:bodyPr>
            <a:normAutofit/>
          </a:bodyPr>
          <a:lstStyle/>
          <a:p>
            <a:pPr marL="0" indent="0">
              <a:buNone/>
            </a:pPr>
            <a:r>
              <a:rPr lang="en-US" sz="3600" dirty="0"/>
              <a:t>We must follow Him. That is discipleship, and it comes at a cost – self-denial and cross-bearing. Luke uniquely includes the word </a:t>
            </a:r>
            <a:r>
              <a:rPr lang="en-US" sz="3600" dirty="0">
                <a:solidFill>
                  <a:srgbClr val="FF0000"/>
                </a:solidFill>
              </a:rPr>
              <a:t>d</a:t>
            </a:r>
            <a:r>
              <a:rPr lang="en-US" sz="3600" i="1" dirty="0">
                <a:solidFill>
                  <a:srgbClr val="FF0000"/>
                </a:solidFill>
              </a:rPr>
              <a:t>aily</a:t>
            </a:r>
            <a:r>
              <a:rPr lang="en-US" sz="3600" dirty="0"/>
              <a:t>, stressing the need for consistency in our discipleship experience. God’s servant writes:</a:t>
            </a:r>
          </a:p>
        </p:txBody>
      </p:sp>
    </p:spTree>
    <p:extLst>
      <p:ext uri="{BB962C8B-B14F-4D97-AF65-F5344CB8AC3E}">
        <p14:creationId xmlns:p14="http://schemas.microsoft.com/office/powerpoint/2010/main" val="2973453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904942-4BFC-9A80-F6A9-C20B81A3946A}"/>
              </a:ext>
            </a:extLst>
          </p:cNvPr>
          <p:cNvSpPr>
            <a:spLocks noGrp="1"/>
          </p:cNvSpPr>
          <p:nvPr>
            <p:ph type="title"/>
          </p:nvPr>
        </p:nvSpPr>
        <p:spPr>
          <a:xfrm>
            <a:off x="1482790" y="959005"/>
            <a:ext cx="9226420" cy="4661210"/>
          </a:xfrm>
        </p:spPr>
        <p:txBody>
          <a:bodyPr>
            <a:normAutofit fontScale="90000"/>
          </a:bodyPr>
          <a:lstStyle/>
          <a:p>
            <a:r>
              <a:rPr lang="en-US" sz="6000" dirty="0">
                <a:solidFill>
                  <a:srgbClr val="FF0000"/>
                </a:solidFill>
              </a:rPr>
              <a:t>“</a:t>
            </a:r>
            <a:r>
              <a:rPr lang="en-US" b="1" dirty="0"/>
              <a:t>The yoke and the cross are symbols representing the same thing – the giving up of the will to God. Wearing the yoke unites finite man in companionship with the dearly beloved Son of God. Lifting the cross cuts away self from the soul, and places man where he learns how to bear Christ’s burdens… </a:t>
            </a:r>
            <a:endParaRPr lang="pt-BR" b="1" dirty="0"/>
          </a:p>
        </p:txBody>
      </p:sp>
    </p:spTree>
    <p:extLst>
      <p:ext uri="{BB962C8B-B14F-4D97-AF65-F5344CB8AC3E}">
        <p14:creationId xmlns:p14="http://schemas.microsoft.com/office/powerpoint/2010/main" val="3184719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26130B-6219-F418-D9ED-4D3658025532}"/>
              </a:ext>
            </a:extLst>
          </p:cNvPr>
          <p:cNvSpPr>
            <a:spLocks noGrp="1"/>
          </p:cNvSpPr>
          <p:nvPr>
            <p:ph type="ctrTitle"/>
          </p:nvPr>
        </p:nvSpPr>
        <p:spPr>
          <a:xfrm>
            <a:off x="824496" y="267630"/>
            <a:ext cx="10543008" cy="2029530"/>
          </a:xfrm>
        </p:spPr>
        <p:txBody>
          <a:bodyPr>
            <a:normAutofit/>
          </a:bodyPr>
          <a:lstStyle/>
          <a:p>
            <a:r>
              <a:rPr lang="en-US" dirty="0"/>
              <a:t>Selflessness: Pursuing True Leadership &amp; Lasting Progress</a:t>
            </a:r>
            <a:endParaRPr lang="pt-BR" dirty="0"/>
          </a:p>
        </p:txBody>
      </p:sp>
      <p:sp>
        <p:nvSpPr>
          <p:cNvPr id="3" name="Título 1">
            <a:extLst>
              <a:ext uri="{FF2B5EF4-FFF2-40B4-BE49-F238E27FC236}">
                <a16:creationId xmlns:a16="http://schemas.microsoft.com/office/drawing/2014/main" id="{0DBF106D-D76D-8BA8-B00D-B418611E0B3B}"/>
              </a:ext>
            </a:extLst>
          </p:cNvPr>
          <p:cNvSpPr txBox="1">
            <a:spLocks/>
          </p:cNvSpPr>
          <p:nvPr/>
        </p:nvSpPr>
        <p:spPr>
          <a:xfrm>
            <a:off x="1642654" y="2297160"/>
            <a:ext cx="8906692" cy="153068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rgbClr val="1E5570"/>
                </a:solidFill>
                <a:latin typeface="Arial" panose="020B0604020202020204" pitchFamily="34" charset="0"/>
                <a:ea typeface="+mj-ea"/>
                <a:cs typeface="Arial" panose="020B0604020202020204" pitchFamily="34" charset="0"/>
              </a:defRPr>
            </a:lvl1pPr>
          </a:lstStyle>
          <a:p>
            <a:r>
              <a:rPr lang="en-US" sz="2400" dirty="0">
                <a:solidFill>
                  <a:schemeClr val="accent2">
                    <a:lumMod val="75000"/>
                  </a:schemeClr>
                </a:solidFill>
              </a:rPr>
              <a:t>Keynote Address to the WAD Year-End Council</a:t>
            </a:r>
            <a:br>
              <a:rPr lang="en-US" sz="2400" dirty="0">
                <a:solidFill>
                  <a:schemeClr val="accent2">
                    <a:lumMod val="75000"/>
                  </a:schemeClr>
                </a:solidFill>
              </a:rPr>
            </a:br>
            <a:r>
              <a:rPr lang="en-US" sz="2400" dirty="0">
                <a:solidFill>
                  <a:schemeClr val="accent2">
                    <a:lumMod val="75000"/>
                  </a:schemeClr>
                </a:solidFill>
              </a:rPr>
              <a:t>By </a:t>
            </a:r>
          </a:p>
          <a:p>
            <a:r>
              <a:rPr lang="en-US" sz="2400" dirty="0">
                <a:solidFill>
                  <a:schemeClr val="accent2">
                    <a:lumMod val="75000"/>
                  </a:schemeClr>
                </a:solidFill>
              </a:rPr>
              <a:t>Pastor Bassey E. O. Udoh</a:t>
            </a:r>
            <a:r>
              <a:rPr lang="en-US" sz="2400" i="1" dirty="0">
                <a:solidFill>
                  <a:schemeClr val="accent2">
                    <a:lumMod val="75000"/>
                  </a:schemeClr>
                </a:solidFill>
              </a:rPr>
              <a:t>, PhD</a:t>
            </a:r>
            <a:endParaRPr lang="en-US" sz="2400" dirty="0">
              <a:solidFill>
                <a:schemeClr val="accent2">
                  <a:lumMod val="75000"/>
                </a:schemeClr>
              </a:solidFill>
            </a:endParaRPr>
          </a:p>
          <a:p>
            <a:r>
              <a:rPr lang="en-US" sz="2400" dirty="0">
                <a:solidFill>
                  <a:schemeClr val="accent2">
                    <a:lumMod val="75000"/>
                  </a:schemeClr>
                </a:solidFill>
              </a:rPr>
              <a:t>President, West-Central Africa Division</a:t>
            </a:r>
          </a:p>
        </p:txBody>
      </p:sp>
    </p:spTree>
    <p:extLst>
      <p:ext uri="{BB962C8B-B14F-4D97-AF65-F5344CB8AC3E}">
        <p14:creationId xmlns:p14="http://schemas.microsoft.com/office/powerpoint/2010/main" val="2094717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0A63C-11A4-A6F4-1765-AC6B0A860EF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0910B8C-DFE7-D375-5226-4A9D0E12CE9A}"/>
              </a:ext>
            </a:extLst>
          </p:cNvPr>
          <p:cNvSpPr>
            <a:spLocks noGrp="1"/>
          </p:cNvSpPr>
          <p:nvPr>
            <p:ph type="title"/>
          </p:nvPr>
        </p:nvSpPr>
        <p:spPr>
          <a:xfrm>
            <a:off x="1482790" y="892093"/>
            <a:ext cx="9226420" cy="4661210"/>
          </a:xfrm>
        </p:spPr>
        <p:txBody>
          <a:bodyPr>
            <a:normAutofit/>
          </a:bodyPr>
          <a:lstStyle/>
          <a:p>
            <a:r>
              <a:rPr lang="en-US" sz="6000" dirty="0"/>
              <a:t>…</a:t>
            </a:r>
            <a:r>
              <a:rPr lang="en-US" dirty="0"/>
              <a:t>We cannot follow Christ without wearing His yoke, without lifting the cross and bearing it after Him. If our will is not in accord with the divine requirements, we are to deny our inclinations, give up our darling desires, and step in Christ’s footsteps</a:t>
            </a:r>
            <a:r>
              <a:rPr lang="en-US" sz="5300" dirty="0">
                <a:solidFill>
                  <a:srgbClr val="FF0000"/>
                </a:solidFill>
              </a:rPr>
              <a:t>”</a:t>
            </a:r>
            <a:endParaRPr lang="pt-BR" sz="3600" i="1" dirty="0"/>
          </a:p>
        </p:txBody>
      </p:sp>
      <p:sp>
        <p:nvSpPr>
          <p:cNvPr id="3" name="Título 1">
            <a:extLst>
              <a:ext uri="{FF2B5EF4-FFF2-40B4-BE49-F238E27FC236}">
                <a16:creationId xmlns:a16="http://schemas.microsoft.com/office/drawing/2014/main" id="{29BB4EC6-CBEB-3F29-5F42-A0AB15484EF9}"/>
              </a:ext>
            </a:extLst>
          </p:cNvPr>
          <p:cNvSpPr txBox="1">
            <a:spLocks/>
          </p:cNvSpPr>
          <p:nvPr/>
        </p:nvSpPr>
        <p:spPr>
          <a:xfrm>
            <a:off x="2631688" y="5553303"/>
            <a:ext cx="8880410" cy="62446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0" kern="1200">
                <a:solidFill>
                  <a:schemeClr val="bg1"/>
                </a:solidFill>
                <a:latin typeface="+mn-lt"/>
                <a:ea typeface="+mj-ea"/>
                <a:cs typeface="+mj-cs"/>
              </a:defRPr>
            </a:lvl1pPr>
          </a:lstStyle>
          <a:p>
            <a:pPr algn="r"/>
            <a:r>
              <a:rPr lang="en-US" sz="2800" i="1" dirty="0">
                <a:solidFill>
                  <a:srgbClr val="FFFF00"/>
                </a:solidFill>
              </a:rPr>
              <a:t>(Ellen G. White, The Review and Herald, October 23, 1900). </a:t>
            </a:r>
            <a:endParaRPr lang="pt-BR" sz="1400" i="1" dirty="0">
              <a:solidFill>
                <a:srgbClr val="FFFF00"/>
              </a:solidFill>
            </a:endParaRPr>
          </a:p>
        </p:txBody>
      </p:sp>
    </p:spTree>
    <p:extLst>
      <p:ext uri="{BB962C8B-B14F-4D97-AF65-F5344CB8AC3E}">
        <p14:creationId xmlns:p14="http://schemas.microsoft.com/office/powerpoint/2010/main" val="1833545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C918D-E75E-C993-CE26-3AC43B8539B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2639A56-E642-D207-D2B4-6C90DC5332C6}"/>
              </a:ext>
            </a:extLst>
          </p:cNvPr>
          <p:cNvSpPr>
            <a:spLocks noGrp="1"/>
          </p:cNvSpPr>
          <p:nvPr>
            <p:ph type="title"/>
          </p:nvPr>
        </p:nvSpPr>
        <p:spPr>
          <a:xfrm>
            <a:off x="838200" y="353974"/>
            <a:ext cx="10515600" cy="593879"/>
          </a:xfrm>
        </p:spPr>
        <p:txBody>
          <a:bodyPr>
            <a:normAutofit/>
          </a:bodyPr>
          <a:lstStyle/>
          <a:p>
            <a:pPr lvl="0" algn="ctr"/>
            <a:r>
              <a:rPr lang="en-US" sz="3200" dirty="0"/>
              <a:t>B.	The Call to Self-Denial in Service and Ministry</a:t>
            </a:r>
          </a:p>
        </p:txBody>
      </p:sp>
      <p:sp>
        <p:nvSpPr>
          <p:cNvPr id="3" name="Espaço Reservado para Conteúdo 2">
            <a:extLst>
              <a:ext uri="{FF2B5EF4-FFF2-40B4-BE49-F238E27FC236}">
                <a16:creationId xmlns:a16="http://schemas.microsoft.com/office/drawing/2014/main" id="{148B948F-20EE-84E2-058B-DE113BBA61E7}"/>
              </a:ext>
            </a:extLst>
          </p:cNvPr>
          <p:cNvSpPr>
            <a:spLocks noGrp="1"/>
          </p:cNvSpPr>
          <p:nvPr>
            <p:ph idx="1"/>
          </p:nvPr>
        </p:nvSpPr>
        <p:spPr>
          <a:xfrm>
            <a:off x="838200" y="1260088"/>
            <a:ext cx="7859751" cy="5051502"/>
          </a:xfrm>
        </p:spPr>
        <p:txBody>
          <a:bodyPr>
            <a:normAutofit/>
          </a:bodyPr>
          <a:lstStyle/>
          <a:p>
            <a:pPr marL="0" indent="0">
              <a:buNone/>
            </a:pPr>
            <a:r>
              <a:rPr lang="en-US" sz="3600" dirty="0"/>
              <a:t>At the root of so many crises in the church lies self – </a:t>
            </a:r>
            <a:r>
              <a:rPr lang="en-US" sz="3600" dirty="0">
                <a:solidFill>
                  <a:srgbClr val="00B0F0"/>
                </a:solidFill>
              </a:rPr>
              <a:t>self-desire</a:t>
            </a:r>
            <a:r>
              <a:rPr lang="en-US" sz="3600" dirty="0"/>
              <a:t>, </a:t>
            </a:r>
            <a:r>
              <a:rPr lang="en-US" sz="3600" dirty="0">
                <a:solidFill>
                  <a:srgbClr val="FF0000"/>
                </a:solidFill>
              </a:rPr>
              <a:t>self-promotion</a:t>
            </a:r>
            <a:r>
              <a:rPr lang="en-US" sz="3600" dirty="0"/>
              <a:t>, </a:t>
            </a:r>
            <a:r>
              <a:rPr lang="en-US" sz="3600" dirty="0">
                <a:solidFill>
                  <a:schemeClr val="accent6">
                    <a:lumMod val="75000"/>
                  </a:schemeClr>
                </a:solidFill>
              </a:rPr>
              <a:t>self-preservation</a:t>
            </a:r>
            <a:r>
              <a:rPr lang="en-US" sz="3600" dirty="0"/>
              <a:t>. And whenever self sits on the throne, the Spirit steps aside. Hence the Apostle Paul writes in Philippians 2:3,4: “Let nothing be done through strife or vainglory; but in lowliness of mind let each esteem other better than themselves.”…</a:t>
            </a:r>
            <a:endParaRPr lang="en-US" sz="4400" dirty="0"/>
          </a:p>
        </p:txBody>
      </p:sp>
    </p:spTree>
    <p:extLst>
      <p:ext uri="{BB962C8B-B14F-4D97-AF65-F5344CB8AC3E}">
        <p14:creationId xmlns:p14="http://schemas.microsoft.com/office/powerpoint/2010/main" val="307005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1E85A-4D36-E9DA-9F7C-BBBD9F363A7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3B9C5EF-FBCD-979E-98AC-2E282C9CCB83}"/>
              </a:ext>
            </a:extLst>
          </p:cNvPr>
          <p:cNvSpPr>
            <a:spLocks noGrp="1"/>
          </p:cNvSpPr>
          <p:nvPr>
            <p:ph type="title"/>
          </p:nvPr>
        </p:nvSpPr>
        <p:spPr>
          <a:xfrm>
            <a:off x="838200" y="353974"/>
            <a:ext cx="10515600" cy="593879"/>
          </a:xfrm>
        </p:spPr>
        <p:txBody>
          <a:bodyPr>
            <a:normAutofit/>
          </a:bodyPr>
          <a:lstStyle/>
          <a:p>
            <a:pPr lvl="0" algn="ctr"/>
            <a:r>
              <a:rPr lang="en-US" sz="3200" dirty="0"/>
              <a:t>B.	The Call to Self-Denial in Service and Ministry</a:t>
            </a:r>
          </a:p>
        </p:txBody>
      </p:sp>
      <p:sp>
        <p:nvSpPr>
          <p:cNvPr id="3" name="Espaço Reservado para Conteúdo 2">
            <a:extLst>
              <a:ext uri="{FF2B5EF4-FFF2-40B4-BE49-F238E27FC236}">
                <a16:creationId xmlns:a16="http://schemas.microsoft.com/office/drawing/2014/main" id="{F261426F-C999-007E-9DA2-D337778575B8}"/>
              </a:ext>
            </a:extLst>
          </p:cNvPr>
          <p:cNvSpPr>
            <a:spLocks noGrp="1"/>
          </p:cNvSpPr>
          <p:nvPr>
            <p:ph idx="1"/>
          </p:nvPr>
        </p:nvSpPr>
        <p:spPr>
          <a:xfrm>
            <a:off x="838200" y="1739590"/>
            <a:ext cx="7859751" cy="4572000"/>
          </a:xfrm>
        </p:spPr>
        <p:txBody>
          <a:bodyPr>
            <a:normAutofit/>
          </a:bodyPr>
          <a:lstStyle/>
          <a:p>
            <a:pPr marL="0" indent="0">
              <a:buNone/>
            </a:pPr>
            <a:r>
              <a:rPr lang="en-US" sz="3600" dirty="0"/>
              <a:t>James says, “For where envying and strife is, there is confusion and every evil work” (James 3:16). </a:t>
            </a:r>
            <a:r>
              <a:rPr lang="en-US" sz="3600" dirty="0">
                <a:solidFill>
                  <a:srgbClr val="C00000"/>
                </a:solidFill>
              </a:rPr>
              <a:t>Selfish ambition breeds confusion. It can paralyze committees, fragment teams, and quench the Spirit that should bind us together.</a:t>
            </a:r>
            <a:endParaRPr lang="en-US" sz="4400" dirty="0">
              <a:solidFill>
                <a:srgbClr val="C00000"/>
              </a:solidFill>
            </a:endParaRPr>
          </a:p>
        </p:txBody>
      </p:sp>
    </p:spTree>
    <p:extLst>
      <p:ext uri="{BB962C8B-B14F-4D97-AF65-F5344CB8AC3E}">
        <p14:creationId xmlns:p14="http://schemas.microsoft.com/office/powerpoint/2010/main" val="1874365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119A2-5AE5-888B-7EAF-459A51D3222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BC663AF-080D-4765-99D5-4BB9142E98E7}"/>
              </a:ext>
            </a:extLst>
          </p:cNvPr>
          <p:cNvSpPr>
            <a:spLocks noGrp="1"/>
          </p:cNvSpPr>
          <p:nvPr>
            <p:ph type="title"/>
          </p:nvPr>
        </p:nvSpPr>
        <p:spPr>
          <a:xfrm>
            <a:off x="1499678" y="975732"/>
            <a:ext cx="9192644" cy="4906536"/>
          </a:xfrm>
        </p:spPr>
        <p:txBody>
          <a:bodyPr>
            <a:normAutofit fontScale="90000"/>
          </a:bodyPr>
          <a:lstStyle/>
          <a:p>
            <a:r>
              <a:rPr lang="en-US" dirty="0"/>
              <a:t>Ellen White warns us with piercing clarity highlighting the deadly nature of self:</a:t>
            </a:r>
            <a:br>
              <a:rPr lang="en-US" dirty="0"/>
            </a:br>
            <a:r>
              <a:rPr lang="en-US" sz="2000" dirty="0"/>
              <a:t> </a:t>
            </a:r>
            <a:br>
              <a:rPr lang="en-US" dirty="0"/>
            </a:br>
            <a:r>
              <a:rPr lang="en-US" sz="5300" dirty="0">
                <a:solidFill>
                  <a:srgbClr val="FF0000"/>
                </a:solidFill>
              </a:rPr>
              <a:t>“</a:t>
            </a:r>
            <a:r>
              <a:rPr lang="en-US" dirty="0"/>
              <a:t>The sin which is most nearly hopeless and incurable is pride of opinion, self-conceit. When self is exalted, the soul is shut away from Christ, and the gentle voice of His Spirit can no longer be heard.</a:t>
            </a:r>
            <a:r>
              <a:rPr lang="en-US" sz="5300" dirty="0">
                <a:solidFill>
                  <a:srgbClr val="FF0000"/>
                </a:solidFill>
              </a:rPr>
              <a:t>”</a:t>
            </a:r>
            <a:br>
              <a:rPr lang="en-US" dirty="0"/>
            </a:br>
            <a:endParaRPr lang="pt-BR" sz="1400" i="1" dirty="0"/>
          </a:p>
        </p:txBody>
      </p:sp>
      <p:sp>
        <p:nvSpPr>
          <p:cNvPr id="3" name="Título 1">
            <a:extLst>
              <a:ext uri="{FF2B5EF4-FFF2-40B4-BE49-F238E27FC236}">
                <a16:creationId xmlns:a16="http://schemas.microsoft.com/office/drawing/2014/main" id="{DE686A04-2B15-3A0A-B4E5-3DF517A3B58E}"/>
              </a:ext>
            </a:extLst>
          </p:cNvPr>
          <p:cNvSpPr txBox="1">
            <a:spLocks/>
          </p:cNvSpPr>
          <p:nvPr/>
        </p:nvSpPr>
        <p:spPr>
          <a:xfrm>
            <a:off x="4014446" y="5575611"/>
            <a:ext cx="7248293" cy="524106"/>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4400" b="0" kern="1200">
                <a:solidFill>
                  <a:schemeClr val="bg1"/>
                </a:solidFill>
                <a:latin typeface="+mn-lt"/>
                <a:ea typeface="+mj-ea"/>
                <a:cs typeface="+mj-cs"/>
              </a:defRPr>
            </a:lvl1pPr>
          </a:lstStyle>
          <a:p>
            <a:pPr algn="r"/>
            <a:r>
              <a:rPr lang="en-US" sz="3200" i="1" dirty="0">
                <a:solidFill>
                  <a:srgbClr val="FFFF00"/>
                </a:solidFill>
              </a:rPr>
              <a:t>(Testimonies for the Church, vol. 7, p. 199.)</a:t>
            </a:r>
            <a:endParaRPr lang="pt-BR" sz="1100" i="1" dirty="0">
              <a:solidFill>
                <a:srgbClr val="FFFF00"/>
              </a:solidFill>
            </a:endParaRPr>
          </a:p>
        </p:txBody>
      </p:sp>
    </p:spTree>
    <p:extLst>
      <p:ext uri="{BB962C8B-B14F-4D97-AF65-F5344CB8AC3E}">
        <p14:creationId xmlns:p14="http://schemas.microsoft.com/office/powerpoint/2010/main" val="17472086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4B45B-6456-44B8-047C-6458CA3AEE1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32B59A5-B351-DC9C-F915-EF577D347A28}"/>
              </a:ext>
            </a:extLst>
          </p:cNvPr>
          <p:cNvSpPr>
            <a:spLocks noGrp="1"/>
          </p:cNvSpPr>
          <p:nvPr>
            <p:ph type="title"/>
          </p:nvPr>
        </p:nvSpPr>
        <p:spPr>
          <a:xfrm>
            <a:off x="838200" y="353974"/>
            <a:ext cx="10515600" cy="593879"/>
          </a:xfrm>
        </p:spPr>
        <p:txBody>
          <a:bodyPr>
            <a:normAutofit/>
          </a:bodyPr>
          <a:lstStyle/>
          <a:p>
            <a:pPr lvl="0" algn="ctr"/>
            <a:r>
              <a:rPr lang="en-US" sz="3200" dirty="0"/>
              <a:t>B.	The Call to Self-Denial in Service and Ministry</a:t>
            </a:r>
          </a:p>
        </p:txBody>
      </p:sp>
      <p:sp>
        <p:nvSpPr>
          <p:cNvPr id="3" name="Espaço Reservado para Conteúdo 2">
            <a:extLst>
              <a:ext uri="{FF2B5EF4-FFF2-40B4-BE49-F238E27FC236}">
                <a16:creationId xmlns:a16="http://schemas.microsoft.com/office/drawing/2014/main" id="{6BBAB29A-BA58-FA5B-9F6A-ECE856309222}"/>
              </a:ext>
            </a:extLst>
          </p:cNvPr>
          <p:cNvSpPr>
            <a:spLocks noGrp="1"/>
          </p:cNvSpPr>
          <p:nvPr>
            <p:ph idx="1"/>
          </p:nvPr>
        </p:nvSpPr>
        <p:spPr>
          <a:xfrm>
            <a:off x="838200" y="1859389"/>
            <a:ext cx="7859751" cy="3858322"/>
          </a:xfrm>
        </p:spPr>
        <p:txBody>
          <a:bodyPr>
            <a:normAutofit/>
          </a:bodyPr>
          <a:lstStyle/>
          <a:p>
            <a:pPr marL="0" indent="0">
              <a:buNone/>
            </a:pPr>
            <a:r>
              <a:rPr lang="en-US" sz="3600" dirty="0">
                <a:solidFill>
                  <a:srgbClr val="C00000"/>
                </a:solidFill>
              </a:rPr>
              <a:t>In some of our fields, progress stalls not because we lack strategy or resources, but because we have enthroned self above the Savior</a:t>
            </a:r>
            <a:r>
              <a:rPr lang="en-US" sz="3600" dirty="0"/>
              <a:t>. </a:t>
            </a:r>
            <a:r>
              <a:rPr lang="en-US" sz="3600" dirty="0">
                <a:solidFill>
                  <a:schemeClr val="accent6">
                    <a:lumMod val="50000"/>
                  </a:schemeClr>
                </a:solidFill>
              </a:rPr>
              <a:t>My brothers and sisters, when the drum of self beats too loud, the song of unity fades.</a:t>
            </a:r>
            <a:endParaRPr lang="en-US" sz="4400" dirty="0">
              <a:solidFill>
                <a:schemeClr val="accent6">
                  <a:lumMod val="50000"/>
                </a:schemeClr>
              </a:solidFill>
            </a:endParaRPr>
          </a:p>
        </p:txBody>
      </p:sp>
    </p:spTree>
    <p:extLst>
      <p:ext uri="{BB962C8B-B14F-4D97-AF65-F5344CB8AC3E}">
        <p14:creationId xmlns:p14="http://schemas.microsoft.com/office/powerpoint/2010/main" val="29278680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23F90-DF5A-D2F0-D790-925725B2772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AC392FC-4987-9CCE-B9CA-2D91D690758E}"/>
              </a:ext>
            </a:extLst>
          </p:cNvPr>
          <p:cNvPicPr>
            <a:picLocks noChangeAspect="1"/>
          </p:cNvPicPr>
          <p:nvPr/>
        </p:nvPicPr>
        <p:blipFill>
          <a:blip r:embed="rId2"/>
          <a:stretch>
            <a:fillRect/>
          </a:stretch>
        </p:blipFill>
        <p:spPr>
          <a:xfrm>
            <a:off x="4928269" y="2381249"/>
            <a:ext cx="7263731" cy="3685022"/>
          </a:xfrm>
          <a:prstGeom prst="rect">
            <a:avLst/>
          </a:prstGeom>
        </p:spPr>
      </p:pic>
      <p:sp>
        <p:nvSpPr>
          <p:cNvPr id="2" name="Título 1">
            <a:extLst>
              <a:ext uri="{FF2B5EF4-FFF2-40B4-BE49-F238E27FC236}">
                <a16:creationId xmlns:a16="http://schemas.microsoft.com/office/drawing/2014/main" id="{EA504C71-A071-5365-F5E9-B6FF9A9506FF}"/>
              </a:ext>
            </a:extLst>
          </p:cNvPr>
          <p:cNvSpPr>
            <a:spLocks noGrp="1"/>
          </p:cNvSpPr>
          <p:nvPr>
            <p:ph type="title"/>
          </p:nvPr>
        </p:nvSpPr>
        <p:spPr>
          <a:xfrm>
            <a:off x="758283" y="1957039"/>
            <a:ext cx="8664498" cy="2943921"/>
          </a:xfrm>
        </p:spPr>
        <p:txBody>
          <a:bodyPr>
            <a:noAutofit/>
          </a:bodyPr>
          <a:lstStyle/>
          <a:p>
            <a:pPr lvl="0" algn="ctr"/>
            <a:r>
              <a:rPr lang="en-US" sz="5400" dirty="0"/>
              <a:t>C. </a:t>
            </a:r>
            <a:br>
              <a:rPr lang="en-US" sz="5400" dirty="0"/>
            </a:br>
            <a:r>
              <a:rPr lang="en-US" sz="5400" dirty="0"/>
              <a:t>MODELLING CHRIST’S </a:t>
            </a:r>
            <a:br>
              <a:rPr lang="en-US" sz="5400" dirty="0"/>
            </a:br>
            <a:r>
              <a:rPr lang="en-US" sz="5400" dirty="0"/>
              <a:t>SELFLESS LEADERSHIP</a:t>
            </a:r>
          </a:p>
        </p:txBody>
      </p:sp>
    </p:spTree>
    <p:extLst>
      <p:ext uri="{BB962C8B-B14F-4D97-AF65-F5344CB8AC3E}">
        <p14:creationId xmlns:p14="http://schemas.microsoft.com/office/powerpoint/2010/main" val="839033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0F416-34B5-FF20-D0F3-4510C02BAC28}"/>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A37E196-CC9F-382A-8F95-AE2825912454}"/>
              </a:ext>
            </a:extLst>
          </p:cNvPr>
          <p:cNvSpPr>
            <a:spLocks noGrp="1"/>
          </p:cNvSpPr>
          <p:nvPr>
            <p:ph type="title"/>
          </p:nvPr>
        </p:nvSpPr>
        <p:spPr>
          <a:xfrm>
            <a:off x="838200" y="445752"/>
            <a:ext cx="10515600" cy="705392"/>
          </a:xfrm>
        </p:spPr>
        <p:txBody>
          <a:bodyPr>
            <a:normAutofit/>
          </a:bodyPr>
          <a:lstStyle/>
          <a:p>
            <a:pPr algn="ctr"/>
            <a:r>
              <a:rPr lang="en-US" sz="3200" dirty="0"/>
              <a:t>C. Modelling Christ’s Selfless Leadership</a:t>
            </a:r>
            <a:endParaRPr lang="pt-BR" sz="3200" dirty="0"/>
          </a:p>
        </p:txBody>
      </p:sp>
      <p:pic>
        <p:nvPicPr>
          <p:cNvPr id="4" name="Picture 3">
            <a:extLst>
              <a:ext uri="{FF2B5EF4-FFF2-40B4-BE49-F238E27FC236}">
                <a16:creationId xmlns:a16="http://schemas.microsoft.com/office/drawing/2014/main" id="{45BAEFB5-2C91-33D8-5509-741E2E99BF26}"/>
              </a:ext>
            </a:extLst>
          </p:cNvPr>
          <p:cNvPicPr>
            <a:picLocks noChangeAspect="1"/>
          </p:cNvPicPr>
          <p:nvPr/>
        </p:nvPicPr>
        <p:blipFill>
          <a:blip r:embed="rId2"/>
          <a:stretch>
            <a:fillRect/>
          </a:stretch>
        </p:blipFill>
        <p:spPr>
          <a:xfrm>
            <a:off x="4928269" y="2381249"/>
            <a:ext cx="7263731" cy="3685022"/>
          </a:xfrm>
          <a:prstGeom prst="rect">
            <a:avLst/>
          </a:prstGeom>
        </p:spPr>
      </p:pic>
      <p:sp>
        <p:nvSpPr>
          <p:cNvPr id="3" name="Espaço Reservado para Conteúdo 2">
            <a:extLst>
              <a:ext uri="{FF2B5EF4-FFF2-40B4-BE49-F238E27FC236}">
                <a16:creationId xmlns:a16="http://schemas.microsoft.com/office/drawing/2014/main" id="{C790657A-225B-F46F-3131-8C974C1853AC}"/>
              </a:ext>
            </a:extLst>
          </p:cNvPr>
          <p:cNvSpPr>
            <a:spLocks noGrp="1"/>
          </p:cNvSpPr>
          <p:nvPr>
            <p:ph idx="1"/>
          </p:nvPr>
        </p:nvSpPr>
        <p:spPr>
          <a:xfrm>
            <a:off x="838200" y="1561179"/>
            <a:ext cx="8618034" cy="4505092"/>
          </a:xfrm>
        </p:spPr>
        <p:txBody>
          <a:bodyPr>
            <a:normAutofit lnSpcReduction="10000"/>
          </a:bodyPr>
          <a:lstStyle/>
          <a:p>
            <a:pPr marL="0" indent="0">
              <a:buNone/>
            </a:pPr>
            <a:r>
              <a:rPr lang="en-US" sz="3600" dirty="0">
                <a:solidFill>
                  <a:srgbClr val="FF0000"/>
                </a:solidFill>
              </a:rPr>
              <a:t>The problem of self manifests in many ways in the Church</a:t>
            </a:r>
            <a:r>
              <a:rPr lang="en-US" sz="3600" dirty="0"/>
              <a:t>. </a:t>
            </a:r>
            <a:r>
              <a:rPr lang="en-US" sz="3600" dirty="0">
                <a:solidFill>
                  <a:schemeClr val="accent5">
                    <a:lumMod val="75000"/>
                  </a:schemeClr>
                </a:solidFill>
              </a:rPr>
              <a:t>But there is a solution </a:t>
            </a:r>
            <a:r>
              <a:rPr lang="en-US" sz="3600" dirty="0"/>
              <a:t>– </a:t>
            </a:r>
            <a:r>
              <a:rPr lang="en-US" sz="3600" dirty="0">
                <a:solidFill>
                  <a:srgbClr val="C00000"/>
                </a:solidFill>
              </a:rPr>
              <a:t>Christ</a:t>
            </a:r>
            <a:r>
              <a:rPr lang="en-US" sz="3600" dirty="0"/>
              <a:t>.</a:t>
            </a:r>
          </a:p>
          <a:p>
            <a:pPr marL="0" indent="0">
              <a:buNone/>
            </a:pPr>
            <a:endParaRPr lang="en-US" sz="3600" dirty="0"/>
          </a:p>
          <a:p>
            <a:pPr marL="0" indent="0">
              <a:buNone/>
            </a:pPr>
            <a:r>
              <a:rPr lang="en-US" sz="3600" dirty="0"/>
              <a:t> </a:t>
            </a:r>
            <a:r>
              <a:rPr lang="en-US" sz="3600" dirty="0">
                <a:solidFill>
                  <a:srgbClr val="FF0000"/>
                </a:solidFill>
              </a:rPr>
              <a:t>He is not only our example in selfless </a:t>
            </a:r>
            <a:r>
              <a:rPr lang="en-US" sz="3600" dirty="0"/>
              <a:t>leadership, </a:t>
            </a:r>
            <a:r>
              <a:rPr lang="en-US" sz="3600" dirty="0">
                <a:solidFill>
                  <a:srgbClr val="1E5570"/>
                </a:solidFill>
              </a:rPr>
              <a:t>He is also the great physician who can remove the disease of self-centeredness</a:t>
            </a:r>
            <a:r>
              <a:rPr lang="en-US" sz="3600" dirty="0"/>
              <a:t>. After washing His disciples’ feet that Thursday evening in Jerusalem, John writes in John 13:12-15</a:t>
            </a:r>
          </a:p>
          <a:p>
            <a:pPr marL="0" indent="0">
              <a:buNone/>
            </a:pPr>
            <a:endParaRPr lang="en-US" sz="3600" dirty="0"/>
          </a:p>
        </p:txBody>
      </p:sp>
    </p:spTree>
    <p:extLst>
      <p:ext uri="{BB962C8B-B14F-4D97-AF65-F5344CB8AC3E}">
        <p14:creationId xmlns:p14="http://schemas.microsoft.com/office/powerpoint/2010/main" val="3049424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409B8-070C-CFE2-857C-455B533A90B4}"/>
            </a:ext>
          </a:extLst>
        </p:cNvPr>
        <p:cNvGrpSpPr/>
        <p:nvPr/>
      </p:nvGrpSpPr>
      <p:grpSpPr>
        <a:xfrm>
          <a:off x="0" y="0"/>
          <a:ext cx="0" cy="0"/>
          <a:chOff x="0" y="0"/>
          <a:chExt cx="0" cy="0"/>
        </a:xfrm>
      </p:grpSpPr>
      <p:sp>
        <p:nvSpPr>
          <p:cNvPr id="2" name="Subtítulo 1">
            <a:extLst>
              <a:ext uri="{FF2B5EF4-FFF2-40B4-BE49-F238E27FC236}">
                <a16:creationId xmlns:a16="http://schemas.microsoft.com/office/drawing/2014/main" id="{D099435B-412F-0B01-F43A-E4C4FD354A0E}"/>
              </a:ext>
            </a:extLst>
          </p:cNvPr>
          <p:cNvSpPr>
            <a:spLocks noGrp="1"/>
          </p:cNvSpPr>
          <p:nvPr>
            <p:ph type="subTitle" idx="1"/>
          </p:nvPr>
        </p:nvSpPr>
        <p:spPr>
          <a:xfrm>
            <a:off x="1464906" y="1600200"/>
            <a:ext cx="9329474" cy="3841229"/>
          </a:xfrm>
          <a:noFill/>
          <a:ln w="38100">
            <a:solidFill>
              <a:srgbClr val="0070C0"/>
            </a:solidFill>
          </a:ln>
        </p:spPr>
        <p:txBody>
          <a:bodyPr>
            <a:normAutofit/>
          </a:bodyPr>
          <a:lstStyle/>
          <a:p>
            <a:endParaRPr lang="en-US" sz="800" dirty="0"/>
          </a:p>
          <a:p>
            <a:r>
              <a:rPr lang="en-US" sz="3200" dirty="0"/>
              <a:t>“So when He had washed their feet, taken His garments, and sat down again, He said to them, ‘Do you know what I have done to you? You call Me Teacher and Lord, and you say well, for so I am. If I then, your Lord and Teacher, have washed your feet, you also ought to wash one another’s feet. For I have given you an example, that you should do as I have done to you.’” </a:t>
            </a:r>
            <a:endParaRPr lang="pt-BR" sz="3200" dirty="0"/>
          </a:p>
        </p:txBody>
      </p:sp>
      <p:sp>
        <p:nvSpPr>
          <p:cNvPr id="3" name="Subtítulo 1">
            <a:extLst>
              <a:ext uri="{FF2B5EF4-FFF2-40B4-BE49-F238E27FC236}">
                <a16:creationId xmlns:a16="http://schemas.microsoft.com/office/drawing/2014/main" id="{70DB8EFB-861B-18AE-C6A2-550CF245F21F}"/>
              </a:ext>
            </a:extLst>
          </p:cNvPr>
          <p:cNvSpPr txBox="1">
            <a:spLocks/>
          </p:cNvSpPr>
          <p:nvPr/>
        </p:nvSpPr>
        <p:spPr>
          <a:xfrm>
            <a:off x="4182035" y="1031236"/>
            <a:ext cx="3400823" cy="770669"/>
          </a:xfrm>
          <a:prstGeom prst="rect">
            <a:avLst/>
          </a:prstGeom>
          <a:solidFill>
            <a:srgbClr val="22344A"/>
          </a:solidFill>
          <a:ln w="38100">
            <a:solidFill>
              <a:srgbClr val="0070C0"/>
            </a:solid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John 13:12-15</a:t>
            </a:r>
          </a:p>
        </p:txBody>
      </p:sp>
    </p:spTree>
    <p:extLst>
      <p:ext uri="{BB962C8B-B14F-4D97-AF65-F5344CB8AC3E}">
        <p14:creationId xmlns:p14="http://schemas.microsoft.com/office/powerpoint/2010/main" val="10983025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C5DC2-8E9E-94E1-6375-7E32B492CA5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466F909-ED7D-80CE-C4AC-4D970810AEDF}"/>
              </a:ext>
            </a:extLst>
          </p:cNvPr>
          <p:cNvSpPr>
            <a:spLocks noGrp="1"/>
          </p:cNvSpPr>
          <p:nvPr>
            <p:ph type="title"/>
          </p:nvPr>
        </p:nvSpPr>
        <p:spPr>
          <a:xfrm>
            <a:off x="838200" y="445752"/>
            <a:ext cx="10515600" cy="705392"/>
          </a:xfrm>
        </p:spPr>
        <p:txBody>
          <a:bodyPr>
            <a:normAutofit/>
          </a:bodyPr>
          <a:lstStyle/>
          <a:p>
            <a:pPr algn="ctr"/>
            <a:r>
              <a:rPr lang="en-US" sz="3200" dirty="0"/>
              <a:t>C. Modelling Christ’s Selfless Leadership</a:t>
            </a:r>
            <a:endParaRPr lang="pt-BR" sz="3200" dirty="0"/>
          </a:p>
        </p:txBody>
      </p:sp>
      <p:pic>
        <p:nvPicPr>
          <p:cNvPr id="4" name="Picture 3">
            <a:extLst>
              <a:ext uri="{FF2B5EF4-FFF2-40B4-BE49-F238E27FC236}">
                <a16:creationId xmlns:a16="http://schemas.microsoft.com/office/drawing/2014/main" id="{2CDBD328-2085-21ED-F56D-4FCE8B73878E}"/>
              </a:ext>
            </a:extLst>
          </p:cNvPr>
          <p:cNvPicPr>
            <a:picLocks noChangeAspect="1"/>
          </p:cNvPicPr>
          <p:nvPr/>
        </p:nvPicPr>
        <p:blipFill>
          <a:blip r:embed="rId2"/>
          <a:stretch>
            <a:fillRect/>
          </a:stretch>
        </p:blipFill>
        <p:spPr>
          <a:xfrm>
            <a:off x="4928269" y="2381249"/>
            <a:ext cx="7263731" cy="3685022"/>
          </a:xfrm>
          <a:prstGeom prst="rect">
            <a:avLst/>
          </a:prstGeom>
        </p:spPr>
      </p:pic>
      <p:sp>
        <p:nvSpPr>
          <p:cNvPr id="3" name="Espaço Reservado para Conteúdo 2">
            <a:extLst>
              <a:ext uri="{FF2B5EF4-FFF2-40B4-BE49-F238E27FC236}">
                <a16:creationId xmlns:a16="http://schemas.microsoft.com/office/drawing/2014/main" id="{9793CC1B-D098-95C7-511D-9D751B05E0A3}"/>
              </a:ext>
            </a:extLst>
          </p:cNvPr>
          <p:cNvSpPr>
            <a:spLocks noGrp="1"/>
          </p:cNvSpPr>
          <p:nvPr>
            <p:ph idx="1"/>
          </p:nvPr>
        </p:nvSpPr>
        <p:spPr>
          <a:xfrm>
            <a:off x="838200" y="1159730"/>
            <a:ext cx="8618034" cy="5074101"/>
          </a:xfrm>
        </p:spPr>
        <p:txBody>
          <a:bodyPr>
            <a:noAutofit/>
          </a:bodyPr>
          <a:lstStyle/>
          <a:p>
            <a:pPr marL="0" indent="0">
              <a:buNone/>
            </a:pPr>
            <a:r>
              <a:rPr lang="en-US" sz="3600" dirty="0"/>
              <a:t>In this moment, the Lord of glory performed the work of a servant.</a:t>
            </a:r>
            <a:br>
              <a:rPr lang="en-US" sz="3600" dirty="0"/>
            </a:br>
            <a:r>
              <a:rPr lang="en-US" sz="3600" dirty="0"/>
              <a:t>He who could command legions of angels chose instead to kneel with a towel and a basin. Jesus was teaching that </a:t>
            </a:r>
            <a:r>
              <a:rPr lang="en-US" sz="3600" b="1" dirty="0">
                <a:solidFill>
                  <a:srgbClr val="FF0000"/>
                </a:solidFill>
              </a:rPr>
              <a:t>true greatness in His kingdom is found in humble service</a:t>
            </a:r>
            <a:r>
              <a:rPr lang="en-US" sz="3600" dirty="0">
                <a:solidFill>
                  <a:srgbClr val="FF0000"/>
                </a:solidFill>
              </a:rPr>
              <a:t> </a:t>
            </a:r>
            <a:r>
              <a:rPr lang="en-US" sz="3600" dirty="0"/>
              <a:t>— the same spirit of </a:t>
            </a:r>
            <a:r>
              <a:rPr lang="en-US" sz="3600" i="1" dirty="0"/>
              <a:t>self-denial</a:t>
            </a:r>
            <a:r>
              <a:rPr lang="en-US" sz="3600" dirty="0"/>
              <a:t> we saw in the call to take up the cross and in the invitation to wear His yoke…</a:t>
            </a:r>
          </a:p>
        </p:txBody>
      </p:sp>
    </p:spTree>
    <p:extLst>
      <p:ext uri="{BB962C8B-B14F-4D97-AF65-F5344CB8AC3E}">
        <p14:creationId xmlns:p14="http://schemas.microsoft.com/office/powerpoint/2010/main" val="18808225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2DAE4-A134-24E4-93FF-3805AA94596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6541FD3-D83A-E28F-B5FC-D64AEFB0015C}"/>
              </a:ext>
            </a:extLst>
          </p:cNvPr>
          <p:cNvSpPr>
            <a:spLocks noGrp="1"/>
          </p:cNvSpPr>
          <p:nvPr>
            <p:ph type="title"/>
          </p:nvPr>
        </p:nvSpPr>
        <p:spPr>
          <a:xfrm>
            <a:off x="1499678" y="931128"/>
            <a:ext cx="9192644" cy="4906536"/>
          </a:xfrm>
        </p:spPr>
        <p:txBody>
          <a:bodyPr>
            <a:noAutofit/>
          </a:bodyPr>
          <a:lstStyle/>
          <a:p>
            <a:r>
              <a:rPr lang="en-US" sz="3600" dirty="0"/>
              <a:t>Again, God’s servant writes:</a:t>
            </a:r>
            <a:br>
              <a:rPr lang="en-US" sz="3600" dirty="0"/>
            </a:br>
            <a:r>
              <a:rPr lang="en-US" dirty="0">
                <a:solidFill>
                  <a:srgbClr val="FF0000"/>
                </a:solidFill>
              </a:rPr>
              <a:t>“</a:t>
            </a:r>
            <a:r>
              <a:rPr lang="en-US" sz="3600" dirty="0"/>
              <a:t>Christ would have His disciples understand that although He had washed their feet, this did not in the least detract from His dignity. Knowing that the Father had given all things into His hands, He had a full consciousness of His divinity; but He had laid aside His royal crown and kingly robes, and had taken the form of a servant</a:t>
            </a:r>
            <a:r>
              <a:rPr lang="en-US" dirty="0">
                <a:solidFill>
                  <a:srgbClr val="FF0000"/>
                </a:solidFill>
              </a:rPr>
              <a:t>”</a:t>
            </a:r>
            <a:endParaRPr lang="en-US" sz="3600" dirty="0">
              <a:solidFill>
                <a:srgbClr val="FF0000"/>
              </a:solidFill>
            </a:endParaRPr>
          </a:p>
        </p:txBody>
      </p:sp>
      <p:sp>
        <p:nvSpPr>
          <p:cNvPr id="3" name="Título 1">
            <a:extLst>
              <a:ext uri="{FF2B5EF4-FFF2-40B4-BE49-F238E27FC236}">
                <a16:creationId xmlns:a16="http://schemas.microsoft.com/office/drawing/2014/main" id="{B5BD8E50-007A-F480-BDF4-948F27F445F3}"/>
              </a:ext>
            </a:extLst>
          </p:cNvPr>
          <p:cNvSpPr txBox="1">
            <a:spLocks/>
          </p:cNvSpPr>
          <p:nvPr/>
        </p:nvSpPr>
        <p:spPr>
          <a:xfrm>
            <a:off x="4014446" y="5709423"/>
            <a:ext cx="7248293" cy="52410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0" kern="1200">
                <a:solidFill>
                  <a:schemeClr val="bg1"/>
                </a:solidFill>
                <a:latin typeface="+mn-lt"/>
                <a:ea typeface="+mj-ea"/>
                <a:cs typeface="+mj-cs"/>
              </a:defRPr>
            </a:lvl1pPr>
          </a:lstStyle>
          <a:p>
            <a:pPr algn="r"/>
            <a:r>
              <a:rPr lang="en-US" sz="2800" i="1" dirty="0">
                <a:solidFill>
                  <a:srgbClr val="FFFF00"/>
                </a:solidFill>
              </a:rPr>
              <a:t>(Ellen G. White, The Desire of Ages, p. 649). </a:t>
            </a:r>
            <a:endParaRPr lang="pt-BR" sz="900" i="1" dirty="0">
              <a:solidFill>
                <a:srgbClr val="FFFF00"/>
              </a:solidFill>
            </a:endParaRPr>
          </a:p>
        </p:txBody>
      </p:sp>
    </p:spTree>
    <p:extLst>
      <p:ext uri="{BB962C8B-B14F-4D97-AF65-F5344CB8AC3E}">
        <p14:creationId xmlns:p14="http://schemas.microsoft.com/office/powerpoint/2010/main" val="1589056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1581F9-DB55-546A-D6EE-2F6E264BCD2E}"/>
              </a:ext>
            </a:extLst>
          </p:cNvPr>
          <p:cNvPicPr>
            <a:picLocks noChangeAspect="1"/>
          </p:cNvPicPr>
          <p:nvPr/>
        </p:nvPicPr>
        <p:blipFill>
          <a:blip r:embed="rId2"/>
          <a:stretch>
            <a:fillRect/>
          </a:stretch>
        </p:blipFill>
        <p:spPr>
          <a:xfrm>
            <a:off x="2202605" y="2970673"/>
            <a:ext cx="7786789" cy="3673015"/>
          </a:xfrm>
          <a:prstGeom prst="rect">
            <a:avLst/>
          </a:prstGeom>
          <a:solidFill>
            <a:srgbClr val="C7E1F0">
              <a:alpha val="61000"/>
            </a:srgbClr>
          </a:solidFill>
        </p:spPr>
      </p:pic>
      <p:sp>
        <p:nvSpPr>
          <p:cNvPr id="2" name="Título 1">
            <a:extLst>
              <a:ext uri="{FF2B5EF4-FFF2-40B4-BE49-F238E27FC236}">
                <a16:creationId xmlns:a16="http://schemas.microsoft.com/office/drawing/2014/main" id="{34E7D358-5466-FFC3-18EE-E12FC3E5CE88}"/>
              </a:ext>
            </a:extLst>
          </p:cNvPr>
          <p:cNvSpPr>
            <a:spLocks noGrp="1"/>
          </p:cNvSpPr>
          <p:nvPr>
            <p:ph type="title"/>
          </p:nvPr>
        </p:nvSpPr>
        <p:spPr>
          <a:xfrm>
            <a:off x="1247774" y="985254"/>
            <a:ext cx="9696450" cy="2348490"/>
          </a:xfrm>
          <a:noFill/>
        </p:spPr>
        <p:txBody>
          <a:bodyPr/>
          <a:lstStyle/>
          <a:p>
            <a:r>
              <a:rPr lang="en-US" dirty="0">
                <a:solidFill>
                  <a:schemeClr val="bg2">
                    <a:lumMod val="10000"/>
                  </a:schemeClr>
                </a:solidFill>
              </a:rPr>
              <a:t>GROUNDED IN THE BIBLE </a:t>
            </a:r>
            <a:br>
              <a:rPr lang="en-US" dirty="0">
                <a:solidFill>
                  <a:schemeClr val="bg2">
                    <a:lumMod val="10000"/>
                  </a:schemeClr>
                </a:solidFill>
              </a:rPr>
            </a:br>
            <a:r>
              <a:rPr lang="en-US" dirty="0">
                <a:solidFill>
                  <a:schemeClr val="bg2">
                    <a:lumMod val="10000"/>
                  </a:schemeClr>
                </a:solidFill>
              </a:rPr>
              <a:t>AND</a:t>
            </a:r>
            <a:br>
              <a:rPr lang="en-US" dirty="0">
                <a:solidFill>
                  <a:schemeClr val="bg2">
                    <a:lumMod val="10000"/>
                  </a:schemeClr>
                </a:solidFill>
              </a:rPr>
            </a:br>
            <a:r>
              <a:rPr lang="en-US" dirty="0">
                <a:solidFill>
                  <a:schemeClr val="bg2">
                    <a:lumMod val="10000"/>
                  </a:schemeClr>
                </a:solidFill>
              </a:rPr>
              <a:t>FOCUSED ON THE MISSION</a:t>
            </a:r>
            <a:endParaRPr lang="pt-BR" dirty="0">
              <a:solidFill>
                <a:schemeClr val="bg2">
                  <a:lumMod val="10000"/>
                </a:schemeClr>
              </a:solidFill>
            </a:endParaRPr>
          </a:p>
        </p:txBody>
      </p:sp>
    </p:spTree>
    <p:extLst>
      <p:ext uri="{BB962C8B-B14F-4D97-AF65-F5344CB8AC3E}">
        <p14:creationId xmlns:p14="http://schemas.microsoft.com/office/powerpoint/2010/main" val="32743483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3BF06-0C80-D9BB-B105-C722460C607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B3FE8B7-80EA-5ADE-D63A-89B0F834EFCF}"/>
              </a:ext>
            </a:extLst>
          </p:cNvPr>
          <p:cNvSpPr>
            <a:spLocks noGrp="1"/>
          </p:cNvSpPr>
          <p:nvPr>
            <p:ph type="title"/>
          </p:nvPr>
        </p:nvSpPr>
        <p:spPr>
          <a:xfrm>
            <a:off x="838200" y="445752"/>
            <a:ext cx="10515600" cy="705392"/>
          </a:xfrm>
        </p:spPr>
        <p:txBody>
          <a:bodyPr>
            <a:normAutofit/>
          </a:bodyPr>
          <a:lstStyle/>
          <a:p>
            <a:pPr algn="ctr"/>
            <a:r>
              <a:rPr lang="en-US" sz="3200" dirty="0"/>
              <a:t>C. Modelling Christ’s Selfless Leadership</a:t>
            </a:r>
            <a:endParaRPr lang="pt-BR" sz="3200" dirty="0"/>
          </a:p>
        </p:txBody>
      </p:sp>
      <p:pic>
        <p:nvPicPr>
          <p:cNvPr id="4" name="Picture 3">
            <a:extLst>
              <a:ext uri="{FF2B5EF4-FFF2-40B4-BE49-F238E27FC236}">
                <a16:creationId xmlns:a16="http://schemas.microsoft.com/office/drawing/2014/main" id="{15505563-E2DD-AC96-52A2-AFB2F96AE7E9}"/>
              </a:ext>
            </a:extLst>
          </p:cNvPr>
          <p:cNvPicPr>
            <a:picLocks noChangeAspect="1"/>
          </p:cNvPicPr>
          <p:nvPr/>
        </p:nvPicPr>
        <p:blipFill>
          <a:blip r:embed="rId2"/>
          <a:stretch>
            <a:fillRect/>
          </a:stretch>
        </p:blipFill>
        <p:spPr>
          <a:xfrm>
            <a:off x="4928269" y="2381249"/>
            <a:ext cx="7263731" cy="3685022"/>
          </a:xfrm>
          <a:prstGeom prst="rect">
            <a:avLst/>
          </a:prstGeom>
        </p:spPr>
      </p:pic>
      <p:sp>
        <p:nvSpPr>
          <p:cNvPr id="3" name="Espaço Reservado para Conteúdo 2">
            <a:extLst>
              <a:ext uri="{FF2B5EF4-FFF2-40B4-BE49-F238E27FC236}">
                <a16:creationId xmlns:a16="http://schemas.microsoft.com/office/drawing/2014/main" id="{29741F28-72F1-E338-BAB1-2581A2E96631}"/>
              </a:ext>
            </a:extLst>
          </p:cNvPr>
          <p:cNvSpPr>
            <a:spLocks noGrp="1"/>
          </p:cNvSpPr>
          <p:nvPr>
            <p:ph idx="1"/>
          </p:nvPr>
        </p:nvSpPr>
        <p:spPr>
          <a:xfrm>
            <a:off x="838200" y="1449659"/>
            <a:ext cx="8618034" cy="4962589"/>
          </a:xfrm>
        </p:spPr>
        <p:txBody>
          <a:bodyPr>
            <a:noAutofit/>
          </a:bodyPr>
          <a:lstStyle/>
          <a:p>
            <a:pPr marL="0" indent="0">
              <a:buNone/>
            </a:pPr>
            <a:r>
              <a:rPr lang="en-US" sz="4000" dirty="0"/>
              <a:t>In Philippians 2:6–8, Paul presents the most powerful leadership model ever written: “Who, being in the form of God, thought it not robbery to be equal with God: but made Himself of no reputation, and took upon Him the form of a servant.”…</a:t>
            </a:r>
          </a:p>
        </p:txBody>
      </p:sp>
    </p:spTree>
    <p:extLst>
      <p:ext uri="{BB962C8B-B14F-4D97-AF65-F5344CB8AC3E}">
        <p14:creationId xmlns:p14="http://schemas.microsoft.com/office/powerpoint/2010/main" val="1495997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00B3E-151D-0DB3-1480-1B279D08CF9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7A4E65C-91C2-1BB0-BA97-E03599C9820F}"/>
              </a:ext>
            </a:extLst>
          </p:cNvPr>
          <p:cNvSpPr>
            <a:spLocks noGrp="1"/>
          </p:cNvSpPr>
          <p:nvPr>
            <p:ph type="title"/>
          </p:nvPr>
        </p:nvSpPr>
        <p:spPr>
          <a:xfrm>
            <a:off x="838200" y="445752"/>
            <a:ext cx="10515600" cy="705392"/>
          </a:xfrm>
        </p:spPr>
        <p:txBody>
          <a:bodyPr>
            <a:normAutofit/>
          </a:bodyPr>
          <a:lstStyle/>
          <a:p>
            <a:pPr algn="ctr"/>
            <a:r>
              <a:rPr lang="en-US" sz="3200" dirty="0"/>
              <a:t>C. Modelling Christ’s Selfless Leadership</a:t>
            </a:r>
            <a:endParaRPr lang="pt-BR" sz="3200" dirty="0"/>
          </a:p>
        </p:txBody>
      </p:sp>
      <p:pic>
        <p:nvPicPr>
          <p:cNvPr id="4" name="Picture 3">
            <a:extLst>
              <a:ext uri="{FF2B5EF4-FFF2-40B4-BE49-F238E27FC236}">
                <a16:creationId xmlns:a16="http://schemas.microsoft.com/office/drawing/2014/main" id="{25A1ABBB-1B55-4997-F0FE-5BC1249506F9}"/>
              </a:ext>
            </a:extLst>
          </p:cNvPr>
          <p:cNvPicPr>
            <a:picLocks noChangeAspect="1"/>
          </p:cNvPicPr>
          <p:nvPr/>
        </p:nvPicPr>
        <p:blipFill>
          <a:blip r:embed="rId2"/>
          <a:stretch>
            <a:fillRect/>
          </a:stretch>
        </p:blipFill>
        <p:spPr>
          <a:xfrm>
            <a:off x="4928269" y="2381249"/>
            <a:ext cx="7263731" cy="3685022"/>
          </a:xfrm>
          <a:prstGeom prst="rect">
            <a:avLst/>
          </a:prstGeom>
        </p:spPr>
      </p:pic>
      <p:sp>
        <p:nvSpPr>
          <p:cNvPr id="3" name="Espaço Reservado para Conteúdo 2">
            <a:extLst>
              <a:ext uri="{FF2B5EF4-FFF2-40B4-BE49-F238E27FC236}">
                <a16:creationId xmlns:a16="http://schemas.microsoft.com/office/drawing/2014/main" id="{08429257-4869-2A5F-4E37-76CBFB8A10B5}"/>
              </a:ext>
            </a:extLst>
          </p:cNvPr>
          <p:cNvSpPr>
            <a:spLocks noGrp="1"/>
          </p:cNvSpPr>
          <p:nvPr>
            <p:ph idx="1"/>
          </p:nvPr>
        </p:nvSpPr>
        <p:spPr>
          <a:xfrm>
            <a:off x="838200" y="1449659"/>
            <a:ext cx="8618034" cy="4962589"/>
          </a:xfrm>
        </p:spPr>
        <p:txBody>
          <a:bodyPr>
            <a:noAutofit/>
          </a:bodyPr>
          <a:lstStyle/>
          <a:p>
            <a:pPr marL="0" indent="0">
              <a:buNone/>
            </a:pPr>
            <a:r>
              <a:rPr lang="en-US" sz="4000" dirty="0"/>
              <a:t>Jesus, the King of heaven, laid aside His crown, His majesty, and His privileges to serve fallen humanity. True greatness is not found in rising above others, but in stooping low to lift others up.  </a:t>
            </a:r>
          </a:p>
        </p:txBody>
      </p:sp>
    </p:spTree>
    <p:extLst>
      <p:ext uri="{BB962C8B-B14F-4D97-AF65-F5344CB8AC3E}">
        <p14:creationId xmlns:p14="http://schemas.microsoft.com/office/powerpoint/2010/main" val="28292421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B60B7-CBAF-F809-B001-FE5BF6E9C77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EFC9838-5D6F-6DCC-A71E-9952828794CC}"/>
              </a:ext>
            </a:extLst>
          </p:cNvPr>
          <p:cNvSpPr>
            <a:spLocks noGrp="1"/>
          </p:cNvSpPr>
          <p:nvPr>
            <p:ph type="title"/>
          </p:nvPr>
        </p:nvSpPr>
        <p:spPr>
          <a:xfrm>
            <a:off x="1349914" y="942975"/>
            <a:ext cx="9492172" cy="4766448"/>
          </a:xfrm>
        </p:spPr>
        <p:txBody>
          <a:bodyPr>
            <a:noAutofit/>
          </a:bodyPr>
          <a:lstStyle/>
          <a:p>
            <a:r>
              <a:rPr lang="en-US" sz="3600" dirty="0"/>
              <a:t>The pen of inspiration indicates that Christ’s humility is a rebuke to our pride and self-centeredness. </a:t>
            </a:r>
            <a:br>
              <a:rPr lang="en-US" sz="4000" dirty="0"/>
            </a:br>
            <a:br>
              <a:rPr lang="en-US" sz="2000" dirty="0"/>
            </a:br>
            <a:r>
              <a:rPr lang="en-US" sz="5400" dirty="0">
                <a:solidFill>
                  <a:srgbClr val="FF0000"/>
                </a:solidFill>
              </a:rPr>
              <a:t>“</a:t>
            </a:r>
            <a:r>
              <a:rPr lang="en-US" sz="4000" dirty="0"/>
              <a:t>The King of glory stooped low to take human nature, that He might uplift humanity. In His life, He showed that true greatness consists in being a servant of all. </a:t>
            </a:r>
            <a:r>
              <a:rPr lang="en-US" sz="4000" b="1" dirty="0"/>
              <a:t>His life rebukes our pride and self-seeking</a:t>
            </a:r>
            <a:r>
              <a:rPr lang="en-US" sz="5400" dirty="0">
                <a:solidFill>
                  <a:srgbClr val="FF0000"/>
                </a:solidFill>
              </a:rPr>
              <a:t>”</a:t>
            </a:r>
            <a:endParaRPr lang="en-US" sz="3200" dirty="0">
              <a:solidFill>
                <a:srgbClr val="FF0000"/>
              </a:solidFill>
            </a:endParaRPr>
          </a:p>
        </p:txBody>
      </p:sp>
      <p:sp>
        <p:nvSpPr>
          <p:cNvPr id="3" name="Título 1">
            <a:extLst>
              <a:ext uri="{FF2B5EF4-FFF2-40B4-BE49-F238E27FC236}">
                <a16:creationId xmlns:a16="http://schemas.microsoft.com/office/drawing/2014/main" id="{91075E88-A292-2346-8811-0865D8022350}"/>
              </a:ext>
            </a:extLst>
          </p:cNvPr>
          <p:cNvSpPr txBox="1">
            <a:spLocks/>
          </p:cNvSpPr>
          <p:nvPr/>
        </p:nvSpPr>
        <p:spPr>
          <a:xfrm>
            <a:off x="4014446" y="5709423"/>
            <a:ext cx="7248293" cy="52410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0" kern="1200">
                <a:solidFill>
                  <a:schemeClr val="bg1"/>
                </a:solidFill>
                <a:latin typeface="+mn-lt"/>
                <a:ea typeface="+mj-ea"/>
                <a:cs typeface="+mj-cs"/>
              </a:defRPr>
            </a:lvl1pPr>
          </a:lstStyle>
          <a:p>
            <a:pPr algn="r"/>
            <a:r>
              <a:rPr lang="en-US" sz="2800" i="1" dirty="0">
                <a:solidFill>
                  <a:srgbClr val="FFFF00"/>
                </a:solidFill>
              </a:rPr>
              <a:t>(Ellen White, The Desire of Ages, p. 650).</a:t>
            </a:r>
            <a:endParaRPr lang="pt-BR" sz="900" i="1" dirty="0">
              <a:solidFill>
                <a:srgbClr val="FFFF00"/>
              </a:solidFill>
            </a:endParaRPr>
          </a:p>
        </p:txBody>
      </p:sp>
    </p:spTree>
    <p:extLst>
      <p:ext uri="{BB962C8B-B14F-4D97-AF65-F5344CB8AC3E}">
        <p14:creationId xmlns:p14="http://schemas.microsoft.com/office/powerpoint/2010/main" val="35989588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C25F1-5C34-246B-DBB2-EDA36FD26FB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24ED42A-F5CB-ED34-14E8-0F6CC6C92AF8}"/>
              </a:ext>
            </a:extLst>
          </p:cNvPr>
          <p:cNvSpPr>
            <a:spLocks noGrp="1"/>
          </p:cNvSpPr>
          <p:nvPr>
            <p:ph type="title"/>
          </p:nvPr>
        </p:nvSpPr>
        <p:spPr>
          <a:xfrm>
            <a:off x="1499678" y="1031486"/>
            <a:ext cx="9192644" cy="4677937"/>
          </a:xfrm>
        </p:spPr>
        <p:txBody>
          <a:bodyPr>
            <a:noAutofit/>
          </a:bodyPr>
          <a:lstStyle/>
          <a:p>
            <a:r>
              <a:rPr lang="en-US" sz="3600" dirty="0"/>
              <a:t>But He not only rebukes us, by His victory of self, He empowers us to be victorious too.  </a:t>
            </a:r>
            <a:br>
              <a:rPr lang="en-US" sz="4000" dirty="0"/>
            </a:br>
            <a:br>
              <a:rPr lang="en-US" sz="2000" dirty="0"/>
            </a:br>
            <a:r>
              <a:rPr lang="en-US" sz="4800" dirty="0">
                <a:solidFill>
                  <a:srgbClr val="FF0000"/>
                </a:solidFill>
              </a:rPr>
              <a:t>“</a:t>
            </a:r>
            <a:r>
              <a:rPr lang="en-US" sz="4000" dirty="0"/>
              <a:t>The meekness and lowliness of Christ are the strength of His people. When we learn of Him, we shall have a strength and peace that no outward circumstance can destroy</a:t>
            </a:r>
            <a:r>
              <a:rPr lang="en-US" sz="4800" dirty="0">
                <a:solidFill>
                  <a:srgbClr val="FF0000"/>
                </a:solidFill>
              </a:rPr>
              <a:t>.”</a:t>
            </a:r>
            <a:endParaRPr lang="en-US" sz="2800" dirty="0">
              <a:solidFill>
                <a:srgbClr val="FF0000"/>
              </a:solidFill>
            </a:endParaRPr>
          </a:p>
        </p:txBody>
      </p:sp>
      <p:sp>
        <p:nvSpPr>
          <p:cNvPr id="3" name="Título 1">
            <a:extLst>
              <a:ext uri="{FF2B5EF4-FFF2-40B4-BE49-F238E27FC236}">
                <a16:creationId xmlns:a16="http://schemas.microsoft.com/office/drawing/2014/main" id="{081DC627-103A-23B8-B928-A0A6D3821ACE}"/>
              </a:ext>
            </a:extLst>
          </p:cNvPr>
          <p:cNvSpPr txBox="1">
            <a:spLocks/>
          </p:cNvSpPr>
          <p:nvPr/>
        </p:nvSpPr>
        <p:spPr>
          <a:xfrm>
            <a:off x="4014446" y="5709423"/>
            <a:ext cx="6891447" cy="52410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0" kern="1200">
                <a:solidFill>
                  <a:schemeClr val="bg1"/>
                </a:solidFill>
                <a:latin typeface="+mn-lt"/>
                <a:ea typeface="+mj-ea"/>
                <a:cs typeface="+mj-cs"/>
              </a:defRPr>
            </a:lvl1pPr>
          </a:lstStyle>
          <a:p>
            <a:pPr algn="r"/>
            <a:r>
              <a:rPr lang="en-US" sz="2800" i="1" dirty="0">
                <a:solidFill>
                  <a:srgbClr val="FFFF00"/>
                </a:solidFill>
              </a:rPr>
              <a:t>(Desire of Ages, p. 301.)</a:t>
            </a:r>
            <a:endParaRPr lang="pt-BR" sz="900" i="1" dirty="0">
              <a:solidFill>
                <a:srgbClr val="FFFF00"/>
              </a:solidFill>
            </a:endParaRPr>
          </a:p>
        </p:txBody>
      </p:sp>
    </p:spTree>
    <p:extLst>
      <p:ext uri="{BB962C8B-B14F-4D97-AF65-F5344CB8AC3E}">
        <p14:creationId xmlns:p14="http://schemas.microsoft.com/office/powerpoint/2010/main" val="11179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4F4C5-EE1D-9C05-C50E-2A9AA0B0543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EF6B79D-DF1E-688C-D472-792754D30C92}"/>
              </a:ext>
            </a:extLst>
          </p:cNvPr>
          <p:cNvSpPr>
            <a:spLocks noGrp="1"/>
          </p:cNvSpPr>
          <p:nvPr>
            <p:ph type="title"/>
          </p:nvPr>
        </p:nvSpPr>
        <p:spPr>
          <a:xfrm>
            <a:off x="838200" y="445752"/>
            <a:ext cx="10515600" cy="705392"/>
          </a:xfrm>
        </p:spPr>
        <p:txBody>
          <a:bodyPr>
            <a:normAutofit/>
          </a:bodyPr>
          <a:lstStyle/>
          <a:p>
            <a:pPr algn="ctr"/>
            <a:r>
              <a:rPr lang="en-US" sz="3200" dirty="0"/>
              <a:t>C. Modelling Christ’s Selfless Leadership</a:t>
            </a:r>
            <a:endParaRPr lang="pt-BR" sz="3200" dirty="0"/>
          </a:p>
        </p:txBody>
      </p:sp>
      <p:pic>
        <p:nvPicPr>
          <p:cNvPr id="4" name="Picture 3">
            <a:extLst>
              <a:ext uri="{FF2B5EF4-FFF2-40B4-BE49-F238E27FC236}">
                <a16:creationId xmlns:a16="http://schemas.microsoft.com/office/drawing/2014/main" id="{ACEE5C42-2A67-DEB1-C451-4E65F546725C}"/>
              </a:ext>
            </a:extLst>
          </p:cNvPr>
          <p:cNvPicPr>
            <a:picLocks noChangeAspect="1"/>
          </p:cNvPicPr>
          <p:nvPr/>
        </p:nvPicPr>
        <p:blipFill>
          <a:blip r:embed="rId2"/>
          <a:stretch>
            <a:fillRect/>
          </a:stretch>
        </p:blipFill>
        <p:spPr>
          <a:xfrm>
            <a:off x="4928269" y="2381249"/>
            <a:ext cx="7263731" cy="3685022"/>
          </a:xfrm>
          <a:prstGeom prst="rect">
            <a:avLst/>
          </a:prstGeom>
        </p:spPr>
      </p:pic>
      <p:sp>
        <p:nvSpPr>
          <p:cNvPr id="3" name="Espaço Reservado para Conteúdo 2">
            <a:extLst>
              <a:ext uri="{FF2B5EF4-FFF2-40B4-BE49-F238E27FC236}">
                <a16:creationId xmlns:a16="http://schemas.microsoft.com/office/drawing/2014/main" id="{DD0CC25D-8558-CC52-CE1E-E94ED62E3590}"/>
              </a:ext>
            </a:extLst>
          </p:cNvPr>
          <p:cNvSpPr>
            <a:spLocks noGrp="1"/>
          </p:cNvSpPr>
          <p:nvPr>
            <p:ph idx="1"/>
          </p:nvPr>
        </p:nvSpPr>
        <p:spPr>
          <a:xfrm>
            <a:off x="659784" y="1151144"/>
            <a:ext cx="8618034" cy="5428076"/>
          </a:xfrm>
        </p:spPr>
        <p:txBody>
          <a:bodyPr>
            <a:noAutofit/>
          </a:bodyPr>
          <a:lstStyle/>
          <a:p>
            <a:pPr marL="0" indent="0">
              <a:buNone/>
            </a:pPr>
            <a:r>
              <a:rPr lang="en-US" sz="4000" dirty="0"/>
              <a:t>Christ’s model of leadership is </a:t>
            </a:r>
            <a:r>
              <a:rPr lang="en-US" sz="4000" dirty="0">
                <a:solidFill>
                  <a:srgbClr val="FF0000"/>
                </a:solidFill>
              </a:rPr>
              <a:t>service, not status</a:t>
            </a:r>
            <a:r>
              <a:rPr lang="en-US" sz="4000" dirty="0"/>
              <a:t>; </a:t>
            </a:r>
            <a:r>
              <a:rPr lang="en-US" sz="4000" dirty="0">
                <a:solidFill>
                  <a:srgbClr val="002060"/>
                </a:solidFill>
              </a:rPr>
              <a:t>sacrifice, not self-preservation</a:t>
            </a:r>
            <a:r>
              <a:rPr lang="en-US" sz="4000" dirty="0"/>
              <a:t>. In our Division, Unions, and Conferences, may we never forget that </a:t>
            </a:r>
            <a:r>
              <a:rPr lang="en-US" sz="4000" dirty="0">
                <a:solidFill>
                  <a:srgbClr val="644C00"/>
                </a:solidFill>
              </a:rPr>
              <a:t>leadership is not about being seen, it is about being spent for the glory of God</a:t>
            </a:r>
            <a:r>
              <a:rPr lang="en-US" sz="4000" dirty="0"/>
              <a:t>…</a:t>
            </a:r>
            <a:endParaRPr lang="en-US" sz="4400" dirty="0"/>
          </a:p>
        </p:txBody>
      </p:sp>
    </p:spTree>
    <p:extLst>
      <p:ext uri="{BB962C8B-B14F-4D97-AF65-F5344CB8AC3E}">
        <p14:creationId xmlns:p14="http://schemas.microsoft.com/office/powerpoint/2010/main" val="29368681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E706D-4032-8BD1-A43F-1ED1B1D19E3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CFADC7D-5045-41DA-F36A-CA4D122548AC}"/>
              </a:ext>
            </a:extLst>
          </p:cNvPr>
          <p:cNvSpPr>
            <a:spLocks noGrp="1"/>
          </p:cNvSpPr>
          <p:nvPr>
            <p:ph type="title"/>
          </p:nvPr>
        </p:nvSpPr>
        <p:spPr>
          <a:xfrm>
            <a:off x="838200" y="445752"/>
            <a:ext cx="10515600" cy="705392"/>
          </a:xfrm>
        </p:spPr>
        <p:txBody>
          <a:bodyPr>
            <a:normAutofit/>
          </a:bodyPr>
          <a:lstStyle/>
          <a:p>
            <a:pPr algn="ctr"/>
            <a:r>
              <a:rPr lang="en-US" sz="3200" dirty="0"/>
              <a:t>C. Modelling Christ’s Selfless Leadership</a:t>
            </a:r>
            <a:endParaRPr lang="pt-BR" sz="3200" dirty="0"/>
          </a:p>
        </p:txBody>
      </p:sp>
      <p:pic>
        <p:nvPicPr>
          <p:cNvPr id="4" name="Picture 3">
            <a:extLst>
              <a:ext uri="{FF2B5EF4-FFF2-40B4-BE49-F238E27FC236}">
                <a16:creationId xmlns:a16="http://schemas.microsoft.com/office/drawing/2014/main" id="{EF586D1D-D188-3C0B-5988-19407D153F32}"/>
              </a:ext>
            </a:extLst>
          </p:cNvPr>
          <p:cNvPicPr>
            <a:picLocks noChangeAspect="1"/>
          </p:cNvPicPr>
          <p:nvPr/>
        </p:nvPicPr>
        <p:blipFill>
          <a:blip r:embed="rId2"/>
          <a:stretch>
            <a:fillRect/>
          </a:stretch>
        </p:blipFill>
        <p:spPr>
          <a:xfrm>
            <a:off x="4928269" y="2381249"/>
            <a:ext cx="7263731" cy="3685022"/>
          </a:xfrm>
          <a:prstGeom prst="rect">
            <a:avLst/>
          </a:prstGeom>
        </p:spPr>
      </p:pic>
      <p:sp>
        <p:nvSpPr>
          <p:cNvPr id="3" name="Espaço Reservado para Conteúdo 2">
            <a:extLst>
              <a:ext uri="{FF2B5EF4-FFF2-40B4-BE49-F238E27FC236}">
                <a16:creationId xmlns:a16="http://schemas.microsoft.com/office/drawing/2014/main" id="{EED85F0F-B4B9-9BFE-040A-C90E4C07DC49}"/>
              </a:ext>
            </a:extLst>
          </p:cNvPr>
          <p:cNvSpPr>
            <a:spLocks noGrp="1"/>
          </p:cNvSpPr>
          <p:nvPr>
            <p:ph idx="1"/>
          </p:nvPr>
        </p:nvSpPr>
        <p:spPr>
          <a:xfrm>
            <a:off x="659784" y="1600200"/>
            <a:ext cx="8618034" cy="4466071"/>
          </a:xfrm>
        </p:spPr>
        <p:txBody>
          <a:bodyPr>
            <a:noAutofit/>
          </a:bodyPr>
          <a:lstStyle/>
          <a:p>
            <a:pPr marL="0" indent="0">
              <a:buNone/>
            </a:pPr>
            <a:r>
              <a:rPr lang="en-US" sz="4000" dirty="0"/>
              <a:t>A Yoruba proverb says, “The river that forgets its source will soon run dry.” If we forget that Christ is our Source and pattern of selfless service, our leadership will become dry, shallow, and fruitless.</a:t>
            </a:r>
            <a:endParaRPr lang="en-US" sz="4400" dirty="0"/>
          </a:p>
        </p:txBody>
      </p:sp>
    </p:spTree>
    <p:extLst>
      <p:ext uri="{BB962C8B-B14F-4D97-AF65-F5344CB8AC3E}">
        <p14:creationId xmlns:p14="http://schemas.microsoft.com/office/powerpoint/2010/main" val="594781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2510F-A41C-43E3-E091-4ED69001BA0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A31D3E0-5FE8-AD8E-7955-BF94BA1D3012}"/>
              </a:ext>
            </a:extLst>
          </p:cNvPr>
          <p:cNvSpPr>
            <a:spLocks noGrp="1"/>
          </p:cNvSpPr>
          <p:nvPr>
            <p:ph type="title"/>
          </p:nvPr>
        </p:nvSpPr>
        <p:spPr>
          <a:xfrm>
            <a:off x="838200" y="993830"/>
            <a:ext cx="10515600" cy="2541440"/>
          </a:xfrm>
        </p:spPr>
        <p:txBody>
          <a:bodyPr>
            <a:normAutofit/>
          </a:bodyPr>
          <a:lstStyle/>
          <a:p>
            <a:pPr algn="ctr"/>
            <a:r>
              <a:rPr lang="en-US" sz="4800" dirty="0"/>
              <a:t>D.	</a:t>
            </a:r>
            <a:br>
              <a:rPr lang="en-US" sz="4800" dirty="0"/>
            </a:br>
            <a:r>
              <a:rPr lang="en-US" sz="4800" dirty="0"/>
              <a:t>HOW SELF-CENTEREDNESS DIVIDES THE BODY AND DESTROYS THE MISSION </a:t>
            </a:r>
            <a:endParaRPr lang="pt-BR" sz="4800" dirty="0"/>
          </a:p>
        </p:txBody>
      </p:sp>
      <p:pic>
        <p:nvPicPr>
          <p:cNvPr id="8" name="Picture 7">
            <a:extLst>
              <a:ext uri="{FF2B5EF4-FFF2-40B4-BE49-F238E27FC236}">
                <a16:creationId xmlns:a16="http://schemas.microsoft.com/office/drawing/2014/main" id="{45BB9323-52E8-B28F-9234-73E8D8D1E273}"/>
              </a:ext>
            </a:extLst>
          </p:cNvPr>
          <p:cNvPicPr>
            <a:picLocks noChangeAspect="1"/>
          </p:cNvPicPr>
          <p:nvPr/>
        </p:nvPicPr>
        <p:blipFill>
          <a:blip r:embed="rId2"/>
          <a:stretch>
            <a:fillRect/>
          </a:stretch>
        </p:blipFill>
        <p:spPr>
          <a:xfrm>
            <a:off x="7045273" y="3234891"/>
            <a:ext cx="5146727" cy="2843567"/>
          </a:xfrm>
          <a:prstGeom prst="rect">
            <a:avLst/>
          </a:prstGeom>
        </p:spPr>
      </p:pic>
    </p:spTree>
    <p:extLst>
      <p:ext uri="{BB962C8B-B14F-4D97-AF65-F5344CB8AC3E}">
        <p14:creationId xmlns:p14="http://schemas.microsoft.com/office/powerpoint/2010/main" val="30233121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5C7D0-F7D5-A5E6-EB77-E3EF85CCE24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D126F8B-890C-6C0A-F657-644FCEB332AF}"/>
              </a:ext>
            </a:extLst>
          </p:cNvPr>
          <p:cNvSpPr>
            <a:spLocks noGrp="1"/>
          </p:cNvSpPr>
          <p:nvPr>
            <p:ph type="title"/>
          </p:nvPr>
        </p:nvSpPr>
        <p:spPr>
          <a:xfrm>
            <a:off x="669073" y="378846"/>
            <a:ext cx="10863143" cy="705392"/>
          </a:xfrm>
        </p:spPr>
        <p:txBody>
          <a:bodyPr>
            <a:normAutofit fontScale="90000"/>
          </a:bodyPr>
          <a:lstStyle/>
          <a:p>
            <a:pPr algn="ctr"/>
            <a:r>
              <a:rPr lang="en-US" sz="3200" dirty="0"/>
              <a:t>D. How Self-Centeredness Divides the Body and Destroys the Mission </a:t>
            </a:r>
            <a:endParaRPr lang="pt-BR" sz="3200" dirty="0"/>
          </a:p>
        </p:txBody>
      </p:sp>
      <p:sp>
        <p:nvSpPr>
          <p:cNvPr id="3" name="Espaço Reservado para Conteúdo 2">
            <a:extLst>
              <a:ext uri="{FF2B5EF4-FFF2-40B4-BE49-F238E27FC236}">
                <a16:creationId xmlns:a16="http://schemas.microsoft.com/office/drawing/2014/main" id="{F31E157D-CFA2-C3DE-13F5-58DCCE648298}"/>
              </a:ext>
            </a:extLst>
          </p:cNvPr>
          <p:cNvSpPr>
            <a:spLocks noGrp="1"/>
          </p:cNvSpPr>
          <p:nvPr>
            <p:ph idx="1"/>
          </p:nvPr>
        </p:nvSpPr>
        <p:spPr>
          <a:xfrm>
            <a:off x="1250576" y="2232211"/>
            <a:ext cx="7754686" cy="2642511"/>
          </a:xfrm>
        </p:spPr>
        <p:txBody>
          <a:bodyPr>
            <a:noAutofit/>
          </a:bodyPr>
          <a:lstStyle/>
          <a:p>
            <a:pPr marL="0" indent="0">
              <a:buNone/>
            </a:pPr>
            <a:r>
              <a:rPr lang="en-US" sz="4000" dirty="0"/>
              <a:t>There is a beautiful divine order that is created as you read Colossians 1:18 and 1Corinthians 12:25:</a:t>
            </a:r>
          </a:p>
        </p:txBody>
      </p:sp>
      <p:pic>
        <p:nvPicPr>
          <p:cNvPr id="4" name="Picture 3">
            <a:extLst>
              <a:ext uri="{FF2B5EF4-FFF2-40B4-BE49-F238E27FC236}">
                <a16:creationId xmlns:a16="http://schemas.microsoft.com/office/drawing/2014/main" id="{A3EF086A-E018-DDB3-14ED-9653858D5711}"/>
              </a:ext>
            </a:extLst>
          </p:cNvPr>
          <p:cNvPicPr>
            <a:picLocks noChangeAspect="1"/>
          </p:cNvPicPr>
          <p:nvPr/>
        </p:nvPicPr>
        <p:blipFill>
          <a:blip r:embed="rId2"/>
          <a:stretch>
            <a:fillRect/>
          </a:stretch>
        </p:blipFill>
        <p:spPr>
          <a:xfrm>
            <a:off x="7253190" y="3004570"/>
            <a:ext cx="4790893" cy="2642511"/>
          </a:xfrm>
          <a:prstGeom prst="rect">
            <a:avLst/>
          </a:prstGeom>
        </p:spPr>
      </p:pic>
    </p:spTree>
    <p:extLst>
      <p:ext uri="{BB962C8B-B14F-4D97-AF65-F5344CB8AC3E}">
        <p14:creationId xmlns:p14="http://schemas.microsoft.com/office/powerpoint/2010/main" val="10513783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BF671-E5E8-1957-C087-C452F71E514E}"/>
            </a:ext>
          </a:extLst>
        </p:cNvPr>
        <p:cNvGrpSpPr/>
        <p:nvPr/>
      </p:nvGrpSpPr>
      <p:grpSpPr>
        <a:xfrm>
          <a:off x="0" y="0"/>
          <a:ext cx="0" cy="0"/>
          <a:chOff x="0" y="0"/>
          <a:chExt cx="0" cy="0"/>
        </a:xfrm>
      </p:grpSpPr>
      <p:sp>
        <p:nvSpPr>
          <p:cNvPr id="2" name="Subtítulo 1">
            <a:extLst>
              <a:ext uri="{FF2B5EF4-FFF2-40B4-BE49-F238E27FC236}">
                <a16:creationId xmlns:a16="http://schemas.microsoft.com/office/drawing/2014/main" id="{2F177A0A-38D0-8200-A2D6-00B6A6B6B01D}"/>
              </a:ext>
            </a:extLst>
          </p:cNvPr>
          <p:cNvSpPr>
            <a:spLocks noGrp="1"/>
          </p:cNvSpPr>
          <p:nvPr>
            <p:ph type="subTitle" idx="1"/>
          </p:nvPr>
        </p:nvSpPr>
        <p:spPr>
          <a:xfrm>
            <a:off x="1438835" y="2232211"/>
            <a:ext cx="9301319" cy="2566073"/>
          </a:xfrm>
          <a:noFill/>
          <a:ln w="38100">
            <a:solidFill>
              <a:srgbClr val="0070C0"/>
            </a:solidFill>
          </a:ln>
        </p:spPr>
        <p:txBody>
          <a:bodyPr>
            <a:normAutofit/>
          </a:bodyPr>
          <a:lstStyle/>
          <a:p>
            <a:r>
              <a:rPr lang="en-US" sz="3200" dirty="0"/>
              <a:t>“And He is the head of the body, the church, who is the beginning, the firstborn from the dead, that in all things He may have the preeminence.” </a:t>
            </a:r>
            <a:endParaRPr lang="pt-BR" sz="3200" dirty="0"/>
          </a:p>
        </p:txBody>
      </p:sp>
      <p:sp>
        <p:nvSpPr>
          <p:cNvPr id="3" name="Subtítulo 1">
            <a:extLst>
              <a:ext uri="{FF2B5EF4-FFF2-40B4-BE49-F238E27FC236}">
                <a16:creationId xmlns:a16="http://schemas.microsoft.com/office/drawing/2014/main" id="{4F907C01-66F4-2766-2CE0-0B9EDD316BA8}"/>
              </a:ext>
            </a:extLst>
          </p:cNvPr>
          <p:cNvSpPr txBox="1">
            <a:spLocks/>
          </p:cNvSpPr>
          <p:nvPr/>
        </p:nvSpPr>
        <p:spPr>
          <a:xfrm>
            <a:off x="4155141" y="1743931"/>
            <a:ext cx="3400823" cy="770669"/>
          </a:xfrm>
          <a:prstGeom prst="rect">
            <a:avLst/>
          </a:prstGeom>
          <a:solidFill>
            <a:srgbClr val="22344A"/>
          </a:solidFill>
          <a:ln w="38100">
            <a:solidFill>
              <a:srgbClr val="0070C0"/>
            </a:solid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Colossians 1:18 </a:t>
            </a:r>
          </a:p>
        </p:txBody>
      </p:sp>
    </p:spTree>
    <p:extLst>
      <p:ext uri="{BB962C8B-B14F-4D97-AF65-F5344CB8AC3E}">
        <p14:creationId xmlns:p14="http://schemas.microsoft.com/office/powerpoint/2010/main" val="25897344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D6E8D-BF5A-CD47-D328-FFDB4CC043EA}"/>
            </a:ext>
          </a:extLst>
        </p:cNvPr>
        <p:cNvGrpSpPr/>
        <p:nvPr/>
      </p:nvGrpSpPr>
      <p:grpSpPr>
        <a:xfrm>
          <a:off x="0" y="0"/>
          <a:ext cx="0" cy="0"/>
          <a:chOff x="0" y="0"/>
          <a:chExt cx="0" cy="0"/>
        </a:xfrm>
      </p:grpSpPr>
      <p:sp>
        <p:nvSpPr>
          <p:cNvPr id="2" name="Subtítulo 1">
            <a:extLst>
              <a:ext uri="{FF2B5EF4-FFF2-40B4-BE49-F238E27FC236}">
                <a16:creationId xmlns:a16="http://schemas.microsoft.com/office/drawing/2014/main" id="{CE4DB2DA-84D4-385B-E910-38CD8ED98515}"/>
              </a:ext>
            </a:extLst>
          </p:cNvPr>
          <p:cNvSpPr>
            <a:spLocks noGrp="1"/>
          </p:cNvSpPr>
          <p:nvPr>
            <p:ph type="subTitle" idx="1"/>
          </p:nvPr>
        </p:nvSpPr>
        <p:spPr>
          <a:xfrm>
            <a:off x="1431263" y="2052992"/>
            <a:ext cx="9329474" cy="2752016"/>
          </a:xfrm>
          <a:noFill/>
          <a:ln w="38100">
            <a:solidFill>
              <a:srgbClr val="0070C0"/>
            </a:solidFill>
          </a:ln>
        </p:spPr>
        <p:txBody>
          <a:bodyPr>
            <a:normAutofit/>
          </a:bodyPr>
          <a:lstStyle/>
          <a:p>
            <a:r>
              <a:rPr lang="en-US" sz="4000" dirty="0"/>
              <a:t>“That there should be no schism in the body; but that the members should have the same care one for another.” </a:t>
            </a:r>
            <a:endParaRPr lang="pt-BR" sz="4000" dirty="0"/>
          </a:p>
        </p:txBody>
      </p:sp>
      <p:sp>
        <p:nvSpPr>
          <p:cNvPr id="3" name="Subtítulo 1">
            <a:extLst>
              <a:ext uri="{FF2B5EF4-FFF2-40B4-BE49-F238E27FC236}">
                <a16:creationId xmlns:a16="http://schemas.microsoft.com/office/drawing/2014/main" id="{2A979AF1-C938-BB8B-C2D5-5B6ECD9FAE7B}"/>
              </a:ext>
            </a:extLst>
          </p:cNvPr>
          <p:cNvSpPr txBox="1">
            <a:spLocks/>
          </p:cNvSpPr>
          <p:nvPr/>
        </p:nvSpPr>
        <p:spPr>
          <a:xfrm>
            <a:off x="4168588" y="1542224"/>
            <a:ext cx="3550024" cy="770669"/>
          </a:xfrm>
          <a:prstGeom prst="rect">
            <a:avLst/>
          </a:prstGeom>
          <a:solidFill>
            <a:srgbClr val="22344A"/>
          </a:solidFill>
          <a:ln w="38100">
            <a:solidFill>
              <a:srgbClr val="0070C0"/>
            </a:solidFill>
          </a:ln>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1Corinthians 12:25</a:t>
            </a:r>
          </a:p>
        </p:txBody>
      </p:sp>
    </p:spTree>
    <p:extLst>
      <p:ext uri="{BB962C8B-B14F-4D97-AF65-F5344CB8AC3E}">
        <p14:creationId xmlns:p14="http://schemas.microsoft.com/office/powerpoint/2010/main" val="419653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E5F88-ECD2-886C-FD17-2D2FF8CB6D0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6CD0844-97EC-E0A9-8DE9-F83607E75DA5}"/>
              </a:ext>
            </a:extLst>
          </p:cNvPr>
          <p:cNvSpPr>
            <a:spLocks noGrp="1"/>
          </p:cNvSpPr>
          <p:nvPr>
            <p:ph type="title"/>
          </p:nvPr>
        </p:nvSpPr>
        <p:spPr>
          <a:xfrm>
            <a:off x="838200" y="1699403"/>
            <a:ext cx="10515600" cy="2348490"/>
          </a:xfrm>
        </p:spPr>
        <p:txBody>
          <a:bodyPr/>
          <a:lstStyle/>
          <a:p>
            <a:r>
              <a:rPr lang="pt-BR" dirty="0"/>
              <a:t>A.	INTRODUCTION: A HISTORICAL REFLECTION</a:t>
            </a:r>
          </a:p>
        </p:txBody>
      </p:sp>
    </p:spTree>
    <p:extLst>
      <p:ext uri="{BB962C8B-B14F-4D97-AF65-F5344CB8AC3E}">
        <p14:creationId xmlns:p14="http://schemas.microsoft.com/office/powerpoint/2010/main" val="32987565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1EEBD-F4B5-538E-792A-F26733C4978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4CEA143-C94C-6CE7-3214-026EFC3B3603}"/>
              </a:ext>
            </a:extLst>
          </p:cNvPr>
          <p:cNvSpPr>
            <a:spLocks noGrp="1"/>
          </p:cNvSpPr>
          <p:nvPr>
            <p:ph type="title"/>
          </p:nvPr>
        </p:nvSpPr>
        <p:spPr>
          <a:xfrm>
            <a:off x="646771" y="378846"/>
            <a:ext cx="10885445" cy="705392"/>
          </a:xfrm>
        </p:spPr>
        <p:txBody>
          <a:bodyPr>
            <a:normAutofit fontScale="90000"/>
          </a:bodyPr>
          <a:lstStyle/>
          <a:p>
            <a:pPr algn="ctr"/>
            <a:r>
              <a:rPr lang="en-US" sz="3200" dirty="0"/>
              <a:t>D. How Self-Centeredness Divides the Body and Destroys the Mission </a:t>
            </a:r>
            <a:endParaRPr lang="pt-BR" sz="3200" dirty="0"/>
          </a:p>
        </p:txBody>
      </p:sp>
      <p:sp>
        <p:nvSpPr>
          <p:cNvPr id="3" name="Espaço Reservado para Conteúdo 2">
            <a:extLst>
              <a:ext uri="{FF2B5EF4-FFF2-40B4-BE49-F238E27FC236}">
                <a16:creationId xmlns:a16="http://schemas.microsoft.com/office/drawing/2014/main" id="{F822FC73-B0D0-3D8D-058E-C5D008FB42F0}"/>
              </a:ext>
            </a:extLst>
          </p:cNvPr>
          <p:cNvSpPr>
            <a:spLocks noGrp="1"/>
          </p:cNvSpPr>
          <p:nvPr>
            <p:ph idx="1"/>
          </p:nvPr>
        </p:nvSpPr>
        <p:spPr>
          <a:xfrm>
            <a:off x="1030907" y="2205317"/>
            <a:ext cx="8969769" cy="3570739"/>
          </a:xfrm>
        </p:spPr>
        <p:txBody>
          <a:bodyPr>
            <a:noAutofit/>
          </a:bodyPr>
          <a:lstStyle/>
          <a:p>
            <a:pPr marL="0" indent="0">
              <a:buNone/>
            </a:pPr>
            <a:r>
              <a:rPr lang="en-US" sz="3600" u="sng" dirty="0"/>
              <a:t>So when Christ is enthroned as head, everyone falls into place, playing their humble part as members of one body. Selfishness breaks that divine order. When leaders seek personal gain or glory, Christ is dethroned as head and the body of Christ begins to fracture…</a:t>
            </a:r>
            <a:endParaRPr lang="en-US" sz="4400" u="sng" dirty="0"/>
          </a:p>
        </p:txBody>
      </p:sp>
      <p:pic>
        <p:nvPicPr>
          <p:cNvPr id="4" name="Picture 3">
            <a:extLst>
              <a:ext uri="{FF2B5EF4-FFF2-40B4-BE49-F238E27FC236}">
                <a16:creationId xmlns:a16="http://schemas.microsoft.com/office/drawing/2014/main" id="{F0976EA5-6BA8-4805-8275-37CF5226E1B2}"/>
              </a:ext>
            </a:extLst>
          </p:cNvPr>
          <p:cNvPicPr>
            <a:picLocks noChangeAspect="1"/>
          </p:cNvPicPr>
          <p:nvPr/>
        </p:nvPicPr>
        <p:blipFill>
          <a:blip r:embed="rId2"/>
          <a:stretch>
            <a:fillRect/>
          </a:stretch>
        </p:blipFill>
        <p:spPr>
          <a:xfrm>
            <a:off x="8013519" y="3471333"/>
            <a:ext cx="4178481" cy="2304723"/>
          </a:xfrm>
          <a:prstGeom prst="rect">
            <a:avLst/>
          </a:prstGeom>
        </p:spPr>
      </p:pic>
    </p:spTree>
    <p:extLst>
      <p:ext uri="{BB962C8B-B14F-4D97-AF65-F5344CB8AC3E}">
        <p14:creationId xmlns:p14="http://schemas.microsoft.com/office/powerpoint/2010/main" val="31348569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30837-C6B8-002D-ABD8-1DD0A28DA9A8}"/>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7FE96F5-BCC6-8EBE-AE64-D20B3EFEDB8D}"/>
              </a:ext>
            </a:extLst>
          </p:cNvPr>
          <p:cNvSpPr>
            <a:spLocks noGrp="1"/>
          </p:cNvSpPr>
          <p:nvPr>
            <p:ph type="title"/>
          </p:nvPr>
        </p:nvSpPr>
        <p:spPr>
          <a:xfrm>
            <a:off x="646771" y="378846"/>
            <a:ext cx="10885445" cy="705392"/>
          </a:xfrm>
        </p:spPr>
        <p:txBody>
          <a:bodyPr>
            <a:normAutofit fontScale="90000"/>
          </a:bodyPr>
          <a:lstStyle/>
          <a:p>
            <a:pPr algn="ctr"/>
            <a:r>
              <a:rPr lang="en-US" sz="3200" dirty="0"/>
              <a:t>D. How Self-Centeredness Divides the Body and Destroys the Mission </a:t>
            </a:r>
            <a:endParaRPr lang="pt-BR" sz="3200" dirty="0"/>
          </a:p>
        </p:txBody>
      </p:sp>
      <p:sp>
        <p:nvSpPr>
          <p:cNvPr id="3" name="Espaço Reservado para Conteúdo 2">
            <a:extLst>
              <a:ext uri="{FF2B5EF4-FFF2-40B4-BE49-F238E27FC236}">
                <a16:creationId xmlns:a16="http://schemas.microsoft.com/office/drawing/2014/main" id="{4FF9F5D9-8ECB-FE0F-9BD9-910FA39A2176}"/>
              </a:ext>
            </a:extLst>
          </p:cNvPr>
          <p:cNvSpPr>
            <a:spLocks noGrp="1"/>
          </p:cNvSpPr>
          <p:nvPr>
            <p:ph idx="1"/>
          </p:nvPr>
        </p:nvSpPr>
        <p:spPr>
          <a:xfrm>
            <a:off x="1030907" y="2205317"/>
            <a:ext cx="8969769" cy="3570739"/>
          </a:xfrm>
        </p:spPr>
        <p:txBody>
          <a:bodyPr>
            <a:noAutofit/>
          </a:bodyPr>
          <a:lstStyle/>
          <a:p>
            <a:pPr marL="0" indent="0">
              <a:buNone/>
            </a:pPr>
            <a:r>
              <a:rPr lang="en-US" sz="4000" u="sng" dirty="0"/>
              <a:t>…Departments compete instead of cooperate. Institutions protect their interests instead of serving the mission. The spirit of “I” becomes stronger than the spirit of “we.”</a:t>
            </a:r>
            <a:endParaRPr lang="en-US" sz="4800" u="sng" dirty="0"/>
          </a:p>
        </p:txBody>
      </p:sp>
      <p:pic>
        <p:nvPicPr>
          <p:cNvPr id="4" name="Picture 3">
            <a:extLst>
              <a:ext uri="{FF2B5EF4-FFF2-40B4-BE49-F238E27FC236}">
                <a16:creationId xmlns:a16="http://schemas.microsoft.com/office/drawing/2014/main" id="{8F00FBDA-C610-2E37-D5E0-BA0B3E50F569}"/>
              </a:ext>
            </a:extLst>
          </p:cNvPr>
          <p:cNvPicPr>
            <a:picLocks noChangeAspect="1"/>
          </p:cNvPicPr>
          <p:nvPr/>
        </p:nvPicPr>
        <p:blipFill>
          <a:blip r:embed="rId2"/>
          <a:stretch>
            <a:fillRect/>
          </a:stretch>
        </p:blipFill>
        <p:spPr>
          <a:xfrm>
            <a:off x="8013519" y="3471333"/>
            <a:ext cx="4178481" cy="2304723"/>
          </a:xfrm>
          <a:prstGeom prst="rect">
            <a:avLst/>
          </a:prstGeom>
        </p:spPr>
      </p:pic>
    </p:spTree>
    <p:extLst>
      <p:ext uri="{BB962C8B-B14F-4D97-AF65-F5344CB8AC3E}">
        <p14:creationId xmlns:p14="http://schemas.microsoft.com/office/powerpoint/2010/main" val="41469423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14D09-81A0-B41F-FE26-043109F0D85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8A2EAF9-6E73-8F08-29B4-95573AE12F7F}"/>
              </a:ext>
            </a:extLst>
          </p:cNvPr>
          <p:cNvSpPr>
            <a:spLocks noGrp="1"/>
          </p:cNvSpPr>
          <p:nvPr>
            <p:ph type="title"/>
          </p:nvPr>
        </p:nvSpPr>
        <p:spPr>
          <a:xfrm>
            <a:off x="1499678" y="1028700"/>
            <a:ext cx="9192644" cy="4680724"/>
          </a:xfrm>
        </p:spPr>
        <p:txBody>
          <a:bodyPr>
            <a:noAutofit/>
          </a:bodyPr>
          <a:lstStyle/>
          <a:p>
            <a:r>
              <a:rPr lang="en-US" sz="3600" dirty="0"/>
              <a:t>Again the prophet writes with great sadness: </a:t>
            </a:r>
            <a:br>
              <a:rPr lang="en-US" sz="4000" dirty="0"/>
            </a:br>
            <a:br>
              <a:rPr lang="en-US" sz="2800" dirty="0"/>
            </a:br>
            <a:r>
              <a:rPr lang="en-US" sz="4800" dirty="0">
                <a:solidFill>
                  <a:srgbClr val="FF0000"/>
                </a:solidFill>
              </a:rPr>
              <a:t>“</a:t>
            </a:r>
            <a:r>
              <a:rPr lang="en-US" sz="4000" dirty="0"/>
              <a:t>Disunion is the sure result of selfishness. When self is exalted, there can be no harmony. The absence of Christ’s meekness and humility leaves the soul open to the enemy’s temptations</a:t>
            </a:r>
            <a:r>
              <a:rPr lang="en-US" sz="4800" dirty="0">
                <a:solidFill>
                  <a:srgbClr val="FF0000"/>
                </a:solidFill>
              </a:rPr>
              <a:t>.”</a:t>
            </a:r>
            <a:endParaRPr lang="en-US" sz="2400" dirty="0">
              <a:solidFill>
                <a:srgbClr val="FF0000"/>
              </a:solidFill>
            </a:endParaRPr>
          </a:p>
        </p:txBody>
      </p:sp>
      <p:sp>
        <p:nvSpPr>
          <p:cNvPr id="3" name="Título 1">
            <a:extLst>
              <a:ext uri="{FF2B5EF4-FFF2-40B4-BE49-F238E27FC236}">
                <a16:creationId xmlns:a16="http://schemas.microsoft.com/office/drawing/2014/main" id="{068B9BA6-1E84-A432-8E4A-5D4BC13A1D24}"/>
              </a:ext>
            </a:extLst>
          </p:cNvPr>
          <p:cNvSpPr txBox="1">
            <a:spLocks/>
          </p:cNvSpPr>
          <p:nvPr/>
        </p:nvSpPr>
        <p:spPr>
          <a:xfrm>
            <a:off x="4192865" y="5447371"/>
            <a:ext cx="6891447" cy="52410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0" kern="1200">
                <a:solidFill>
                  <a:schemeClr val="bg1"/>
                </a:solidFill>
                <a:latin typeface="+mn-lt"/>
                <a:ea typeface="+mj-ea"/>
                <a:cs typeface="+mj-cs"/>
              </a:defRPr>
            </a:lvl1pPr>
          </a:lstStyle>
          <a:p>
            <a:pPr algn="r"/>
            <a:r>
              <a:rPr lang="en-US" sz="2800" i="1" dirty="0">
                <a:solidFill>
                  <a:srgbClr val="FFFF00"/>
                </a:solidFill>
              </a:rPr>
              <a:t>(Testimonies to Ministers, p. 467). </a:t>
            </a:r>
            <a:endParaRPr lang="pt-BR" sz="900" i="1" dirty="0">
              <a:solidFill>
                <a:srgbClr val="FFFF00"/>
              </a:solidFill>
            </a:endParaRPr>
          </a:p>
        </p:txBody>
      </p:sp>
    </p:spTree>
    <p:extLst>
      <p:ext uri="{BB962C8B-B14F-4D97-AF65-F5344CB8AC3E}">
        <p14:creationId xmlns:p14="http://schemas.microsoft.com/office/powerpoint/2010/main" val="27615247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43B19-E629-D0B9-D712-9735D7B922C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0075777-EA89-1687-949D-1D90DA371EB2}"/>
              </a:ext>
            </a:extLst>
          </p:cNvPr>
          <p:cNvSpPr>
            <a:spLocks noGrp="1"/>
          </p:cNvSpPr>
          <p:nvPr>
            <p:ph type="title"/>
          </p:nvPr>
        </p:nvSpPr>
        <p:spPr>
          <a:xfrm>
            <a:off x="1499678" y="886523"/>
            <a:ext cx="9192644" cy="4822901"/>
          </a:xfrm>
        </p:spPr>
        <p:txBody>
          <a:bodyPr>
            <a:noAutofit/>
          </a:bodyPr>
          <a:lstStyle/>
          <a:p>
            <a:r>
              <a:rPr lang="en-US" sz="4000" dirty="0"/>
              <a:t>Further she states: </a:t>
            </a:r>
            <a:br>
              <a:rPr lang="en-US" dirty="0"/>
            </a:br>
            <a:br>
              <a:rPr lang="en-US" dirty="0"/>
            </a:br>
            <a:r>
              <a:rPr lang="en-US" sz="5400" dirty="0">
                <a:solidFill>
                  <a:srgbClr val="FF0000"/>
                </a:solidFill>
              </a:rPr>
              <a:t>“</a:t>
            </a:r>
            <a:r>
              <a:rPr lang="en-US" dirty="0"/>
              <a:t>When self is put out of the way, the Lord can work mightily for His people. But as long as self is cherished, divine grace cannot abound.</a:t>
            </a:r>
            <a:r>
              <a:rPr lang="en-US" sz="5400" dirty="0">
                <a:solidFill>
                  <a:srgbClr val="FF0000"/>
                </a:solidFill>
              </a:rPr>
              <a:t>”</a:t>
            </a:r>
            <a:endParaRPr lang="en-US" sz="2400" dirty="0">
              <a:solidFill>
                <a:srgbClr val="FF0000"/>
              </a:solidFill>
            </a:endParaRPr>
          </a:p>
        </p:txBody>
      </p:sp>
      <p:sp>
        <p:nvSpPr>
          <p:cNvPr id="3" name="Título 1">
            <a:extLst>
              <a:ext uri="{FF2B5EF4-FFF2-40B4-BE49-F238E27FC236}">
                <a16:creationId xmlns:a16="http://schemas.microsoft.com/office/drawing/2014/main" id="{CDCE4160-B65E-613A-8BFE-1A057F395B45}"/>
              </a:ext>
            </a:extLst>
          </p:cNvPr>
          <p:cNvSpPr txBox="1">
            <a:spLocks/>
          </p:cNvSpPr>
          <p:nvPr/>
        </p:nvSpPr>
        <p:spPr>
          <a:xfrm>
            <a:off x="4215167" y="5447371"/>
            <a:ext cx="6891447" cy="52410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0" kern="1200">
                <a:solidFill>
                  <a:schemeClr val="bg1"/>
                </a:solidFill>
                <a:latin typeface="+mn-lt"/>
                <a:ea typeface="+mj-ea"/>
                <a:cs typeface="+mj-cs"/>
              </a:defRPr>
            </a:lvl1pPr>
          </a:lstStyle>
          <a:p>
            <a:pPr algn="r"/>
            <a:r>
              <a:rPr lang="en-US" sz="2800" i="1" dirty="0">
                <a:solidFill>
                  <a:srgbClr val="FFFF00"/>
                </a:solidFill>
              </a:rPr>
              <a:t>(Review and Herald, Feb. 18, 1890.)</a:t>
            </a:r>
            <a:endParaRPr lang="pt-BR" sz="900" i="1" dirty="0">
              <a:solidFill>
                <a:srgbClr val="FFFF00"/>
              </a:solidFill>
            </a:endParaRPr>
          </a:p>
        </p:txBody>
      </p:sp>
    </p:spTree>
    <p:extLst>
      <p:ext uri="{BB962C8B-B14F-4D97-AF65-F5344CB8AC3E}">
        <p14:creationId xmlns:p14="http://schemas.microsoft.com/office/powerpoint/2010/main" val="42084602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FE4F2-BC55-5984-D247-97C0AAF93E5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D5FB102-CC57-4B3E-20DE-75A676BE78D4}"/>
              </a:ext>
            </a:extLst>
          </p:cNvPr>
          <p:cNvSpPr>
            <a:spLocks noGrp="1"/>
          </p:cNvSpPr>
          <p:nvPr>
            <p:ph type="title"/>
          </p:nvPr>
        </p:nvSpPr>
        <p:spPr>
          <a:xfrm>
            <a:off x="646771" y="378846"/>
            <a:ext cx="10885445" cy="705392"/>
          </a:xfrm>
        </p:spPr>
        <p:txBody>
          <a:bodyPr>
            <a:normAutofit fontScale="90000"/>
          </a:bodyPr>
          <a:lstStyle/>
          <a:p>
            <a:pPr algn="ctr"/>
            <a:r>
              <a:rPr lang="en-US" sz="3200" dirty="0"/>
              <a:t>D. How Self-Centeredness Divides the Body and Destroys the Mission </a:t>
            </a:r>
            <a:endParaRPr lang="pt-BR" sz="3200" dirty="0"/>
          </a:p>
        </p:txBody>
      </p:sp>
      <p:sp>
        <p:nvSpPr>
          <p:cNvPr id="3" name="Espaço Reservado para Conteúdo 2">
            <a:extLst>
              <a:ext uri="{FF2B5EF4-FFF2-40B4-BE49-F238E27FC236}">
                <a16:creationId xmlns:a16="http://schemas.microsoft.com/office/drawing/2014/main" id="{E98E7ACD-BE82-C36B-6F1B-D644F9D221F8}"/>
              </a:ext>
            </a:extLst>
          </p:cNvPr>
          <p:cNvSpPr>
            <a:spLocks noGrp="1"/>
          </p:cNvSpPr>
          <p:nvPr>
            <p:ph idx="1"/>
          </p:nvPr>
        </p:nvSpPr>
        <p:spPr>
          <a:xfrm>
            <a:off x="977119" y="1914524"/>
            <a:ext cx="8969769" cy="4305285"/>
          </a:xfrm>
        </p:spPr>
        <p:txBody>
          <a:bodyPr>
            <a:noAutofit/>
          </a:bodyPr>
          <a:lstStyle/>
          <a:p>
            <a:pPr marL="0" indent="0">
              <a:buNone/>
            </a:pPr>
            <a:r>
              <a:rPr lang="en-US" sz="4000" dirty="0">
                <a:solidFill>
                  <a:srgbClr val="C00000"/>
                </a:solidFill>
              </a:rPr>
              <a:t>Dear colleagues, when self-interest becomes the compass of our decisions, the mission of Christ loses direction. But when we allow the Spirit of humility to reign, unity blossoms, and heaven rejoices. </a:t>
            </a:r>
            <a:endParaRPr lang="en-US" sz="4000" dirty="0">
              <a:solidFill>
                <a:schemeClr val="accent6">
                  <a:lumMod val="50000"/>
                </a:schemeClr>
              </a:solidFill>
            </a:endParaRPr>
          </a:p>
        </p:txBody>
      </p:sp>
      <p:pic>
        <p:nvPicPr>
          <p:cNvPr id="4" name="Picture 3">
            <a:extLst>
              <a:ext uri="{FF2B5EF4-FFF2-40B4-BE49-F238E27FC236}">
                <a16:creationId xmlns:a16="http://schemas.microsoft.com/office/drawing/2014/main" id="{DCC0B39B-3527-105F-FFB5-8681672AC5B5}"/>
              </a:ext>
            </a:extLst>
          </p:cNvPr>
          <p:cNvPicPr>
            <a:picLocks noChangeAspect="1"/>
          </p:cNvPicPr>
          <p:nvPr/>
        </p:nvPicPr>
        <p:blipFill>
          <a:blip r:embed="rId2"/>
          <a:stretch>
            <a:fillRect/>
          </a:stretch>
        </p:blipFill>
        <p:spPr>
          <a:xfrm>
            <a:off x="8731731" y="4311231"/>
            <a:ext cx="3460269" cy="1908579"/>
          </a:xfrm>
          <a:prstGeom prst="rect">
            <a:avLst/>
          </a:prstGeom>
        </p:spPr>
      </p:pic>
    </p:spTree>
    <p:extLst>
      <p:ext uri="{BB962C8B-B14F-4D97-AF65-F5344CB8AC3E}">
        <p14:creationId xmlns:p14="http://schemas.microsoft.com/office/powerpoint/2010/main" val="19157047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EEA70-CC3C-7ADD-ADC9-E91636E275D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D664632-4FB4-9B69-275F-1D987CEE97C0}"/>
              </a:ext>
            </a:extLst>
          </p:cNvPr>
          <p:cNvSpPr>
            <a:spLocks noGrp="1"/>
          </p:cNvSpPr>
          <p:nvPr>
            <p:ph type="title"/>
          </p:nvPr>
        </p:nvSpPr>
        <p:spPr>
          <a:xfrm>
            <a:off x="646771" y="378846"/>
            <a:ext cx="10885445" cy="705392"/>
          </a:xfrm>
        </p:spPr>
        <p:txBody>
          <a:bodyPr>
            <a:normAutofit fontScale="90000"/>
          </a:bodyPr>
          <a:lstStyle/>
          <a:p>
            <a:pPr algn="ctr"/>
            <a:r>
              <a:rPr lang="en-US" sz="3200" dirty="0"/>
              <a:t>D. How Self-Centeredness Divides the Body and Destroys the Mission </a:t>
            </a:r>
            <a:endParaRPr lang="pt-BR" sz="3200" dirty="0"/>
          </a:p>
        </p:txBody>
      </p:sp>
      <p:sp>
        <p:nvSpPr>
          <p:cNvPr id="3" name="Espaço Reservado para Conteúdo 2">
            <a:extLst>
              <a:ext uri="{FF2B5EF4-FFF2-40B4-BE49-F238E27FC236}">
                <a16:creationId xmlns:a16="http://schemas.microsoft.com/office/drawing/2014/main" id="{D4FDFCF1-25F7-E2EE-38E9-5761416B434A}"/>
              </a:ext>
            </a:extLst>
          </p:cNvPr>
          <p:cNvSpPr>
            <a:spLocks noGrp="1"/>
          </p:cNvSpPr>
          <p:nvPr>
            <p:ph idx="1"/>
          </p:nvPr>
        </p:nvSpPr>
        <p:spPr>
          <a:xfrm>
            <a:off x="977119" y="1914524"/>
            <a:ext cx="8969769" cy="4305285"/>
          </a:xfrm>
        </p:spPr>
        <p:txBody>
          <a:bodyPr>
            <a:noAutofit/>
          </a:bodyPr>
          <a:lstStyle/>
          <a:p>
            <a:pPr marL="0" indent="0">
              <a:buNone/>
            </a:pPr>
            <a:r>
              <a:rPr lang="en-US" sz="4000" dirty="0">
                <a:solidFill>
                  <a:schemeClr val="accent6">
                    <a:lumMod val="50000"/>
                  </a:schemeClr>
                </a:solidFill>
              </a:rPr>
              <a:t>We must remember that in God’s work, no one is big enough to go alone, and no one is too small to be needed. Another saying of African elders goes, “a single broomstick cannot sweep the floor.”</a:t>
            </a:r>
          </a:p>
        </p:txBody>
      </p:sp>
      <p:pic>
        <p:nvPicPr>
          <p:cNvPr id="4" name="Picture 3">
            <a:extLst>
              <a:ext uri="{FF2B5EF4-FFF2-40B4-BE49-F238E27FC236}">
                <a16:creationId xmlns:a16="http://schemas.microsoft.com/office/drawing/2014/main" id="{7C76F54B-9754-4F62-05E9-D5ECC75AD00F}"/>
              </a:ext>
            </a:extLst>
          </p:cNvPr>
          <p:cNvPicPr>
            <a:picLocks noChangeAspect="1"/>
          </p:cNvPicPr>
          <p:nvPr/>
        </p:nvPicPr>
        <p:blipFill>
          <a:blip r:embed="rId2"/>
          <a:stretch>
            <a:fillRect/>
          </a:stretch>
        </p:blipFill>
        <p:spPr>
          <a:xfrm>
            <a:off x="8731731" y="4311231"/>
            <a:ext cx="3460269" cy="1908579"/>
          </a:xfrm>
          <a:prstGeom prst="rect">
            <a:avLst/>
          </a:prstGeom>
        </p:spPr>
      </p:pic>
    </p:spTree>
    <p:extLst>
      <p:ext uri="{BB962C8B-B14F-4D97-AF65-F5344CB8AC3E}">
        <p14:creationId xmlns:p14="http://schemas.microsoft.com/office/powerpoint/2010/main" val="29378049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835E7F-4734-08C4-DAED-E669318D3AF8}"/>
              </a:ext>
            </a:extLst>
          </p:cNvPr>
          <p:cNvSpPr>
            <a:spLocks noGrp="1"/>
          </p:cNvSpPr>
          <p:nvPr>
            <p:ph type="title"/>
          </p:nvPr>
        </p:nvSpPr>
        <p:spPr>
          <a:xfrm>
            <a:off x="838200" y="699661"/>
            <a:ext cx="10515600" cy="3604709"/>
          </a:xfrm>
        </p:spPr>
        <p:txBody>
          <a:bodyPr>
            <a:normAutofit/>
          </a:bodyPr>
          <a:lstStyle/>
          <a:p>
            <a:pPr algn="ctr"/>
            <a:r>
              <a:rPr lang="en-US" sz="5400" dirty="0"/>
              <a:t>E. </a:t>
            </a:r>
            <a:br>
              <a:rPr lang="en-US" sz="5400" dirty="0"/>
            </a:br>
            <a:r>
              <a:rPr lang="en-US" sz="5400" dirty="0"/>
              <a:t>SELFLESS SERVICE FUELS </a:t>
            </a:r>
            <a:br>
              <a:rPr lang="en-US" sz="5400" dirty="0"/>
            </a:br>
            <a:r>
              <a:rPr lang="en-US" sz="5400" dirty="0"/>
              <a:t>FOR MISSION AND GROWTH</a:t>
            </a:r>
            <a:endParaRPr lang="pt-BR" sz="5400" dirty="0"/>
          </a:p>
        </p:txBody>
      </p:sp>
    </p:spTree>
    <p:extLst>
      <p:ext uri="{BB962C8B-B14F-4D97-AF65-F5344CB8AC3E}">
        <p14:creationId xmlns:p14="http://schemas.microsoft.com/office/powerpoint/2010/main" val="27917379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1">
            <a:extLst>
              <a:ext uri="{FF2B5EF4-FFF2-40B4-BE49-F238E27FC236}">
                <a16:creationId xmlns:a16="http://schemas.microsoft.com/office/drawing/2014/main" id="{A4AA8756-6D83-C4AF-5523-D2866335C00F}"/>
              </a:ext>
            </a:extLst>
          </p:cNvPr>
          <p:cNvSpPr>
            <a:spLocks noGrp="1"/>
          </p:cNvSpPr>
          <p:nvPr>
            <p:ph type="subTitle" idx="1"/>
          </p:nvPr>
        </p:nvSpPr>
        <p:spPr>
          <a:xfrm>
            <a:off x="1464906" y="2153665"/>
            <a:ext cx="9329474" cy="2797476"/>
          </a:xfrm>
          <a:noFill/>
          <a:ln w="38100">
            <a:solidFill>
              <a:srgbClr val="0070C0"/>
            </a:solidFill>
          </a:ln>
        </p:spPr>
        <p:txBody>
          <a:bodyPr/>
          <a:lstStyle/>
          <a:p>
            <a:r>
              <a:rPr lang="en-US" dirty="0"/>
              <a:t>“Except a corn of wheat falls into the ground and dies, it abides alone: but if it dies, it brings forth much fruit.”</a:t>
            </a:r>
            <a:endParaRPr lang="pt-BR" dirty="0"/>
          </a:p>
        </p:txBody>
      </p:sp>
      <p:sp>
        <p:nvSpPr>
          <p:cNvPr id="3" name="Subtítulo 1">
            <a:extLst>
              <a:ext uri="{FF2B5EF4-FFF2-40B4-BE49-F238E27FC236}">
                <a16:creationId xmlns:a16="http://schemas.microsoft.com/office/drawing/2014/main" id="{86696A72-36C8-FF12-71C6-32EEDE752E42}"/>
              </a:ext>
            </a:extLst>
          </p:cNvPr>
          <p:cNvSpPr txBox="1">
            <a:spLocks/>
          </p:cNvSpPr>
          <p:nvPr/>
        </p:nvSpPr>
        <p:spPr>
          <a:xfrm>
            <a:off x="4044365" y="1674201"/>
            <a:ext cx="4103270" cy="958927"/>
          </a:xfrm>
          <a:prstGeom prst="rect">
            <a:avLst/>
          </a:prstGeom>
          <a:solidFill>
            <a:srgbClr val="22344A"/>
          </a:solidFill>
          <a:ln w="38100">
            <a:solidFill>
              <a:srgbClr val="0070C0"/>
            </a:solid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John 12:24</a:t>
            </a:r>
          </a:p>
        </p:txBody>
      </p:sp>
    </p:spTree>
    <p:extLst>
      <p:ext uri="{BB962C8B-B14F-4D97-AF65-F5344CB8AC3E}">
        <p14:creationId xmlns:p14="http://schemas.microsoft.com/office/powerpoint/2010/main" val="5129527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89B41-7138-A53A-DE6D-BF9F92BDF78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ADCFE97-DC5A-F628-E908-1BA32FDF0158}"/>
              </a:ext>
            </a:extLst>
          </p:cNvPr>
          <p:cNvSpPr>
            <a:spLocks noGrp="1"/>
          </p:cNvSpPr>
          <p:nvPr>
            <p:ph type="title"/>
          </p:nvPr>
        </p:nvSpPr>
        <p:spPr>
          <a:xfrm>
            <a:off x="838200" y="498939"/>
            <a:ext cx="10515600" cy="772299"/>
          </a:xfrm>
        </p:spPr>
        <p:txBody>
          <a:bodyPr>
            <a:normAutofit/>
          </a:bodyPr>
          <a:lstStyle/>
          <a:p>
            <a:pPr algn="ctr"/>
            <a:r>
              <a:rPr lang="en-US" sz="3200" dirty="0"/>
              <a:t>E. Selfless Service Fuels for Mission and Growth</a:t>
            </a:r>
            <a:endParaRPr lang="pt-BR" sz="3200" dirty="0"/>
          </a:p>
        </p:txBody>
      </p:sp>
      <p:sp>
        <p:nvSpPr>
          <p:cNvPr id="3" name="Espaço Reservado para Conteúdo 2">
            <a:extLst>
              <a:ext uri="{FF2B5EF4-FFF2-40B4-BE49-F238E27FC236}">
                <a16:creationId xmlns:a16="http://schemas.microsoft.com/office/drawing/2014/main" id="{26DF785D-50BA-9499-498E-C98BE580C56F}"/>
              </a:ext>
            </a:extLst>
          </p:cNvPr>
          <p:cNvSpPr>
            <a:spLocks noGrp="1"/>
          </p:cNvSpPr>
          <p:nvPr>
            <p:ph idx="1"/>
          </p:nvPr>
        </p:nvSpPr>
        <p:spPr>
          <a:xfrm>
            <a:off x="838200" y="1543237"/>
            <a:ext cx="7820608" cy="4351338"/>
          </a:xfrm>
          <a:solidFill>
            <a:srgbClr val="22344A">
              <a:alpha val="48000"/>
            </a:srgbClr>
          </a:solidFill>
        </p:spPr>
        <p:txBody>
          <a:bodyPr>
            <a:normAutofit/>
          </a:bodyPr>
          <a:lstStyle/>
          <a:p>
            <a:pPr marL="0" indent="0">
              <a:buNone/>
            </a:pPr>
            <a:r>
              <a:rPr lang="en-US" sz="4000" dirty="0"/>
              <a:t>The death of self is the beginning of fruitfulness. Every great revival, every breakthrough in mission, every act of divine power has come when men and women died to self and lived for Christ. Paul affirms in 2 Corinthians 5:14–15: </a:t>
            </a:r>
            <a:endParaRPr lang="pt-BR" sz="4000" dirty="0"/>
          </a:p>
        </p:txBody>
      </p:sp>
    </p:spTree>
    <p:extLst>
      <p:ext uri="{BB962C8B-B14F-4D97-AF65-F5344CB8AC3E}">
        <p14:creationId xmlns:p14="http://schemas.microsoft.com/office/powerpoint/2010/main" val="16435542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A0670-F870-E244-2E7F-5B8AAB2F6779}"/>
            </a:ext>
          </a:extLst>
        </p:cNvPr>
        <p:cNvGrpSpPr/>
        <p:nvPr/>
      </p:nvGrpSpPr>
      <p:grpSpPr>
        <a:xfrm>
          <a:off x="0" y="0"/>
          <a:ext cx="0" cy="0"/>
          <a:chOff x="0" y="0"/>
          <a:chExt cx="0" cy="0"/>
        </a:xfrm>
      </p:grpSpPr>
      <p:sp>
        <p:nvSpPr>
          <p:cNvPr id="2" name="Subtítulo 1">
            <a:extLst>
              <a:ext uri="{FF2B5EF4-FFF2-40B4-BE49-F238E27FC236}">
                <a16:creationId xmlns:a16="http://schemas.microsoft.com/office/drawing/2014/main" id="{1B02EE03-85CA-7C6D-D4CA-17ED6CBC0D6A}"/>
              </a:ext>
            </a:extLst>
          </p:cNvPr>
          <p:cNvSpPr>
            <a:spLocks noGrp="1"/>
          </p:cNvSpPr>
          <p:nvPr>
            <p:ph type="subTitle" idx="1"/>
          </p:nvPr>
        </p:nvSpPr>
        <p:spPr>
          <a:xfrm>
            <a:off x="1464906" y="2153665"/>
            <a:ext cx="9329474" cy="2797476"/>
          </a:xfrm>
          <a:noFill/>
          <a:ln w="38100">
            <a:solidFill>
              <a:srgbClr val="0070C0"/>
            </a:solidFill>
          </a:ln>
        </p:spPr>
        <p:txBody>
          <a:bodyPr/>
          <a:lstStyle/>
          <a:p>
            <a:r>
              <a:rPr lang="en-US" dirty="0"/>
              <a:t>“They which live should not henceforth live unto themselves, but unto Him which died for them, and rose again.”</a:t>
            </a:r>
            <a:endParaRPr lang="pt-BR" dirty="0"/>
          </a:p>
        </p:txBody>
      </p:sp>
      <p:sp>
        <p:nvSpPr>
          <p:cNvPr id="3" name="Subtítulo 1">
            <a:extLst>
              <a:ext uri="{FF2B5EF4-FFF2-40B4-BE49-F238E27FC236}">
                <a16:creationId xmlns:a16="http://schemas.microsoft.com/office/drawing/2014/main" id="{B754D362-5ECB-E5B9-8E39-CDA75AD3C659}"/>
              </a:ext>
            </a:extLst>
          </p:cNvPr>
          <p:cNvSpPr txBox="1">
            <a:spLocks/>
          </p:cNvSpPr>
          <p:nvPr/>
        </p:nvSpPr>
        <p:spPr>
          <a:xfrm>
            <a:off x="3836114" y="1674201"/>
            <a:ext cx="4519772" cy="958927"/>
          </a:xfrm>
          <a:prstGeom prst="rect">
            <a:avLst/>
          </a:prstGeom>
          <a:solidFill>
            <a:srgbClr val="22344A"/>
          </a:solidFill>
          <a:ln w="38100">
            <a:solidFill>
              <a:srgbClr val="0070C0"/>
            </a:solid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2 Corinthians 5:14–15</a:t>
            </a:r>
          </a:p>
        </p:txBody>
      </p:sp>
    </p:spTree>
    <p:extLst>
      <p:ext uri="{BB962C8B-B14F-4D97-AF65-F5344CB8AC3E}">
        <p14:creationId xmlns:p14="http://schemas.microsoft.com/office/powerpoint/2010/main" val="1568794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D6DDE0-6493-10AB-6609-4132069B8C26}"/>
              </a:ext>
            </a:extLst>
          </p:cNvPr>
          <p:cNvSpPr>
            <a:spLocks noGrp="1"/>
          </p:cNvSpPr>
          <p:nvPr>
            <p:ph type="title"/>
          </p:nvPr>
        </p:nvSpPr>
        <p:spPr>
          <a:xfrm>
            <a:off x="838200" y="365126"/>
            <a:ext cx="10515600" cy="705392"/>
          </a:xfrm>
        </p:spPr>
        <p:txBody>
          <a:bodyPr>
            <a:normAutofit/>
          </a:bodyPr>
          <a:lstStyle/>
          <a:p>
            <a:pPr algn="ctr"/>
            <a:r>
              <a:rPr lang="pt-BR" sz="2800" dirty="0"/>
              <a:t>A.	Introduction: A Historical Reflection</a:t>
            </a:r>
          </a:p>
        </p:txBody>
      </p:sp>
      <p:sp>
        <p:nvSpPr>
          <p:cNvPr id="3" name="Espaço Reservado para Conteúdo 2">
            <a:extLst>
              <a:ext uri="{FF2B5EF4-FFF2-40B4-BE49-F238E27FC236}">
                <a16:creationId xmlns:a16="http://schemas.microsoft.com/office/drawing/2014/main" id="{1DA90B56-4993-66B5-3FE9-91A1ED8634D8}"/>
              </a:ext>
            </a:extLst>
          </p:cNvPr>
          <p:cNvSpPr>
            <a:spLocks noGrp="1"/>
          </p:cNvSpPr>
          <p:nvPr>
            <p:ph idx="1"/>
          </p:nvPr>
        </p:nvSpPr>
        <p:spPr>
          <a:xfrm>
            <a:off x="1137424" y="1798265"/>
            <a:ext cx="10216376" cy="3902114"/>
          </a:xfrm>
        </p:spPr>
        <p:txBody>
          <a:bodyPr>
            <a:normAutofit/>
          </a:bodyPr>
          <a:lstStyle/>
          <a:p>
            <a:pPr marL="0" indent="0" algn="ctr">
              <a:buNone/>
            </a:pPr>
            <a:r>
              <a:rPr lang="en-US" sz="4000" b="1" dirty="0"/>
              <a:t>I stand before you today as a fellow servant who has walked the fields of our Unions, worshiped in our churches, and prayed with our members across this vibrant territory of West-Central Africa… </a:t>
            </a:r>
          </a:p>
        </p:txBody>
      </p:sp>
    </p:spTree>
    <p:extLst>
      <p:ext uri="{BB962C8B-B14F-4D97-AF65-F5344CB8AC3E}">
        <p14:creationId xmlns:p14="http://schemas.microsoft.com/office/powerpoint/2010/main" val="11222700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EC12C-5328-82EA-8209-578C665022A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46F3C7C-DD83-0D22-422C-3C7214D0AB2C}"/>
              </a:ext>
            </a:extLst>
          </p:cNvPr>
          <p:cNvSpPr>
            <a:spLocks noGrp="1"/>
          </p:cNvSpPr>
          <p:nvPr>
            <p:ph type="title"/>
          </p:nvPr>
        </p:nvSpPr>
        <p:spPr>
          <a:xfrm>
            <a:off x="1463597" y="681037"/>
            <a:ext cx="9264805" cy="880134"/>
          </a:xfrm>
        </p:spPr>
        <p:txBody>
          <a:bodyPr>
            <a:normAutofit/>
          </a:bodyPr>
          <a:lstStyle/>
          <a:p>
            <a:pPr algn="ctr"/>
            <a:r>
              <a:rPr lang="en-US" sz="3200" dirty="0"/>
              <a:t>E. Selfless Service Fuels for Mission and Growth</a:t>
            </a:r>
            <a:endParaRPr lang="pt-BR" sz="3200" dirty="0"/>
          </a:p>
        </p:txBody>
      </p:sp>
      <p:sp>
        <p:nvSpPr>
          <p:cNvPr id="3" name="Espaço Reservado para Conteúdo 2">
            <a:extLst>
              <a:ext uri="{FF2B5EF4-FFF2-40B4-BE49-F238E27FC236}">
                <a16:creationId xmlns:a16="http://schemas.microsoft.com/office/drawing/2014/main" id="{DDCD104E-37AD-8AA2-C398-9AEA8FC08D98}"/>
              </a:ext>
            </a:extLst>
          </p:cNvPr>
          <p:cNvSpPr>
            <a:spLocks noGrp="1"/>
          </p:cNvSpPr>
          <p:nvPr>
            <p:ph idx="1"/>
          </p:nvPr>
        </p:nvSpPr>
        <p:spPr>
          <a:solidFill>
            <a:srgbClr val="22344A">
              <a:alpha val="52000"/>
            </a:srgbClr>
          </a:solidFill>
        </p:spPr>
        <p:txBody>
          <a:bodyPr>
            <a:normAutofit/>
          </a:bodyPr>
          <a:lstStyle/>
          <a:p>
            <a:pPr marL="0" indent="0">
              <a:buNone/>
            </a:pPr>
            <a:r>
              <a:rPr lang="en-US" sz="4000" dirty="0"/>
              <a:t>In 2020 while the Covid pandemic was still much around, we launched a bold initiative during my leadership in the Eastern Nigeria Union Conference. Our centenary celebration was three years away…</a:t>
            </a:r>
            <a:endParaRPr lang="pt-BR" sz="4000" dirty="0"/>
          </a:p>
        </p:txBody>
      </p:sp>
    </p:spTree>
    <p:extLst>
      <p:ext uri="{BB962C8B-B14F-4D97-AF65-F5344CB8AC3E}">
        <p14:creationId xmlns:p14="http://schemas.microsoft.com/office/powerpoint/2010/main" val="10688999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944D7-FF19-20F9-8CCE-00A710FABD1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B4B190E-2D44-F6B4-4FA5-2FB9B455112A}"/>
              </a:ext>
            </a:extLst>
          </p:cNvPr>
          <p:cNvSpPr>
            <a:spLocks noGrp="1"/>
          </p:cNvSpPr>
          <p:nvPr>
            <p:ph type="title"/>
          </p:nvPr>
        </p:nvSpPr>
        <p:spPr>
          <a:xfrm>
            <a:off x="1463597" y="681037"/>
            <a:ext cx="9264805" cy="880134"/>
          </a:xfrm>
        </p:spPr>
        <p:txBody>
          <a:bodyPr>
            <a:normAutofit/>
          </a:bodyPr>
          <a:lstStyle/>
          <a:p>
            <a:pPr algn="ctr"/>
            <a:r>
              <a:rPr lang="en-US" sz="3200" dirty="0"/>
              <a:t>E. Selfless Service Fuels for Mission and Growth</a:t>
            </a:r>
            <a:endParaRPr lang="pt-BR" sz="3200" dirty="0"/>
          </a:p>
        </p:txBody>
      </p:sp>
      <p:sp>
        <p:nvSpPr>
          <p:cNvPr id="3" name="Espaço Reservado para Conteúdo 2">
            <a:extLst>
              <a:ext uri="{FF2B5EF4-FFF2-40B4-BE49-F238E27FC236}">
                <a16:creationId xmlns:a16="http://schemas.microsoft.com/office/drawing/2014/main" id="{B2EEFA5C-81AF-B901-A9F6-7D4DBF357D62}"/>
              </a:ext>
            </a:extLst>
          </p:cNvPr>
          <p:cNvSpPr>
            <a:spLocks noGrp="1"/>
          </p:cNvSpPr>
          <p:nvPr>
            <p:ph idx="1"/>
          </p:nvPr>
        </p:nvSpPr>
        <p:spPr>
          <a:solidFill>
            <a:srgbClr val="22344A">
              <a:alpha val="52000"/>
            </a:srgbClr>
          </a:solidFill>
        </p:spPr>
        <p:txBody>
          <a:bodyPr>
            <a:normAutofit/>
          </a:bodyPr>
          <a:lstStyle/>
          <a:p>
            <a:pPr marL="0" indent="0">
              <a:buNone/>
            </a:pPr>
            <a:r>
              <a:rPr lang="en-US" sz="4000" dirty="0"/>
              <a:t>…We thought: What would be a worthy centenary celebration? Can we bring in 100,000 souls as an offering to the Lord? Can we plant centenary churches as monuments of God’s faithfulness? So we launched Pentecost 2023. </a:t>
            </a:r>
          </a:p>
        </p:txBody>
      </p:sp>
    </p:spTree>
    <p:extLst>
      <p:ext uri="{BB962C8B-B14F-4D97-AF65-F5344CB8AC3E}">
        <p14:creationId xmlns:p14="http://schemas.microsoft.com/office/powerpoint/2010/main" val="18201148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F7246-25BB-18F9-B177-9668CA755F8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90CDF85-B702-ECAD-CC05-4B69A62894B8}"/>
              </a:ext>
            </a:extLst>
          </p:cNvPr>
          <p:cNvSpPr>
            <a:spLocks noGrp="1"/>
          </p:cNvSpPr>
          <p:nvPr>
            <p:ph type="title"/>
          </p:nvPr>
        </p:nvSpPr>
        <p:spPr>
          <a:xfrm>
            <a:off x="1463597" y="681037"/>
            <a:ext cx="9264805" cy="880134"/>
          </a:xfrm>
        </p:spPr>
        <p:txBody>
          <a:bodyPr>
            <a:normAutofit/>
          </a:bodyPr>
          <a:lstStyle/>
          <a:p>
            <a:pPr algn="ctr"/>
            <a:r>
              <a:rPr lang="en-US" sz="3200" dirty="0"/>
              <a:t>E. Selfless Service Fuels for Mission and Growth</a:t>
            </a:r>
            <a:endParaRPr lang="pt-BR" sz="3200" dirty="0"/>
          </a:p>
        </p:txBody>
      </p:sp>
      <p:sp>
        <p:nvSpPr>
          <p:cNvPr id="3" name="Espaço Reservado para Conteúdo 2">
            <a:extLst>
              <a:ext uri="{FF2B5EF4-FFF2-40B4-BE49-F238E27FC236}">
                <a16:creationId xmlns:a16="http://schemas.microsoft.com/office/drawing/2014/main" id="{DE801E29-C218-A116-5CE2-82B07C5A7BCD}"/>
              </a:ext>
            </a:extLst>
          </p:cNvPr>
          <p:cNvSpPr>
            <a:spLocks noGrp="1"/>
          </p:cNvSpPr>
          <p:nvPr>
            <p:ph idx="1"/>
          </p:nvPr>
        </p:nvSpPr>
        <p:spPr>
          <a:xfrm>
            <a:off x="860503" y="1940312"/>
            <a:ext cx="7820608" cy="3635298"/>
          </a:xfrm>
          <a:solidFill>
            <a:srgbClr val="22344A">
              <a:alpha val="52000"/>
            </a:srgbClr>
          </a:solidFill>
        </p:spPr>
        <p:txBody>
          <a:bodyPr>
            <a:normAutofit/>
          </a:bodyPr>
          <a:lstStyle/>
          <a:p>
            <a:pPr marL="0" indent="0">
              <a:buNone/>
            </a:pPr>
            <a:r>
              <a:rPr lang="en-US" sz="3600" dirty="0"/>
              <a:t>Friends, we may not have achieved all the goals set for that project, but we got a glimpse of what can happen when God’s people set self aside and prayerfully unite their humble efforts. We saw our baptism leap from around 3,500 in 2022 to over 13,000 in 2023. </a:t>
            </a:r>
            <a:endParaRPr lang="en-US" sz="4800" dirty="0"/>
          </a:p>
        </p:txBody>
      </p:sp>
    </p:spTree>
    <p:extLst>
      <p:ext uri="{BB962C8B-B14F-4D97-AF65-F5344CB8AC3E}">
        <p14:creationId xmlns:p14="http://schemas.microsoft.com/office/powerpoint/2010/main" val="35161439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25460-9316-CBFA-692C-6359DCD35E3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E795D7C-B5EC-E658-BB84-CE1046A5BC70}"/>
              </a:ext>
            </a:extLst>
          </p:cNvPr>
          <p:cNvSpPr>
            <a:spLocks noGrp="1"/>
          </p:cNvSpPr>
          <p:nvPr>
            <p:ph type="title"/>
          </p:nvPr>
        </p:nvSpPr>
        <p:spPr>
          <a:xfrm>
            <a:off x="1499678" y="1148576"/>
            <a:ext cx="9192644" cy="4560848"/>
          </a:xfrm>
        </p:spPr>
        <p:txBody>
          <a:bodyPr>
            <a:noAutofit/>
          </a:bodyPr>
          <a:lstStyle/>
          <a:p>
            <a:r>
              <a:rPr lang="en-US" sz="4800" dirty="0">
                <a:solidFill>
                  <a:srgbClr val="FF0000"/>
                </a:solidFill>
              </a:rPr>
              <a:t>“</a:t>
            </a:r>
            <a:r>
              <a:rPr lang="en-US" sz="4000" dirty="0"/>
              <a:t>it is the absence of self that brings the power of the Holy Spirit. When we empty the soul of self, room is made for the Spirit’s power to possess the heart. Then our words and actions will tell that Christ abides within.</a:t>
            </a:r>
            <a:r>
              <a:rPr lang="en-US" sz="4800" dirty="0">
                <a:solidFill>
                  <a:srgbClr val="FF0000"/>
                </a:solidFill>
              </a:rPr>
              <a:t>”</a:t>
            </a:r>
            <a:endParaRPr lang="en-US" sz="2000" dirty="0">
              <a:solidFill>
                <a:srgbClr val="FF0000"/>
              </a:solidFill>
            </a:endParaRPr>
          </a:p>
        </p:txBody>
      </p:sp>
      <p:sp>
        <p:nvSpPr>
          <p:cNvPr id="3" name="Título 1">
            <a:extLst>
              <a:ext uri="{FF2B5EF4-FFF2-40B4-BE49-F238E27FC236}">
                <a16:creationId xmlns:a16="http://schemas.microsoft.com/office/drawing/2014/main" id="{35896D6C-EC54-C970-93CC-F24F186BC8D8}"/>
              </a:ext>
            </a:extLst>
          </p:cNvPr>
          <p:cNvSpPr txBox="1">
            <a:spLocks/>
          </p:cNvSpPr>
          <p:nvPr/>
        </p:nvSpPr>
        <p:spPr>
          <a:xfrm>
            <a:off x="4192865" y="5185318"/>
            <a:ext cx="6891447" cy="52410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0" kern="1200">
                <a:solidFill>
                  <a:schemeClr val="bg1"/>
                </a:solidFill>
                <a:latin typeface="+mn-lt"/>
                <a:ea typeface="+mj-ea"/>
                <a:cs typeface="+mj-cs"/>
              </a:defRPr>
            </a:lvl1pPr>
          </a:lstStyle>
          <a:p>
            <a:pPr algn="r"/>
            <a:r>
              <a:rPr lang="en-US" sz="2800" i="1" dirty="0">
                <a:solidFill>
                  <a:srgbClr val="FFFF00"/>
                </a:solidFill>
              </a:rPr>
              <a:t>(The Desire of Ages, p. 455.)</a:t>
            </a:r>
            <a:endParaRPr lang="pt-BR" sz="900" i="1" dirty="0">
              <a:solidFill>
                <a:srgbClr val="FFFF00"/>
              </a:solidFill>
            </a:endParaRPr>
          </a:p>
        </p:txBody>
      </p:sp>
    </p:spTree>
    <p:extLst>
      <p:ext uri="{BB962C8B-B14F-4D97-AF65-F5344CB8AC3E}">
        <p14:creationId xmlns:p14="http://schemas.microsoft.com/office/powerpoint/2010/main" val="26789383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DD396-FE34-C195-89D0-296831A0FF0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346670A-099F-E179-89C9-2819F273AD46}"/>
              </a:ext>
            </a:extLst>
          </p:cNvPr>
          <p:cNvSpPr>
            <a:spLocks noGrp="1"/>
          </p:cNvSpPr>
          <p:nvPr>
            <p:ph type="title"/>
          </p:nvPr>
        </p:nvSpPr>
        <p:spPr>
          <a:xfrm>
            <a:off x="1499678" y="1148576"/>
            <a:ext cx="9192644" cy="4560848"/>
          </a:xfrm>
        </p:spPr>
        <p:txBody>
          <a:bodyPr>
            <a:noAutofit/>
          </a:bodyPr>
          <a:lstStyle/>
          <a:p>
            <a:r>
              <a:rPr lang="en-US" sz="5400" dirty="0">
                <a:solidFill>
                  <a:srgbClr val="FF0000"/>
                </a:solidFill>
              </a:rPr>
              <a:t>“</a:t>
            </a:r>
            <a:r>
              <a:rPr lang="en-US" dirty="0"/>
              <a:t>when men are willing to be nothing, the name of Christ will be everything, and He will work mightily through those who are humble.</a:t>
            </a:r>
            <a:r>
              <a:rPr lang="en-US" sz="5400" dirty="0">
                <a:solidFill>
                  <a:srgbClr val="FF0000"/>
                </a:solidFill>
              </a:rPr>
              <a:t>”</a:t>
            </a:r>
            <a:endParaRPr lang="en-US" sz="2000" dirty="0">
              <a:solidFill>
                <a:srgbClr val="FF0000"/>
              </a:solidFill>
            </a:endParaRPr>
          </a:p>
        </p:txBody>
      </p:sp>
      <p:sp>
        <p:nvSpPr>
          <p:cNvPr id="3" name="Título 1">
            <a:extLst>
              <a:ext uri="{FF2B5EF4-FFF2-40B4-BE49-F238E27FC236}">
                <a16:creationId xmlns:a16="http://schemas.microsoft.com/office/drawing/2014/main" id="{868BB7D7-53EF-A69C-475E-2E58EAF1FACA}"/>
              </a:ext>
            </a:extLst>
          </p:cNvPr>
          <p:cNvSpPr txBox="1">
            <a:spLocks/>
          </p:cNvSpPr>
          <p:nvPr/>
        </p:nvSpPr>
        <p:spPr>
          <a:xfrm>
            <a:off x="3944143" y="4716967"/>
            <a:ext cx="6891447" cy="52410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0" kern="1200">
                <a:solidFill>
                  <a:schemeClr val="bg1"/>
                </a:solidFill>
                <a:latin typeface="+mn-lt"/>
                <a:ea typeface="+mj-ea"/>
                <a:cs typeface="+mj-cs"/>
              </a:defRPr>
            </a:lvl1pPr>
          </a:lstStyle>
          <a:p>
            <a:pPr algn="r"/>
            <a:r>
              <a:rPr lang="en-US" sz="2800" i="1" dirty="0">
                <a:solidFill>
                  <a:srgbClr val="FFFF00"/>
                </a:solidFill>
              </a:rPr>
              <a:t>(Review and Herald, Sept. 27, 1892.)</a:t>
            </a:r>
            <a:endParaRPr lang="pt-BR" sz="900" i="1" dirty="0">
              <a:solidFill>
                <a:srgbClr val="FFFF00"/>
              </a:solidFill>
            </a:endParaRPr>
          </a:p>
        </p:txBody>
      </p:sp>
    </p:spTree>
    <p:extLst>
      <p:ext uri="{BB962C8B-B14F-4D97-AF65-F5344CB8AC3E}">
        <p14:creationId xmlns:p14="http://schemas.microsoft.com/office/powerpoint/2010/main" val="23836015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608E4-5C70-4B90-C938-693D019A4CD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09F0F9F-EE41-5F6A-2FC3-DEC28F3F9FA1}"/>
              </a:ext>
            </a:extLst>
          </p:cNvPr>
          <p:cNvSpPr>
            <a:spLocks noGrp="1"/>
          </p:cNvSpPr>
          <p:nvPr>
            <p:ph type="title"/>
          </p:nvPr>
        </p:nvSpPr>
        <p:spPr>
          <a:xfrm>
            <a:off x="1463597" y="334890"/>
            <a:ext cx="9264805" cy="880134"/>
          </a:xfrm>
        </p:spPr>
        <p:txBody>
          <a:bodyPr>
            <a:normAutofit/>
          </a:bodyPr>
          <a:lstStyle/>
          <a:p>
            <a:pPr algn="ctr"/>
            <a:r>
              <a:rPr lang="en-US" sz="3200" dirty="0"/>
              <a:t>E. Selfless Service Fuels for Mission and Growth</a:t>
            </a:r>
            <a:endParaRPr lang="pt-BR" sz="3200" dirty="0"/>
          </a:p>
        </p:txBody>
      </p:sp>
      <p:sp>
        <p:nvSpPr>
          <p:cNvPr id="3" name="Espaço Reservado para Conteúdo 2">
            <a:extLst>
              <a:ext uri="{FF2B5EF4-FFF2-40B4-BE49-F238E27FC236}">
                <a16:creationId xmlns:a16="http://schemas.microsoft.com/office/drawing/2014/main" id="{B5D8600F-55FC-13C0-5F23-397FC440F906}"/>
              </a:ext>
            </a:extLst>
          </p:cNvPr>
          <p:cNvSpPr>
            <a:spLocks noGrp="1"/>
          </p:cNvSpPr>
          <p:nvPr>
            <p:ph idx="1"/>
          </p:nvPr>
        </p:nvSpPr>
        <p:spPr>
          <a:xfrm>
            <a:off x="860503" y="1215025"/>
            <a:ext cx="7820608" cy="5308086"/>
          </a:xfrm>
          <a:solidFill>
            <a:srgbClr val="22344A">
              <a:alpha val="52000"/>
            </a:srgbClr>
          </a:solidFill>
        </p:spPr>
        <p:txBody>
          <a:bodyPr>
            <a:normAutofit/>
          </a:bodyPr>
          <a:lstStyle/>
          <a:p>
            <a:pPr marL="0" indent="0">
              <a:buNone/>
            </a:pPr>
            <a:r>
              <a:rPr lang="en-US" sz="3600" dirty="0"/>
              <a:t>Brethren, if we want to see the Holy Spirit sweep through West-Central Africa, if we long for evangelism that moves nations, for youth who burn with missionary zeal, for institutions that overflow with grace, then we must return to selfless service. </a:t>
            </a:r>
            <a:r>
              <a:rPr lang="en-US" sz="3600" dirty="0">
                <a:solidFill>
                  <a:srgbClr val="FFFF00"/>
                </a:solidFill>
              </a:rPr>
              <a:t>A selfless leader is a Spirit-filled leader. And a selfless church is a powerful church.</a:t>
            </a:r>
            <a:endParaRPr lang="en-US" sz="4800" dirty="0">
              <a:solidFill>
                <a:srgbClr val="FFFF00"/>
              </a:solidFill>
            </a:endParaRPr>
          </a:p>
        </p:txBody>
      </p:sp>
    </p:spTree>
    <p:extLst>
      <p:ext uri="{BB962C8B-B14F-4D97-AF65-F5344CB8AC3E}">
        <p14:creationId xmlns:p14="http://schemas.microsoft.com/office/powerpoint/2010/main" val="30353449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BD8BB-08A7-BD99-5428-3BF085BF7F0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C33ABC0-8E77-8C91-E6A6-0AF32737C203}"/>
              </a:ext>
            </a:extLst>
          </p:cNvPr>
          <p:cNvSpPr>
            <a:spLocks noGrp="1"/>
          </p:cNvSpPr>
          <p:nvPr>
            <p:ph type="title"/>
          </p:nvPr>
        </p:nvSpPr>
        <p:spPr>
          <a:xfrm>
            <a:off x="1125372" y="1836125"/>
            <a:ext cx="7136780" cy="3185750"/>
          </a:xfrm>
        </p:spPr>
        <p:txBody>
          <a:bodyPr>
            <a:normAutofit/>
          </a:bodyPr>
          <a:lstStyle/>
          <a:p>
            <a:pPr algn="ctr"/>
            <a:r>
              <a:rPr lang="en-US" sz="4800" dirty="0"/>
              <a:t>F.	</a:t>
            </a:r>
            <a:br>
              <a:rPr lang="en-US" sz="4800" dirty="0"/>
            </a:br>
            <a:r>
              <a:rPr lang="en-US" sz="4800" dirty="0"/>
              <a:t>A CALL TO SELFLESS RENEWAL IN LEADERSHIP</a:t>
            </a:r>
            <a:endParaRPr lang="pt-BR" sz="4800" dirty="0"/>
          </a:p>
        </p:txBody>
      </p:sp>
      <p:pic>
        <p:nvPicPr>
          <p:cNvPr id="5" name="Picture 4">
            <a:extLst>
              <a:ext uri="{FF2B5EF4-FFF2-40B4-BE49-F238E27FC236}">
                <a16:creationId xmlns:a16="http://schemas.microsoft.com/office/drawing/2014/main" id="{F0FCBF53-55B3-CCFF-781E-6D987E8F0494}"/>
              </a:ext>
            </a:extLst>
          </p:cNvPr>
          <p:cNvPicPr>
            <a:picLocks noChangeAspect="1"/>
          </p:cNvPicPr>
          <p:nvPr/>
        </p:nvPicPr>
        <p:blipFill>
          <a:blip r:embed="rId2"/>
          <a:stretch>
            <a:fillRect/>
          </a:stretch>
        </p:blipFill>
        <p:spPr>
          <a:xfrm>
            <a:off x="7676658" y="1115122"/>
            <a:ext cx="4540460" cy="5754957"/>
          </a:xfrm>
          <a:prstGeom prst="rect">
            <a:avLst/>
          </a:prstGeom>
        </p:spPr>
      </p:pic>
    </p:spTree>
    <p:extLst>
      <p:ext uri="{BB962C8B-B14F-4D97-AF65-F5344CB8AC3E}">
        <p14:creationId xmlns:p14="http://schemas.microsoft.com/office/powerpoint/2010/main" val="34962281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0E5F9-9214-C40D-28ED-439255983E2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95AE180-F67D-EF48-21EE-57AB5404C833}"/>
              </a:ext>
            </a:extLst>
          </p:cNvPr>
          <p:cNvSpPr>
            <a:spLocks noGrp="1"/>
          </p:cNvSpPr>
          <p:nvPr>
            <p:ph type="title"/>
          </p:nvPr>
        </p:nvSpPr>
        <p:spPr>
          <a:xfrm>
            <a:off x="646771" y="378846"/>
            <a:ext cx="10885445" cy="705392"/>
          </a:xfrm>
        </p:spPr>
        <p:txBody>
          <a:bodyPr>
            <a:normAutofit/>
          </a:bodyPr>
          <a:lstStyle/>
          <a:p>
            <a:pPr algn="ctr"/>
            <a:r>
              <a:rPr lang="en-US" sz="3200" dirty="0"/>
              <a:t>F.	A Call to Selfless Renewal in Leadership</a:t>
            </a:r>
            <a:endParaRPr lang="pt-BR" sz="3200" dirty="0"/>
          </a:p>
        </p:txBody>
      </p:sp>
      <p:sp>
        <p:nvSpPr>
          <p:cNvPr id="3" name="Espaço Reservado para Conteúdo 2">
            <a:extLst>
              <a:ext uri="{FF2B5EF4-FFF2-40B4-BE49-F238E27FC236}">
                <a16:creationId xmlns:a16="http://schemas.microsoft.com/office/drawing/2014/main" id="{EEC5A3D2-4300-1A3B-A486-65847BB92685}"/>
              </a:ext>
            </a:extLst>
          </p:cNvPr>
          <p:cNvSpPr>
            <a:spLocks noGrp="1"/>
          </p:cNvSpPr>
          <p:nvPr>
            <p:ph idx="1"/>
          </p:nvPr>
        </p:nvSpPr>
        <p:spPr>
          <a:xfrm>
            <a:off x="977120" y="1739592"/>
            <a:ext cx="8189182" cy="4324103"/>
          </a:xfrm>
        </p:spPr>
        <p:txBody>
          <a:bodyPr>
            <a:noAutofit/>
          </a:bodyPr>
          <a:lstStyle/>
          <a:p>
            <a:pPr marL="0" indent="0">
              <a:buNone/>
            </a:pPr>
            <a:r>
              <a:rPr lang="en-US" sz="4000" dirty="0">
                <a:solidFill>
                  <a:srgbClr val="C00000"/>
                </a:solidFill>
              </a:rPr>
              <a:t>Revival does not begin in the pews; it begins in the pulpit, in the boardroom</a:t>
            </a:r>
            <a:r>
              <a:rPr lang="en-US" sz="4000" dirty="0"/>
              <a:t>; </a:t>
            </a:r>
            <a:r>
              <a:rPr lang="en-US" sz="4000" dirty="0">
                <a:solidFill>
                  <a:schemeClr val="tx2">
                    <a:lumMod val="50000"/>
                  </a:schemeClr>
                </a:solidFill>
              </a:rPr>
              <a:t>it must begin at this Year-End Council. It begins when leaders humble themselves before God and before one another.</a:t>
            </a:r>
          </a:p>
        </p:txBody>
      </p:sp>
      <p:pic>
        <p:nvPicPr>
          <p:cNvPr id="5" name="Picture 4">
            <a:extLst>
              <a:ext uri="{FF2B5EF4-FFF2-40B4-BE49-F238E27FC236}">
                <a16:creationId xmlns:a16="http://schemas.microsoft.com/office/drawing/2014/main" id="{A4710395-032E-B7A9-E1D4-CA310A2FEE00}"/>
              </a:ext>
            </a:extLst>
          </p:cNvPr>
          <p:cNvPicPr>
            <a:picLocks noChangeAspect="1"/>
          </p:cNvPicPr>
          <p:nvPr/>
        </p:nvPicPr>
        <p:blipFill>
          <a:blip r:embed="rId2"/>
          <a:stretch>
            <a:fillRect/>
          </a:stretch>
        </p:blipFill>
        <p:spPr>
          <a:xfrm>
            <a:off x="8256521" y="2319454"/>
            <a:ext cx="4540460" cy="3900356"/>
          </a:xfrm>
          <a:prstGeom prst="rect">
            <a:avLst/>
          </a:prstGeom>
        </p:spPr>
      </p:pic>
    </p:spTree>
    <p:extLst>
      <p:ext uri="{BB962C8B-B14F-4D97-AF65-F5344CB8AC3E}">
        <p14:creationId xmlns:p14="http://schemas.microsoft.com/office/powerpoint/2010/main" val="5581269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58FD3-9C28-0538-ED0B-D136C6442FB0}"/>
            </a:ext>
          </a:extLst>
        </p:cNvPr>
        <p:cNvGrpSpPr/>
        <p:nvPr/>
      </p:nvGrpSpPr>
      <p:grpSpPr>
        <a:xfrm>
          <a:off x="0" y="0"/>
          <a:ext cx="0" cy="0"/>
          <a:chOff x="0" y="0"/>
          <a:chExt cx="0" cy="0"/>
        </a:xfrm>
      </p:grpSpPr>
      <p:sp>
        <p:nvSpPr>
          <p:cNvPr id="2" name="Subtítulo 1">
            <a:extLst>
              <a:ext uri="{FF2B5EF4-FFF2-40B4-BE49-F238E27FC236}">
                <a16:creationId xmlns:a16="http://schemas.microsoft.com/office/drawing/2014/main" id="{9083FBC8-036C-78F9-6CCC-1625A3B284EB}"/>
              </a:ext>
            </a:extLst>
          </p:cNvPr>
          <p:cNvSpPr>
            <a:spLocks noGrp="1"/>
          </p:cNvSpPr>
          <p:nvPr>
            <p:ph type="subTitle" idx="1"/>
          </p:nvPr>
        </p:nvSpPr>
        <p:spPr>
          <a:xfrm>
            <a:off x="1464906" y="1940312"/>
            <a:ext cx="9329474" cy="3010829"/>
          </a:xfrm>
          <a:noFill/>
          <a:ln w="38100">
            <a:solidFill>
              <a:srgbClr val="0070C0"/>
            </a:solidFill>
          </a:ln>
        </p:spPr>
        <p:txBody>
          <a:bodyPr/>
          <a:lstStyle/>
          <a:p>
            <a:r>
              <a:rPr lang="en-US" dirty="0"/>
              <a:t>“If My people, which are called by My name, shall humble themselves, and pray, and seek My face, and turn from their wicked ways; then will I hear from heaven.” </a:t>
            </a:r>
            <a:endParaRPr lang="pt-BR" dirty="0"/>
          </a:p>
        </p:txBody>
      </p:sp>
      <p:sp>
        <p:nvSpPr>
          <p:cNvPr id="3" name="Subtítulo 1">
            <a:extLst>
              <a:ext uri="{FF2B5EF4-FFF2-40B4-BE49-F238E27FC236}">
                <a16:creationId xmlns:a16="http://schemas.microsoft.com/office/drawing/2014/main" id="{CE1B0E01-FE52-CD74-7619-BEB6DD490B47}"/>
              </a:ext>
            </a:extLst>
          </p:cNvPr>
          <p:cNvSpPr txBox="1">
            <a:spLocks/>
          </p:cNvSpPr>
          <p:nvPr/>
        </p:nvSpPr>
        <p:spPr>
          <a:xfrm>
            <a:off x="3836114" y="1393942"/>
            <a:ext cx="4519772" cy="958927"/>
          </a:xfrm>
          <a:prstGeom prst="rect">
            <a:avLst/>
          </a:prstGeom>
          <a:solidFill>
            <a:srgbClr val="22344A"/>
          </a:solidFill>
          <a:ln w="38100">
            <a:solidFill>
              <a:srgbClr val="0070C0"/>
            </a:solid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2 Chronicles 7:14</a:t>
            </a:r>
          </a:p>
        </p:txBody>
      </p:sp>
    </p:spTree>
    <p:extLst>
      <p:ext uri="{BB962C8B-B14F-4D97-AF65-F5344CB8AC3E}">
        <p14:creationId xmlns:p14="http://schemas.microsoft.com/office/powerpoint/2010/main" val="19916812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A6F0D-EADB-3A42-64B4-0CD1C5B884D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3851FF7-84E5-4A6D-F87E-2FAEF16114B8}"/>
              </a:ext>
            </a:extLst>
          </p:cNvPr>
          <p:cNvSpPr>
            <a:spLocks noGrp="1"/>
          </p:cNvSpPr>
          <p:nvPr>
            <p:ph type="title"/>
          </p:nvPr>
        </p:nvSpPr>
        <p:spPr>
          <a:xfrm>
            <a:off x="1363156" y="1382751"/>
            <a:ext cx="9465688" cy="4092497"/>
          </a:xfrm>
        </p:spPr>
        <p:txBody>
          <a:bodyPr>
            <a:noAutofit/>
          </a:bodyPr>
          <a:lstStyle/>
          <a:p>
            <a:r>
              <a:rPr lang="en-US" sz="4800" dirty="0">
                <a:solidFill>
                  <a:srgbClr val="FF0000"/>
                </a:solidFill>
              </a:rPr>
              <a:t>“</a:t>
            </a:r>
            <a:r>
              <a:rPr lang="en-US" sz="4000" dirty="0"/>
              <a:t>“A reformation must take place among the leaders. When self is merged in Christ, love springs forth spontaneously. Then the church will reflect the light of heaven, and the world will know that God has sent His Son.</a:t>
            </a:r>
            <a:r>
              <a:rPr lang="en-US" sz="4800" dirty="0">
                <a:solidFill>
                  <a:srgbClr val="FF0000"/>
                </a:solidFill>
              </a:rPr>
              <a:t>”</a:t>
            </a:r>
            <a:endParaRPr lang="en-US" sz="1800" dirty="0">
              <a:solidFill>
                <a:srgbClr val="FF0000"/>
              </a:solidFill>
            </a:endParaRPr>
          </a:p>
        </p:txBody>
      </p:sp>
      <p:sp>
        <p:nvSpPr>
          <p:cNvPr id="3" name="Título 1">
            <a:extLst>
              <a:ext uri="{FF2B5EF4-FFF2-40B4-BE49-F238E27FC236}">
                <a16:creationId xmlns:a16="http://schemas.microsoft.com/office/drawing/2014/main" id="{A3326884-ACE9-17B4-A348-84C34E18E792}"/>
              </a:ext>
            </a:extLst>
          </p:cNvPr>
          <p:cNvSpPr txBox="1">
            <a:spLocks/>
          </p:cNvSpPr>
          <p:nvPr/>
        </p:nvSpPr>
        <p:spPr>
          <a:xfrm>
            <a:off x="2832410" y="5029201"/>
            <a:ext cx="7859912" cy="680223"/>
          </a:xfrm>
          <a:prstGeom prst="rect">
            <a:avLst/>
          </a:prstGeom>
        </p:spPr>
        <p:txBody>
          <a:bodyPr vert="horz" lIns="91440" tIns="45720" rIns="91440" bIns="45720" rtlCol="0" anchor="ctr">
            <a:normAutofit fontScale="85000" lnSpcReduction="20000"/>
          </a:bodyPr>
          <a:lstStyle>
            <a:lvl1pPr algn="ctr" defTabSz="914400" rtl="0" eaLnBrk="1" latinLnBrk="0" hangingPunct="1">
              <a:lnSpc>
                <a:spcPct val="90000"/>
              </a:lnSpc>
              <a:spcBef>
                <a:spcPct val="0"/>
              </a:spcBef>
              <a:buNone/>
              <a:defRPr sz="4400" b="0" kern="1200">
                <a:solidFill>
                  <a:schemeClr val="bg1"/>
                </a:solidFill>
                <a:latin typeface="+mn-lt"/>
                <a:ea typeface="+mj-ea"/>
                <a:cs typeface="+mj-cs"/>
              </a:defRPr>
            </a:lvl1pPr>
          </a:lstStyle>
          <a:p>
            <a:pPr algn="r"/>
            <a:r>
              <a:rPr lang="en-US" sz="2800" i="1" dirty="0">
                <a:solidFill>
                  <a:srgbClr val="FFFF00"/>
                </a:solidFill>
              </a:rPr>
              <a:t>(Testimonies, vol. 9, p. 126; Thoughts from the Mount of Blessing, p. 16)</a:t>
            </a:r>
            <a:endParaRPr lang="pt-BR" sz="900" i="1" dirty="0">
              <a:solidFill>
                <a:srgbClr val="FFFF00"/>
              </a:solidFill>
            </a:endParaRPr>
          </a:p>
        </p:txBody>
      </p:sp>
    </p:spTree>
    <p:extLst>
      <p:ext uri="{BB962C8B-B14F-4D97-AF65-F5344CB8AC3E}">
        <p14:creationId xmlns:p14="http://schemas.microsoft.com/office/powerpoint/2010/main" val="1387796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13D46-0C62-249E-2277-C343E7073A2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3BAED59-31DD-5308-C73E-15C9FC814926}"/>
              </a:ext>
            </a:extLst>
          </p:cNvPr>
          <p:cNvSpPr>
            <a:spLocks noGrp="1"/>
          </p:cNvSpPr>
          <p:nvPr>
            <p:ph type="title"/>
          </p:nvPr>
        </p:nvSpPr>
        <p:spPr>
          <a:xfrm>
            <a:off x="838200" y="365126"/>
            <a:ext cx="10515600" cy="705392"/>
          </a:xfrm>
        </p:spPr>
        <p:txBody>
          <a:bodyPr>
            <a:normAutofit/>
          </a:bodyPr>
          <a:lstStyle/>
          <a:p>
            <a:pPr algn="ctr"/>
            <a:r>
              <a:rPr lang="pt-BR" sz="2800" dirty="0"/>
              <a:t>A.	Introduction: A Historical Reflection</a:t>
            </a:r>
          </a:p>
        </p:txBody>
      </p:sp>
      <p:sp>
        <p:nvSpPr>
          <p:cNvPr id="3" name="Espaço Reservado para Conteúdo 2">
            <a:extLst>
              <a:ext uri="{FF2B5EF4-FFF2-40B4-BE49-F238E27FC236}">
                <a16:creationId xmlns:a16="http://schemas.microsoft.com/office/drawing/2014/main" id="{937552AC-5178-2CA6-65CD-339CE602BD66}"/>
              </a:ext>
            </a:extLst>
          </p:cNvPr>
          <p:cNvSpPr>
            <a:spLocks noGrp="1"/>
          </p:cNvSpPr>
          <p:nvPr>
            <p:ph idx="1"/>
          </p:nvPr>
        </p:nvSpPr>
        <p:spPr>
          <a:xfrm>
            <a:off x="1137424" y="1798265"/>
            <a:ext cx="10216376" cy="3902114"/>
          </a:xfrm>
        </p:spPr>
        <p:txBody>
          <a:bodyPr>
            <a:normAutofit/>
          </a:bodyPr>
          <a:lstStyle/>
          <a:p>
            <a:pPr marL="0" indent="0" algn="ctr">
              <a:buNone/>
            </a:pPr>
            <a:r>
              <a:rPr lang="en-US" sz="4000" b="1" dirty="0"/>
              <a:t>…In my travels, I have rejoiced to see the zeal of our leaders and the sacrifices of our members and I come to you with a burden to see us unite in selfless service to our Lord Jesus Christ and His Church. </a:t>
            </a:r>
          </a:p>
        </p:txBody>
      </p:sp>
    </p:spTree>
    <p:extLst>
      <p:ext uri="{BB962C8B-B14F-4D97-AF65-F5344CB8AC3E}">
        <p14:creationId xmlns:p14="http://schemas.microsoft.com/office/powerpoint/2010/main" val="25834308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C855D-6D7C-0745-3038-4847A6BC5D4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492BF2D-030D-D017-B213-2696EBA8F1C5}"/>
              </a:ext>
            </a:extLst>
          </p:cNvPr>
          <p:cNvSpPr>
            <a:spLocks noGrp="1"/>
          </p:cNvSpPr>
          <p:nvPr>
            <p:ph type="title"/>
          </p:nvPr>
        </p:nvSpPr>
        <p:spPr>
          <a:xfrm>
            <a:off x="646771" y="378846"/>
            <a:ext cx="10885445" cy="705392"/>
          </a:xfrm>
        </p:spPr>
        <p:txBody>
          <a:bodyPr>
            <a:normAutofit/>
          </a:bodyPr>
          <a:lstStyle/>
          <a:p>
            <a:pPr algn="ctr"/>
            <a:r>
              <a:rPr lang="en-US" sz="3200" dirty="0"/>
              <a:t>F.	A Call to Selfless Renewal in Leadership</a:t>
            </a:r>
            <a:endParaRPr lang="pt-BR" sz="3200" dirty="0"/>
          </a:p>
        </p:txBody>
      </p:sp>
      <p:sp>
        <p:nvSpPr>
          <p:cNvPr id="3" name="Espaço Reservado para Conteúdo 2">
            <a:extLst>
              <a:ext uri="{FF2B5EF4-FFF2-40B4-BE49-F238E27FC236}">
                <a16:creationId xmlns:a16="http://schemas.microsoft.com/office/drawing/2014/main" id="{39AB1908-451F-BE92-D3AF-635B6CDCCA75}"/>
              </a:ext>
            </a:extLst>
          </p:cNvPr>
          <p:cNvSpPr>
            <a:spLocks noGrp="1"/>
          </p:cNvSpPr>
          <p:nvPr>
            <p:ph idx="1"/>
          </p:nvPr>
        </p:nvSpPr>
        <p:spPr>
          <a:xfrm>
            <a:off x="977120" y="1739592"/>
            <a:ext cx="8189182" cy="4324103"/>
          </a:xfrm>
        </p:spPr>
        <p:txBody>
          <a:bodyPr>
            <a:noAutofit/>
          </a:bodyPr>
          <a:lstStyle/>
          <a:p>
            <a:pPr marL="0" indent="0">
              <a:buNone/>
            </a:pPr>
            <a:r>
              <a:rPr lang="en-US" sz="4000" dirty="0"/>
              <a:t>My brothers and sisters, this Year-End Council must not end as another meeting of reports and votes. It must become a spiritual altar, a place where self is laid down and the Spirit of God is lifted up…</a:t>
            </a:r>
          </a:p>
        </p:txBody>
      </p:sp>
      <p:pic>
        <p:nvPicPr>
          <p:cNvPr id="5" name="Picture 4">
            <a:extLst>
              <a:ext uri="{FF2B5EF4-FFF2-40B4-BE49-F238E27FC236}">
                <a16:creationId xmlns:a16="http://schemas.microsoft.com/office/drawing/2014/main" id="{7B661890-300E-ED10-C8FA-20C0D9151B0E}"/>
              </a:ext>
            </a:extLst>
          </p:cNvPr>
          <p:cNvPicPr>
            <a:picLocks noChangeAspect="1"/>
          </p:cNvPicPr>
          <p:nvPr/>
        </p:nvPicPr>
        <p:blipFill>
          <a:blip r:embed="rId2"/>
          <a:stretch>
            <a:fillRect/>
          </a:stretch>
        </p:blipFill>
        <p:spPr>
          <a:xfrm>
            <a:off x="8256521" y="2319454"/>
            <a:ext cx="4540460" cy="3900356"/>
          </a:xfrm>
          <a:prstGeom prst="rect">
            <a:avLst/>
          </a:prstGeom>
        </p:spPr>
      </p:pic>
    </p:spTree>
    <p:extLst>
      <p:ext uri="{BB962C8B-B14F-4D97-AF65-F5344CB8AC3E}">
        <p14:creationId xmlns:p14="http://schemas.microsoft.com/office/powerpoint/2010/main" val="35216534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F2705-FE01-565D-23D8-9DEC50D06A3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D848334-F4A9-3071-BCCF-A07CB2E368A7}"/>
              </a:ext>
            </a:extLst>
          </p:cNvPr>
          <p:cNvSpPr>
            <a:spLocks noGrp="1"/>
          </p:cNvSpPr>
          <p:nvPr>
            <p:ph type="title"/>
          </p:nvPr>
        </p:nvSpPr>
        <p:spPr>
          <a:xfrm>
            <a:off x="646771" y="378846"/>
            <a:ext cx="10885445" cy="705392"/>
          </a:xfrm>
        </p:spPr>
        <p:txBody>
          <a:bodyPr>
            <a:normAutofit/>
          </a:bodyPr>
          <a:lstStyle/>
          <a:p>
            <a:pPr algn="ctr"/>
            <a:r>
              <a:rPr lang="en-US" sz="3200" dirty="0"/>
              <a:t>F.	A Call to Selfless Renewal in Leadership</a:t>
            </a:r>
            <a:endParaRPr lang="pt-BR" sz="3200" dirty="0"/>
          </a:p>
        </p:txBody>
      </p:sp>
      <p:sp>
        <p:nvSpPr>
          <p:cNvPr id="3" name="Espaço Reservado para Conteúdo 2">
            <a:extLst>
              <a:ext uri="{FF2B5EF4-FFF2-40B4-BE49-F238E27FC236}">
                <a16:creationId xmlns:a16="http://schemas.microsoft.com/office/drawing/2014/main" id="{3EAC6692-8630-2C1A-6752-6D9951B1BC93}"/>
              </a:ext>
            </a:extLst>
          </p:cNvPr>
          <p:cNvSpPr>
            <a:spLocks noGrp="1"/>
          </p:cNvSpPr>
          <p:nvPr>
            <p:ph idx="1"/>
          </p:nvPr>
        </p:nvSpPr>
        <p:spPr>
          <a:xfrm>
            <a:off x="977120" y="1084238"/>
            <a:ext cx="8189182" cy="5394916"/>
          </a:xfrm>
        </p:spPr>
        <p:txBody>
          <a:bodyPr>
            <a:noAutofit/>
          </a:bodyPr>
          <a:lstStyle/>
          <a:p>
            <a:pPr marL="0" indent="0">
              <a:buNone/>
            </a:pPr>
            <a:r>
              <a:rPr lang="en-US" sz="4000" dirty="0"/>
              <a:t>We must answer by consecration Elisha Hofman’s question in 1900 hymn: “Is your all on the altar of sacrifice laid?” Let us humble ourselves before one another. Let us forgive past hurts. Let us put away rivalry, suspicion, and pride. Let us lead as Christ led, with towel and basin in hand, not crown and scepter.</a:t>
            </a:r>
          </a:p>
        </p:txBody>
      </p:sp>
      <p:pic>
        <p:nvPicPr>
          <p:cNvPr id="5" name="Picture 4">
            <a:extLst>
              <a:ext uri="{FF2B5EF4-FFF2-40B4-BE49-F238E27FC236}">
                <a16:creationId xmlns:a16="http://schemas.microsoft.com/office/drawing/2014/main" id="{FE59D1F6-1E52-93AF-EF46-57A6ED088337}"/>
              </a:ext>
            </a:extLst>
          </p:cNvPr>
          <p:cNvPicPr>
            <a:picLocks noChangeAspect="1"/>
          </p:cNvPicPr>
          <p:nvPr/>
        </p:nvPicPr>
        <p:blipFill>
          <a:blip r:embed="rId2"/>
          <a:stretch>
            <a:fillRect/>
          </a:stretch>
        </p:blipFill>
        <p:spPr>
          <a:xfrm>
            <a:off x="8256521" y="2319454"/>
            <a:ext cx="4540460" cy="3900356"/>
          </a:xfrm>
          <a:prstGeom prst="rect">
            <a:avLst/>
          </a:prstGeom>
        </p:spPr>
      </p:pic>
    </p:spTree>
    <p:extLst>
      <p:ext uri="{BB962C8B-B14F-4D97-AF65-F5344CB8AC3E}">
        <p14:creationId xmlns:p14="http://schemas.microsoft.com/office/powerpoint/2010/main" val="34306307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DBE45-7D78-F919-F9A1-45207F313CC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66BBBD8-1122-C6C2-BC56-5AEC5E901E32}"/>
              </a:ext>
            </a:extLst>
          </p:cNvPr>
          <p:cNvSpPr>
            <a:spLocks noGrp="1"/>
          </p:cNvSpPr>
          <p:nvPr>
            <p:ph type="title"/>
          </p:nvPr>
        </p:nvSpPr>
        <p:spPr>
          <a:xfrm>
            <a:off x="646771" y="378846"/>
            <a:ext cx="10885445" cy="705392"/>
          </a:xfrm>
        </p:spPr>
        <p:txBody>
          <a:bodyPr>
            <a:normAutofit/>
          </a:bodyPr>
          <a:lstStyle/>
          <a:p>
            <a:pPr algn="ctr"/>
            <a:r>
              <a:rPr lang="en-US" sz="3200" dirty="0"/>
              <a:t>F.	A Call to Selfless Renewal in Leadership</a:t>
            </a:r>
            <a:endParaRPr lang="pt-BR" sz="3200" dirty="0"/>
          </a:p>
        </p:txBody>
      </p:sp>
      <p:sp>
        <p:nvSpPr>
          <p:cNvPr id="3" name="Espaço Reservado para Conteúdo 2">
            <a:extLst>
              <a:ext uri="{FF2B5EF4-FFF2-40B4-BE49-F238E27FC236}">
                <a16:creationId xmlns:a16="http://schemas.microsoft.com/office/drawing/2014/main" id="{0EC7E478-0F00-7842-FF02-78CC17436338}"/>
              </a:ext>
            </a:extLst>
          </p:cNvPr>
          <p:cNvSpPr>
            <a:spLocks noGrp="1"/>
          </p:cNvSpPr>
          <p:nvPr>
            <p:ph idx="1"/>
          </p:nvPr>
        </p:nvSpPr>
        <p:spPr>
          <a:xfrm>
            <a:off x="977120" y="1338146"/>
            <a:ext cx="8189182" cy="5141008"/>
          </a:xfrm>
        </p:spPr>
        <p:txBody>
          <a:bodyPr>
            <a:noAutofit/>
          </a:bodyPr>
          <a:lstStyle/>
          <a:p>
            <a:pPr marL="0" indent="0">
              <a:buNone/>
            </a:pPr>
            <a:r>
              <a:rPr lang="en-US" sz="3800" dirty="0">
                <a:solidFill>
                  <a:srgbClr val="C00000"/>
                </a:solidFill>
              </a:rPr>
              <a:t>When leaders become selfless, unity will flourish; and when unity flourishes, mission will explode</a:t>
            </a:r>
            <a:r>
              <a:rPr lang="en-US" sz="3800" dirty="0"/>
              <a:t>. As another saying attributed to African elders goes, “If you want to go fast, go alone; if you want to go far, go together.” The mission God has given us is </a:t>
            </a:r>
            <a:r>
              <a:rPr lang="en-US" sz="3800" dirty="0">
                <a:solidFill>
                  <a:srgbClr val="002060"/>
                </a:solidFill>
              </a:rPr>
              <a:t>too great for self to lead and too sacred for pride to spoil</a:t>
            </a:r>
            <a:r>
              <a:rPr lang="en-US" sz="3800" dirty="0"/>
              <a:t>. So let each of us declare thus with Paul as a prayer: </a:t>
            </a:r>
          </a:p>
        </p:txBody>
      </p:sp>
      <p:pic>
        <p:nvPicPr>
          <p:cNvPr id="5" name="Picture 4">
            <a:extLst>
              <a:ext uri="{FF2B5EF4-FFF2-40B4-BE49-F238E27FC236}">
                <a16:creationId xmlns:a16="http://schemas.microsoft.com/office/drawing/2014/main" id="{DE51402C-F5CE-6A60-0B6E-FDDD464637B7}"/>
              </a:ext>
            </a:extLst>
          </p:cNvPr>
          <p:cNvPicPr>
            <a:picLocks noChangeAspect="1"/>
          </p:cNvPicPr>
          <p:nvPr/>
        </p:nvPicPr>
        <p:blipFill>
          <a:blip r:embed="rId2"/>
          <a:stretch>
            <a:fillRect/>
          </a:stretch>
        </p:blipFill>
        <p:spPr>
          <a:xfrm>
            <a:off x="8256521" y="2319454"/>
            <a:ext cx="4540460" cy="3900356"/>
          </a:xfrm>
          <a:prstGeom prst="rect">
            <a:avLst/>
          </a:prstGeom>
        </p:spPr>
      </p:pic>
    </p:spTree>
    <p:extLst>
      <p:ext uri="{BB962C8B-B14F-4D97-AF65-F5344CB8AC3E}">
        <p14:creationId xmlns:p14="http://schemas.microsoft.com/office/powerpoint/2010/main" val="34649586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97084-7E51-76F8-3120-6FB5E4913D44}"/>
            </a:ext>
          </a:extLst>
        </p:cNvPr>
        <p:cNvGrpSpPr/>
        <p:nvPr/>
      </p:nvGrpSpPr>
      <p:grpSpPr>
        <a:xfrm>
          <a:off x="0" y="0"/>
          <a:ext cx="0" cy="0"/>
          <a:chOff x="0" y="0"/>
          <a:chExt cx="0" cy="0"/>
        </a:xfrm>
      </p:grpSpPr>
      <p:sp>
        <p:nvSpPr>
          <p:cNvPr id="2" name="Subtítulo 1">
            <a:extLst>
              <a:ext uri="{FF2B5EF4-FFF2-40B4-BE49-F238E27FC236}">
                <a16:creationId xmlns:a16="http://schemas.microsoft.com/office/drawing/2014/main" id="{FE5F026B-E68D-1738-5420-73DFFC44D4CB}"/>
              </a:ext>
            </a:extLst>
          </p:cNvPr>
          <p:cNvSpPr>
            <a:spLocks noGrp="1"/>
          </p:cNvSpPr>
          <p:nvPr>
            <p:ph type="subTitle" idx="1"/>
          </p:nvPr>
        </p:nvSpPr>
        <p:spPr>
          <a:xfrm>
            <a:off x="1442604" y="1616963"/>
            <a:ext cx="9329474" cy="3289572"/>
          </a:xfrm>
          <a:noFill/>
          <a:ln w="38100">
            <a:solidFill>
              <a:srgbClr val="0070C0"/>
            </a:solidFill>
          </a:ln>
        </p:spPr>
        <p:txBody>
          <a:bodyPr/>
          <a:lstStyle/>
          <a:p>
            <a:r>
              <a:rPr lang="en-US" dirty="0"/>
              <a:t>“Lord, let me be crucified with Christ: nevertheless let me live; yet not I, but let Christ live in me. And the life which I live in the flesh, let me live by faith in the Sion of God who loved me and gave Himself for me” </a:t>
            </a:r>
            <a:endParaRPr lang="pt-BR" dirty="0"/>
          </a:p>
        </p:txBody>
      </p:sp>
      <p:sp>
        <p:nvSpPr>
          <p:cNvPr id="3" name="Subtítulo 1">
            <a:extLst>
              <a:ext uri="{FF2B5EF4-FFF2-40B4-BE49-F238E27FC236}">
                <a16:creationId xmlns:a16="http://schemas.microsoft.com/office/drawing/2014/main" id="{B1F281B1-CF47-D153-157D-54138FCE4D75}"/>
              </a:ext>
            </a:extLst>
          </p:cNvPr>
          <p:cNvSpPr txBox="1">
            <a:spLocks/>
          </p:cNvSpPr>
          <p:nvPr/>
        </p:nvSpPr>
        <p:spPr>
          <a:xfrm>
            <a:off x="4360174" y="936780"/>
            <a:ext cx="3471652" cy="958927"/>
          </a:xfrm>
          <a:prstGeom prst="rect">
            <a:avLst/>
          </a:prstGeom>
          <a:solidFill>
            <a:srgbClr val="22344A"/>
          </a:solidFill>
          <a:ln w="38100">
            <a:solidFill>
              <a:srgbClr val="0070C0"/>
            </a:solid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Galatians 2:20</a:t>
            </a:r>
          </a:p>
        </p:txBody>
      </p:sp>
    </p:spTree>
    <p:extLst>
      <p:ext uri="{BB962C8B-B14F-4D97-AF65-F5344CB8AC3E}">
        <p14:creationId xmlns:p14="http://schemas.microsoft.com/office/powerpoint/2010/main" val="6367435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CB233-F933-02A4-E226-9B858185B97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CBC6A1C-9CAD-6828-3D8B-48C273A5D0CC}"/>
              </a:ext>
            </a:extLst>
          </p:cNvPr>
          <p:cNvSpPr>
            <a:spLocks noGrp="1"/>
          </p:cNvSpPr>
          <p:nvPr>
            <p:ph type="title"/>
          </p:nvPr>
        </p:nvSpPr>
        <p:spPr>
          <a:xfrm>
            <a:off x="646771" y="378846"/>
            <a:ext cx="10885445" cy="705392"/>
          </a:xfrm>
        </p:spPr>
        <p:txBody>
          <a:bodyPr>
            <a:normAutofit/>
          </a:bodyPr>
          <a:lstStyle/>
          <a:p>
            <a:pPr algn="ctr"/>
            <a:r>
              <a:rPr lang="en-US" sz="3200" dirty="0"/>
              <a:t>F.	A Call to Selfless Renewal in Leadership</a:t>
            </a:r>
            <a:endParaRPr lang="pt-BR" sz="3200" dirty="0"/>
          </a:p>
        </p:txBody>
      </p:sp>
      <p:sp>
        <p:nvSpPr>
          <p:cNvPr id="3" name="Espaço Reservado para Conteúdo 2">
            <a:extLst>
              <a:ext uri="{FF2B5EF4-FFF2-40B4-BE49-F238E27FC236}">
                <a16:creationId xmlns:a16="http://schemas.microsoft.com/office/drawing/2014/main" id="{DE5D3A21-F09F-B838-BB88-1C5011F64F29}"/>
              </a:ext>
            </a:extLst>
          </p:cNvPr>
          <p:cNvSpPr>
            <a:spLocks noGrp="1"/>
          </p:cNvSpPr>
          <p:nvPr>
            <p:ph idx="1"/>
          </p:nvPr>
        </p:nvSpPr>
        <p:spPr>
          <a:xfrm>
            <a:off x="954818" y="1976632"/>
            <a:ext cx="8189182" cy="3900356"/>
          </a:xfrm>
        </p:spPr>
        <p:txBody>
          <a:bodyPr>
            <a:noAutofit/>
          </a:bodyPr>
          <a:lstStyle/>
          <a:p>
            <a:pPr marL="0" indent="0">
              <a:buNone/>
            </a:pPr>
            <a:r>
              <a:rPr lang="en-US" sz="4400" dirty="0"/>
              <a:t>This must be the testimony of every leader in West-Central Africa: </a:t>
            </a:r>
            <a:r>
              <a:rPr lang="en-US" sz="4400" dirty="0">
                <a:solidFill>
                  <a:srgbClr val="FF0000"/>
                </a:solidFill>
              </a:rPr>
              <a:t>Not I, but Christ in me</a:t>
            </a:r>
            <a:r>
              <a:rPr lang="en-US" sz="4400" dirty="0"/>
              <a:t>; </a:t>
            </a:r>
            <a:r>
              <a:rPr lang="en-US" sz="4400" dirty="0">
                <a:solidFill>
                  <a:srgbClr val="002060"/>
                </a:solidFill>
              </a:rPr>
              <a:t>not self, but service</a:t>
            </a:r>
            <a:r>
              <a:rPr lang="en-US" sz="4400" dirty="0"/>
              <a:t>; </a:t>
            </a:r>
            <a:r>
              <a:rPr lang="en-US" sz="4400" dirty="0">
                <a:solidFill>
                  <a:srgbClr val="644C00"/>
                </a:solidFill>
              </a:rPr>
              <a:t>not pride, but purpose;</a:t>
            </a:r>
            <a:r>
              <a:rPr lang="en-US" sz="4400" dirty="0"/>
              <a:t> </a:t>
            </a:r>
            <a:r>
              <a:rPr lang="en-US" sz="4400" dirty="0">
                <a:solidFill>
                  <a:schemeClr val="accent4">
                    <a:lumMod val="50000"/>
                  </a:schemeClr>
                </a:solidFill>
              </a:rPr>
              <a:t>not ambition, but submission</a:t>
            </a:r>
            <a:r>
              <a:rPr lang="en-US" sz="4400" dirty="0"/>
              <a:t>. </a:t>
            </a:r>
          </a:p>
        </p:txBody>
      </p:sp>
      <p:pic>
        <p:nvPicPr>
          <p:cNvPr id="5" name="Picture 4">
            <a:extLst>
              <a:ext uri="{FF2B5EF4-FFF2-40B4-BE49-F238E27FC236}">
                <a16:creationId xmlns:a16="http://schemas.microsoft.com/office/drawing/2014/main" id="{B1358E5D-9D6E-DD4A-D7F4-36728D08B468}"/>
              </a:ext>
            </a:extLst>
          </p:cNvPr>
          <p:cNvPicPr>
            <a:picLocks noChangeAspect="1"/>
          </p:cNvPicPr>
          <p:nvPr/>
        </p:nvPicPr>
        <p:blipFill>
          <a:blip r:embed="rId2"/>
          <a:stretch>
            <a:fillRect/>
          </a:stretch>
        </p:blipFill>
        <p:spPr>
          <a:xfrm>
            <a:off x="8256521" y="2319454"/>
            <a:ext cx="4540460" cy="3900356"/>
          </a:xfrm>
          <a:prstGeom prst="rect">
            <a:avLst/>
          </a:prstGeom>
        </p:spPr>
      </p:pic>
    </p:spTree>
    <p:extLst>
      <p:ext uri="{BB962C8B-B14F-4D97-AF65-F5344CB8AC3E}">
        <p14:creationId xmlns:p14="http://schemas.microsoft.com/office/powerpoint/2010/main" val="29596946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0262B-B178-EB35-1A87-A34A53F2BB9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7C0FD2D-9EE5-F108-CE5E-9D0D4B301803}"/>
              </a:ext>
            </a:extLst>
          </p:cNvPr>
          <p:cNvSpPr>
            <a:spLocks noGrp="1"/>
          </p:cNvSpPr>
          <p:nvPr>
            <p:ph type="title"/>
          </p:nvPr>
        </p:nvSpPr>
        <p:spPr>
          <a:xfrm>
            <a:off x="1363156" y="1382751"/>
            <a:ext cx="9465688" cy="4092497"/>
          </a:xfrm>
        </p:spPr>
        <p:txBody>
          <a:bodyPr>
            <a:noAutofit/>
          </a:bodyPr>
          <a:lstStyle/>
          <a:p>
            <a:r>
              <a:rPr lang="en-US" sz="4800" dirty="0">
                <a:solidFill>
                  <a:srgbClr val="FF0000"/>
                </a:solidFill>
              </a:rPr>
              <a:t>“</a:t>
            </a:r>
            <a:r>
              <a:rPr lang="en-US" sz="4000" dirty="0"/>
              <a:t>When self is hidden in Christ, the love of God shines from the soul. Then the work of God will go forward with power, and His name will be glorified in the earth.</a:t>
            </a:r>
            <a:r>
              <a:rPr lang="en-US" sz="4800" dirty="0">
                <a:solidFill>
                  <a:srgbClr val="FF0000"/>
                </a:solidFill>
              </a:rPr>
              <a:t>”</a:t>
            </a:r>
            <a:endParaRPr lang="en-US" sz="1800" dirty="0">
              <a:solidFill>
                <a:srgbClr val="FF0000"/>
              </a:solidFill>
            </a:endParaRPr>
          </a:p>
        </p:txBody>
      </p:sp>
      <p:sp>
        <p:nvSpPr>
          <p:cNvPr id="3" name="Título 1">
            <a:extLst>
              <a:ext uri="{FF2B5EF4-FFF2-40B4-BE49-F238E27FC236}">
                <a16:creationId xmlns:a16="http://schemas.microsoft.com/office/drawing/2014/main" id="{C00F6723-E4AD-E158-E5E9-5954631F370D}"/>
              </a:ext>
            </a:extLst>
          </p:cNvPr>
          <p:cNvSpPr txBox="1">
            <a:spLocks/>
          </p:cNvSpPr>
          <p:nvPr/>
        </p:nvSpPr>
        <p:spPr>
          <a:xfrm>
            <a:off x="2968932" y="4594303"/>
            <a:ext cx="7859912" cy="68022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0" kern="1200">
                <a:solidFill>
                  <a:schemeClr val="bg1"/>
                </a:solidFill>
                <a:latin typeface="+mn-lt"/>
                <a:ea typeface="+mj-ea"/>
                <a:cs typeface="+mj-cs"/>
              </a:defRPr>
            </a:lvl1pPr>
          </a:lstStyle>
          <a:p>
            <a:pPr algn="r"/>
            <a:r>
              <a:rPr lang="en-US" sz="2800" i="1" dirty="0">
                <a:solidFill>
                  <a:srgbClr val="FFFF00"/>
                </a:solidFill>
              </a:rPr>
              <a:t>(Ellen White, Christ’s Object Lessons, p. 384.) </a:t>
            </a:r>
            <a:endParaRPr lang="pt-BR" sz="900" i="1" dirty="0">
              <a:solidFill>
                <a:srgbClr val="FFFF00"/>
              </a:solidFill>
            </a:endParaRPr>
          </a:p>
        </p:txBody>
      </p:sp>
    </p:spTree>
    <p:extLst>
      <p:ext uri="{BB962C8B-B14F-4D97-AF65-F5344CB8AC3E}">
        <p14:creationId xmlns:p14="http://schemas.microsoft.com/office/powerpoint/2010/main" val="2603963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8B312-5404-E695-5B36-9294C842601E}"/>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261E4920-2098-C2D1-FF4C-2117098CA175}"/>
              </a:ext>
            </a:extLst>
          </p:cNvPr>
          <p:cNvSpPr>
            <a:spLocks noGrp="1"/>
          </p:cNvSpPr>
          <p:nvPr>
            <p:ph idx="1"/>
          </p:nvPr>
        </p:nvSpPr>
        <p:spPr>
          <a:xfrm>
            <a:off x="838200" y="691376"/>
            <a:ext cx="10515600" cy="5330283"/>
          </a:xfrm>
        </p:spPr>
        <p:txBody>
          <a:bodyPr>
            <a:normAutofit/>
          </a:bodyPr>
          <a:lstStyle/>
          <a:p>
            <a:pPr marL="0" indent="0" algn="ctr">
              <a:buNone/>
            </a:pPr>
            <a:r>
              <a:rPr lang="en-US" sz="4000" b="1" dirty="0"/>
              <a:t>My appeal, dear leaders, is simple: Let us die to self, that Christ may live. Let us bow low, that God may lift this Division high. Let us make this Year-End Council a </a:t>
            </a:r>
            <a:r>
              <a:rPr lang="en-US" sz="4000" b="1" dirty="0">
                <a:solidFill>
                  <a:srgbClr val="FF0000"/>
                </a:solidFill>
              </a:rPr>
              <a:t>turning point</a:t>
            </a:r>
            <a:r>
              <a:rPr lang="en-US" sz="4000" b="1" dirty="0"/>
              <a:t>, </a:t>
            </a:r>
            <a:r>
              <a:rPr lang="en-US" sz="4000" b="1" dirty="0">
                <a:solidFill>
                  <a:srgbClr val="22344A"/>
                </a:solidFill>
              </a:rPr>
              <a:t>from self-promotion</a:t>
            </a:r>
            <a:r>
              <a:rPr lang="en-US" sz="4000" b="1" dirty="0"/>
              <a:t> </a:t>
            </a:r>
            <a:r>
              <a:rPr lang="en-US" sz="4000" b="1" dirty="0">
                <a:solidFill>
                  <a:schemeClr val="accent6">
                    <a:lumMod val="75000"/>
                  </a:schemeClr>
                </a:solidFill>
              </a:rPr>
              <a:t>to Spirit-possession</a:t>
            </a:r>
            <a:r>
              <a:rPr lang="en-US" sz="4000" b="1" dirty="0"/>
              <a:t>, </a:t>
            </a:r>
            <a:r>
              <a:rPr lang="en-US" sz="4000" b="1" dirty="0">
                <a:solidFill>
                  <a:srgbClr val="0070C0"/>
                </a:solidFill>
              </a:rPr>
              <a:t>from rivalry to revival</a:t>
            </a:r>
            <a:r>
              <a:rPr lang="en-US" sz="4000" b="1" dirty="0"/>
              <a:t>. May we rise from this place to spread this revival to every Union, every local Conference, every District, every Church, and indeed, every family. </a:t>
            </a:r>
          </a:p>
        </p:txBody>
      </p:sp>
    </p:spTree>
    <p:extLst>
      <p:ext uri="{BB962C8B-B14F-4D97-AF65-F5344CB8AC3E}">
        <p14:creationId xmlns:p14="http://schemas.microsoft.com/office/powerpoint/2010/main" val="15215196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498BF-402F-6BA3-F0E4-07377EF7B50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111CEB3-CC26-AD69-4840-14FCEC77F6EA}"/>
              </a:ext>
            </a:extLst>
          </p:cNvPr>
          <p:cNvSpPr>
            <a:spLocks noGrp="1"/>
          </p:cNvSpPr>
          <p:nvPr>
            <p:ph type="title"/>
          </p:nvPr>
        </p:nvSpPr>
        <p:spPr>
          <a:xfrm>
            <a:off x="1363156" y="1767468"/>
            <a:ext cx="9465688" cy="4092497"/>
          </a:xfrm>
        </p:spPr>
        <p:txBody>
          <a:bodyPr>
            <a:noAutofit/>
          </a:bodyPr>
          <a:lstStyle/>
          <a:p>
            <a:r>
              <a:rPr lang="en-US" sz="4000" dirty="0"/>
              <a:t>“Not I, but Christ, be honored, loved, exalted;</a:t>
            </a:r>
            <a:br>
              <a:rPr lang="en-US" sz="4000" dirty="0"/>
            </a:br>
            <a:r>
              <a:rPr lang="en-US" sz="4000" dirty="0"/>
              <a:t>Not I, but Christ, be seen, be known, be heard.</a:t>
            </a:r>
            <a:br>
              <a:rPr lang="en-US" sz="4000" dirty="0"/>
            </a:br>
            <a:r>
              <a:rPr lang="en-US" sz="4000" dirty="0"/>
              <a:t>Not I, but Christ, in every look and action;</a:t>
            </a:r>
            <a:br>
              <a:rPr lang="en-US" sz="4000" dirty="0"/>
            </a:br>
            <a:r>
              <a:rPr lang="en-US" sz="4000" dirty="0"/>
              <a:t>Not I, but Christ, in every thought and word”</a:t>
            </a:r>
            <a:endParaRPr lang="en-US" sz="1600" dirty="0">
              <a:solidFill>
                <a:srgbClr val="FF0000"/>
              </a:solidFill>
            </a:endParaRPr>
          </a:p>
        </p:txBody>
      </p:sp>
      <p:sp>
        <p:nvSpPr>
          <p:cNvPr id="3" name="Título 1">
            <a:extLst>
              <a:ext uri="{FF2B5EF4-FFF2-40B4-BE49-F238E27FC236}">
                <a16:creationId xmlns:a16="http://schemas.microsoft.com/office/drawing/2014/main" id="{A4104966-4FF9-F248-5084-0595E24F5913}"/>
              </a:ext>
            </a:extLst>
          </p:cNvPr>
          <p:cNvSpPr txBox="1">
            <a:spLocks/>
          </p:cNvSpPr>
          <p:nvPr/>
        </p:nvSpPr>
        <p:spPr>
          <a:xfrm>
            <a:off x="2166044" y="1042639"/>
            <a:ext cx="7859912" cy="680223"/>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4400" b="0" kern="1200">
                <a:solidFill>
                  <a:schemeClr val="bg1"/>
                </a:solidFill>
                <a:latin typeface="+mn-lt"/>
                <a:ea typeface="+mj-ea"/>
                <a:cs typeface="+mj-cs"/>
              </a:defRPr>
            </a:lvl1pPr>
          </a:lstStyle>
          <a:p>
            <a:r>
              <a:rPr lang="en-US" b="1" dirty="0">
                <a:solidFill>
                  <a:srgbClr val="FFFF00"/>
                </a:solidFill>
              </a:rPr>
              <a:t>SDAH 570</a:t>
            </a:r>
            <a:endParaRPr lang="pt-BR" sz="900" b="1" i="1" dirty="0">
              <a:solidFill>
                <a:srgbClr val="FFFF00"/>
              </a:solidFill>
            </a:endParaRPr>
          </a:p>
        </p:txBody>
      </p:sp>
    </p:spTree>
    <p:extLst>
      <p:ext uri="{BB962C8B-B14F-4D97-AF65-F5344CB8AC3E}">
        <p14:creationId xmlns:p14="http://schemas.microsoft.com/office/powerpoint/2010/main" val="38338453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0D9BC-D4D3-8D87-0700-D7FFE6F11BD0}"/>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3A6C243A-8D98-0101-ECFA-01C406148A67}"/>
              </a:ext>
            </a:extLst>
          </p:cNvPr>
          <p:cNvSpPr>
            <a:spLocks noGrp="1"/>
          </p:cNvSpPr>
          <p:nvPr>
            <p:ph idx="1"/>
          </p:nvPr>
        </p:nvSpPr>
        <p:spPr>
          <a:xfrm>
            <a:off x="838200" y="1778619"/>
            <a:ext cx="10515600" cy="3300761"/>
          </a:xfrm>
        </p:spPr>
        <p:txBody>
          <a:bodyPr>
            <a:normAutofit/>
          </a:bodyPr>
          <a:lstStyle/>
          <a:p>
            <a:pPr marL="0" indent="0" algn="ctr">
              <a:buNone/>
            </a:pPr>
            <a:r>
              <a:rPr lang="en-US" sz="4000" b="1" dirty="0"/>
              <a:t>And may the Lord pour upon the West-Central Africa Division a fresh baptism of selfless love, that our leadership may reflect the heart of Jesus until He comes.</a:t>
            </a:r>
          </a:p>
        </p:txBody>
      </p:sp>
    </p:spTree>
    <p:extLst>
      <p:ext uri="{BB962C8B-B14F-4D97-AF65-F5344CB8AC3E}">
        <p14:creationId xmlns:p14="http://schemas.microsoft.com/office/powerpoint/2010/main" val="1247386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115CB-A9E4-09E1-38B0-7139B579942C}"/>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8D7EF413-939C-2AFC-0B4C-FF1D61FB237C}"/>
              </a:ext>
            </a:extLst>
          </p:cNvPr>
          <p:cNvSpPr>
            <a:spLocks noGrp="1"/>
          </p:cNvSpPr>
          <p:nvPr>
            <p:ph idx="1"/>
          </p:nvPr>
        </p:nvSpPr>
        <p:spPr>
          <a:xfrm>
            <a:off x="838200" y="1685924"/>
            <a:ext cx="10515600" cy="4806949"/>
          </a:xfrm>
        </p:spPr>
        <p:txBody>
          <a:bodyPr>
            <a:normAutofit/>
          </a:bodyPr>
          <a:lstStyle/>
          <a:p>
            <a:pPr marL="0" indent="0" algn="ctr">
              <a:buNone/>
            </a:pPr>
            <a:r>
              <a:rPr lang="en-US" sz="4000" b="1" dirty="0"/>
              <a:t>Under the last administration, WAD attained the remarkable feat of hitting the </a:t>
            </a:r>
            <a:r>
              <a:rPr lang="en-US" sz="4000" b="1" dirty="0">
                <a:solidFill>
                  <a:srgbClr val="FF0000"/>
                </a:solidFill>
              </a:rPr>
              <a:t>one million membership mark</a:t>
            </a:r>
            <a:r>
              <a:rPr lang="en-US" sz="4000" b="1" dirty="0"/>
              <a:t>. In 1981, the Africa Indian Ocean Division, which was the precursor to WAD, had </a:t>
            </a:r>
            <a:r>
              <a:rPr lang="en-US" sz="4000" b="1" dirty="0">
                <a:solidFill>
                  <a:schemeClr val="accent4">
                    <a:lumMod val="75000"/>
                  </a:schemeClr>
                </a:solidFill>
              </a:rPr>
              <a:t>1,789 </a:t>
            </a:r>
            <a:r>
              <a:rPr lang="en-US" sz="4000" b="1" dirty="0"/>
              <a:t>churches and a membership of </a:t>
            </a:r>
            <a:r>
              <a:rPr lang="en-US" sz="4000" b="1" dirty="0">
                <a:solidFill>
                  <a:schemeClr val="accent4">
                    <a:lumMod val="75000"/>
                  </a:schemeClr>
                </a:solidFill>
              </a:rPr>
              <a:t>320,924</a:t>
            </a:r>
            <a:r>
              <a:rPr lang="en-US" sz="4000" b="1" dirty="0"/>
              <a:t>. </a:t>
            </a:r>
          </a:p>
        </p:txBody>
      </p:sp>
      <p:sp>
        <p:nvSpPr>
          <p:cNvPr id="7" name="Título 1">
            <a:extLst>
              <a:ext uri="{FF2B5EF4-FFF2-40B4-BE49-F238E27FC236}">
                <a16:creationId xmlns:a16="http://schemas.microsoft.com/office/drawing/2014/main" id="{C06DDFA1-647D-B041-161D-D76E505A55B0}"/>
              </a:ext>
            </a:extLst>
          </p:cNvPr>
          <p:cNvSpPr txBox="1">
            <a:spLocks/>
          </p:cNvSpPr>
          <p:nvPr/>
        </p:nvSpPr>
        <p:spPr>
          <a:xfrm>
            <a:off x="838200" y="365126"/>
            <a:ext cx="10515600" cy="7053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E5570"/>
                </a:solidFill>
                <a:latin typeface="+mn-lt"/>
                <a:ea typeface="+mj-ea"/>
                <a:cs typeface="+mj-cs"/>
              </a:defRPr>
            </a:lvl1pPr>
          </a:lstStyle>
          <a:p>
            <a:pPr algn="ctr"/>
            <a:r>
              <a:rPr lang="pt-BR" sz="2800"/>
              <a:t>A.	Introduction: A Historical Reflection</a:t>
            </a:r>
            <a:endParaRPr lang="pt-BR" sz="2800" dirty="0"/>
          </a:p>
        </p:txBody>
      </p:sp>
    </p:spTree>
    <p:extLst>
      <p:ext uri="{BB962C8B-B14F-4D97-AF65-F5344CB8AC3E}">
        <p14:creationId xmlns:p14="http://schemas.microsoft.com/office/powerpoint/2010/main" val="160884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F0852-2AB0-E527-1EA5-435C52FA230F}"/>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5D4224DF-374B-9DD4-C0FF-64BFDDA7EB7B}"/>
              </a:ext>
            </a:extLst>
          </p:cNvPr>
          <p:cNvSpPr>
            <a:spLocks noGrp="1"/>
          </p:cNvSpPr>
          <p:nvPr>
            <p:ph idx="1"/>
          </p:nvPr>
        </p:nvSpPr>
        <p:spPr>
          <a:xfrm>
            <a:off x="838200" y="1685924"/>
            <a:ext cx="10515600" cy="4806949"/>
          </a:xfrm>
        </p:spPr>
        <p:txBody>
          <a:bodyPr>
            <a:normAutofit/>
          </a:bodyPr>
          <a:lstStyle/>
          <a:p>
            <a:pPr marL="0" indent="0" algn="ctr">
              <a:buNone/>
            </a:pPr>
            <a:r>
              <a:rPr lang="en-US" sz="4000" b="1" dirty="0"/>
              <a:t>After about 22 years (in 2002), the membership had increased to </a:t>
            </a:r>
            <a:r>
              <a:rPr lang="en-US" sz="4000" b="1" dirty="0">
                <a:solidFill>
                  <a:schemeClr val="accent4">
                    <a:lumMod val="75000"/>
                  </a:schemeClr>
                </a:solidFill>
              </a:rPr>
              <a:t>1,521,307</a:t>
            </a:r>
            <a:r>
              <a:rPr lang="en-US" sz="4000" b="1" dirty="0"/>
              <a:t>.  In 2003, the work in Africa was </a:t>
            </a:r>
            <a:r>
              <a:rPr lang="en-US" sz="4000" b="1" dirty="0" err="1"/>
              <a:t>reorganised</a:t>
            </a:r>
            <a:r>
              <a:rPr lang="en-US" sz="4000" b="1" dirty="0"/>
              <a:t>. Unions that were attached to Europe and Asia were reconfigured and three divisions were created in Africa – ECD, SID and WAD. </a:t>
            </a:r>
          </a:p>
        </p:txBody>
      </p:sp>
      <p:sp>
        <p:nvSpPr>
          <p:cNvPr id="7" name="Título 1">
            <a:extLst>
              <a:ext uri="{FF2B5EF4-FFF2-40B4-BE49-F238E27FC236}">
                <a16:creationId xmlns:a16="http://schemas.microsoft.com/office/drawing/2014/main" id="{F527C03F-D9EC-0596-38DF-73FD2A32B8C7}"/>
              </a:ext>
            </a:extLst>
          </p:cNvPr>
          <p:cNvSpPr txBox="1">
            <a:spLocks/>
          </p:cNvSpPr>
          <p:nvPr/>
        </p:nvSpPr>
        <p:spPr>
          <a:xfrm>
            <a:off x="838200" y="365126"/>
            <a:ext cx="10515600" cy="7053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E5570"/>
                </a:solidFill>
                <a:latin typeface="+mn-lt"/>
                <a:ea typeface="+mj-ea"/>
                <a:cs typeface="+mj-cs"/>
              </a:defRPr>
            </a:lvl1pPr>
          </a:lstStyle>
          <a:p>
            <a:pPr algn="ctr"/>
            <a:r>
              <a:rPr lang="pt-BR" sz="2800"/>
              <a:t>A.	Introduction: A Historical Reflection</a:t>
            </a:r>
            <a:endParaRPr lang="pt-BR" sz="2800" dirty="0"/>
          </a:p>
        </p:txBody>
      </p:sp>
    </p:spTree>
    <p:extLst>
      <p:ext uri="{BB962C8B-B14F-4D97-AF65-F5344CB8AC3E}">
        <p14:creationId xmlns:p14="http://schemas.microsoft.com/office/powerpoint/2010/main" val="2430462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05A9D-FAEE-A16B-1C1F-4BBFAA39B8A0}"/>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9178A3D5-B7BC-FAC4-E28B-96539DCC6EEF}"/>
              </a:ext>
            </a:extLst>
          </p:cNvPr>
          <p:cNvSpPr>
            <a:spLocks noGrp="1"/>
          </p:cNvSpPr>
          <p:nvPr>
            <p:ph idx="1"/>
          </p:nvPr>
        </p:nvSpPr>
        <p:spPr>
          <a:xfrm>
            <a:off x="838200" y="1657350"/>
            <a:ext cx="10515600" cy="4609635"/>
          </a:xfrm>
        </p:spPr>
        <p:txBody>
          <a:bodyPr>
            <a:normAutofit/>
          </a:bodyPr>
          <a:lstStyle/>
          <a:p>
            <a:pPr marL="0" indent="0" algn="ctr">
              <a:buNone/>
            </a:pPr>
            <a:r>
              <a:rPr lang="en-US" sz="4000" b="1" dirty="0"/>
              <a:t>At inception in 2003, West-Central Africa Division had </a:t>
            </a:r>
            <a:r>
              <a:rPr lang="en-US" sz="4000" b="1" dirty="0">
                <a:solidFill>
                  <a:schemeClr val="accent4">
                    <a:lumMod val="75000"/>
                  </a:schemeClr>
                </a:solidFill>
              </a:rPr>
              <a:t>669,620</a:t>
            </a:r>
            <a:r>
              <a:rPr lang="en-US" sz="4000" b="1" dirty="0"/>
              <a:t> members. It took about 21 years to gain about 330,000 souls and hit the one million mark. The June 2024 report indicates that WAD had </a:t>
            </a:r>
            <a:r>
              <a:rPr lang="en-US" sz="4000" b="1" dirty="0">
                <a:solidFill>
                  <a:schemeClr val="accent4">
                    <a:lumMod val="75000"/>
                  </a:schemeClr>
                </a:solidFill>
              </a:rPr>
              <a:t>5,341</a:t>
            </a:r>
            <a:r>
              <a:rPr lang="en-US" sz="4000" b="1" dirty="0"/>
              <a:t> churches with </a:t>
            </a:r>
            <a:r>
              <a:rPr lang="en-US" sz="4000" b="1" dirty="0">
                <a:solidFill>
                  <a:schemeClr val="accent4">
                    <a:lumMod val="75000"/>
                  </a:schemeClr>
                </a:solidFill>
              </a:rPr>
              <a:t>1,016,479</a:t>
            </a:r>
            <a:r>
              <a:rPr lang="en-US" sz="4000" b="1" dirty="0"/>
              <a:t> members.  </a:t>
            </a:r>
          </a:p>
        </p:txBody>
      </p:sp>
      <p:sp>
        <p:nvSpPr>
          <p:cNvPr id="6" name="Título 1">
            <a:extLst>
              <a:ext uri="{FF2B5EF4-FFF2-40B4-BE49-F238E27FC236}">
                <a16:creationId xmlns:a16="http://schemas.microsoft.com/office/drawing/2014/main" id="{9EC0C7F4-6041-C953-899B-2134314DCD1E}"/>
              </a:ext>
            </a:extLst>
          </p:cNvPr>
          <p:cNvSpPr>
            <a:spLocks noGrp="1"/>
          </p:cNvSpPr>
          <p:nvPr>
            <p:ph type="title"/>
          </p:nvPr>
        </p:nvSpPr>
        <p:spPr>
          <a:xfrm>
            <a:off x="838200" y="365126"/>
            <a:ext cx="10515600" cy="705392"/>
          </a:xfrm>
        </p:spPr>
        <p:txBody>
          <a:bodyPr>
            <a:normAutofit/>
          </a:bodyPr>
          <a:lstStyle/>
          <a:p>
            <a:pPr algn="ctr"/>
            <a:r>
              <a:rPr lang="pt-BR" sz="2800" dirty="0"/>
              <a:t>A.	Introduction: A Historical Reflection</a:t>
            </a:r>
          </a:p>
        </p:txBody>
      </p:sp>
    </p:spTree>
    <p:extLst>
      <p:ext uri="{BB962C8B-B14F-4D97-AF65-F5344CB8AC3E}">
        <p14:creationId xmlns:p14="http://schemas.microsoft.com/office/powerpoint/2010/main" val="3716282809"/>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1258</TotalTime>
  <Words>3351</Words>
  <Application>Microsoft Office PowerPoint</Application>
  <PresentationFormat>Widescreen</PresentationFormat>
  <Paragraphs>129</Paragraphs>
  <Slides>68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68</vt:i4>
      </vt:variant>
    </vt:vector>
  </HeadingPairs>
  <TitlesOfParts>
    <vt:vector size="72" baseType="lpstr">
      <vt:lpstr>Arial</vt:lpstr>
      <vt:lpstr>Calibri</vt:lpstr>
      <vt:lpstr>Calibri Light</vt:lpstr>
      <vt:lpstr>Tema do Office</vt:lpstr>
      <vt:lpstr>PowerPoint Presentation</vt:lpstr>
      <vt:lpstr>Selflessness: Pursuing True Leadership &amp; Lasting Progress</vt:lpstr>
      <vt:lpstr>GROUNDED IN THE BIBLE  AND FOCUSED ON THE MISSION</vt:lpstr>
      <vt:lpstr>A. INTRODUCTION: A HISTORICAL REFLECTION</vt:lpstr>
      <vt:lpstr>A. Introduction: A Historical Reflection</vt:lpstr>
      <vt:lpstr>A. Introduction: A Historical Reflection</vt:lpstr>
      <vt:lpstr>PowerPoint Presentation</vt:lpstr>
      <vt:lpstr>PowerPoint Presentation</vt:lpstr>
      <vt:lpstr>A. Introduction: A Historical Reflection</vt:lpstr>
      <vt:lpstr>A. Introduction: A Historical Reflection</vt:lpstr>
      <vt:lpstr>A. Introduction: A Historical Reflection</vt:lpstr>
      <vt:lpstr>B. THE CALL TO SELF-DENIAL IN SERVICE AND MINISTRY</vt:lpstr>
      <vt:lpstr>B. The Call to Self-Denial in Service and Ministry</vt:lpstr>
      <vt:lpstr>PowerPoint Presentation</vt:lpstr>
      <vt:lpstr>PowerPoint Presentation</vt:lpstr>
      <vt:lpstr>PowerPoint Presentation</vt:lpstr>
      <vt:lpstr>B. The Call to Self-Denial in Service and Ministry</vt:lpstr>
      <vt:lpstr>B. The Call to Self-Denial in Service and Ministry</vt:lpstr>
      <vt:lpstr>“The yoke and the cross are symbols representing the same thing – the giving up of the will to God. Wearing the yoke unites finite man in companionship with the dearly beloved Son of God. Lifting the cross cuts away self from the soul, and places man where he learns how to bear Christ’s burdens… </vt:lpstr>
      <vt:lpstr>…We cannot follow Christ without wearing His yoke, without lifting the cross and bearing it after Him. If our will is not in accord with the divine requirements, we are to deny our inclinations, give up our darling desires, and step in Christ’s footsteps”</vt:lpstr>
      <vt:lpstr>B. The Call to Self-Denial in Service and Ministry</vt:lpstr>
      <vt:lpstr>B. The Call to Self-Denial in Service and Ministry</vt:lpstr>
      <vt:lpstr>Ellen White warns us with piercing clarity highlighting the deadly nature of self:   “The sin which is most nearly hopeless and incurable is pride of opinion, self-conceit. When self is exalted, the soul is shut away from Christ, and the gentle voice of His Spirit can no longer be heard.” </vt:lpstr>
      <vt:lpstr>B. The Call to Self-Denial in Service and Ministry</vt:lpstr>
      <vt:lpstr>C.  MODELLING CHRIST’S  SELFLESS LEADERSHIP</vt:lpstr>
      <vt:lpstr>C. Modelling Christ’s Selfless Leadership</vt:lpstr>
      <vt:lpstr>PowerPoint Presentation</vt:lpstr>
      <vt:lpstr>C. Modelling Christ’s Selfless Leadership</vt:lpstr>
      <vt:lpstr>Again, God’s servant writes: “Christ would have His disciples understand that although He had washed their feet, this did not in the least detract from His dignity. Knowing that the Father had given all things into His hands, He had a full consciousness of His divinity; but He had laid aside His royal crown and kingly robes, and had taken the form of a servant”</vt:lpstr>
      <vt:lpstr>C. Modelling Christ’s Selfless Leadership</vt:lpstr>
      <vt:lpstr>C. Modelling Christ’s Selfless Leadership</vt:lpstr>
      <vt:lpstr>The pen of inspiration indicates that Christ’s humility is a rebuke to our pride and self-centeredness.   “The King of glory stooped low to take human nature, that He might uplift humanity. In His life, He showed that true greatness consists in being a servant of all. His life rebukes our pride and self-seeking”</vt:lpstr>
      <vt:lpstr>But He not only rebukes us, by His victory of self, He empowers us to be victorious too.    “The meekness and lowliness of Christ are the strength of His people. When we learn of Him, we shall have a strength and peace that no outward circumstance can destroy.”</vt:lpstr>
      <vt:lpstr>C. Modelling Christ’s Selfless Leadership</vt:lpstr>
      <vt:lpstr>C. Modelling Christ’s Selfless Leadership</vt:lpstr>
      <vt:lpstr>D.  HOW SELF-CENTEREDNESS DIVIDES THE BODY AND DESTROYS THE MISSION </vt:lpstr>
      <vt:lpstr>D. How Self-Centeredness Divides the Body and Destroys the Mission </vt:lpstr>
      <vt:lpstr>PowerPoint Presentation</vt:lpstr>
      <vt:lpstr>PowerPoint Presentation</vt:lpstr>
      <vt:lpstr>D. How Self-Centeredness Divides the Body and Destroys the Mission </vt:lpstr>
      <vt:lpstr>D. How Self-Centeredness Divides the Body and Destroys the Mission </vt:lpstr>
      <vt:lpstr>Again the prophet writes with great sadness:   “Disunion is the sure result of selfishness. When self is exalted, there can be no harmony. The absence of Christ’s meekness and humility leaves the soul open to the enemy’s temptations.”</vt:lpstr>
      <vt:lpstr>Further she states:   “When self is put out of the way, the Lord can work mightily for His people. But as long as self is cherished, divine grace cannot abound.”</vt:lpstr>
      <vt:lpstr>D. How Self-Centeredness Divides the Body and Destroys the Mission </vt:lpstr>
      <vt:lpstr>D. How Self-Centeredness Divides the Body and Destroys the Mission </vt:lpstr>
      <vt:lpstr>E.  SELFLESS SERVICE FUELS  FOR MISSION AND GROWTH</vt:lpstr>
      <vt:lpstr>PowerPoint Presentation</vt:lpstr>
      <vt:lpstr>E. Selfless Service Fuels for Mission and Growth</vt:lpstr>
      <vt:lpstr>PowerPoint Presentation</vt:lpstr>
      <vt:lpstr>E. Selfless Service Fuels for Mission and Growth</vt:lpstr>
      <vt:lpstr>E. Selfless Service Fuels for Mission and Growth</vt:lpstr>
      <vt:lpstr>E. Selfless Service Fuels for Mission and Growth</vt:lpstr>
      <vt:lpstr>“it is the absence of self that brings the power of the Holy Spirit. When we empty the soul of self, room is made for the Spirit’s power to possess the heart. Then our words and actions will tell that Christ abides within.”</vt:lpstr>
      <vt:lpstr>“when men are willing to be nothing, the name of Christ will be everything, and He will work mightily through those who are humble.”</vt:lpstr>
      <vt:lpstr>E. Selfless Service Fuels for Mission and Growth</vt:lpstr>
      <vt:lpstr>F.  A CALL TO SELFLESS RENEWAL IN LEADERSHIP</vt:lpstr>
      <vt:lpstr>F. A Call to Selfless Renewal in Leadership</vt:lpstr>
      <vt:lpstr>PowerPoint Presentation</vt:lpstr>
      <vt:lpstr>““A reformation must take place among the leaders. When self is merged in Christ, love springs forth spontaneously. Then the church will reflect the light of heaven, and the world will know that God has sent His Son.”</vt:lpstr>
      <vt:lpstr>F. A Call to Selfless Renewal in Leadership</vt:lpstr>
      <vt:lpstr>F. A Call to Selfless Renewal in Leadership</vt:lpstr>
      <vt:lpstr>F. A Call to Selfless Renewal in Leadership</vt:lpstr>
      <vt:lpstr>PowerPoint Presentation</vt:lpstr>
      <vt:lpstr>F. A Call to Selfless Renewal in Leadership</vt:lpstr>
      <vt:lpstr>“When self is hidden in Christ, the love of God shines from the soul. Then the work of God will go forward with power, and His name will be glorified in the earth.”</vt:lpstr>
      <vt:lpstr>PowerPoint Presentation</vt:lpstr>
      <vt:lpstr>“Not I, but Christ, be honored, loved, exalted; Not I, but Christ, be seen, be known, be heard. Not I, but Christ, in every look and action; Not I, but Christ, in every thought and word”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Suzana Lima</dc:creator>
  <cp:lastModifiedBy>Chikere Emmanuel Odu</cp:lastModifiedBy>
  <cp:revision>23</cp:revision>
  <dcterms:created xsi:type="dcterms:W3CDTF">2024-06-24T14:06:36Z</dcterms:created>
  <dcterms:modified xsi:type="dcterms:W3CDTF">2025-11-01T19:53:22Z</dcterms:modified>
</cp:coreProperties>
</file>